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56" r:id="rId2"/>
    <p:sldId id="296" r:id="rId3"/>
    <p:sldId id="318" r:id="rId4"/>
    <p:sldId id="302" r:id="rId5"/>
    <p:sldId id="303" r:id="rId6"/>
    <p:sldId id="304" r:id="rId7"/>
    <p:sldId id="305" r:id="rId8"/>
    <p:sldId id="306" r:id="rId9"/>
    <p:sldId id="307" r:id="rId10"/>
    <p:sldId id="308" r:id="rId11"/>
    <p:sldId id="321" r:id="rId12"/>
    <p:sldId id="322" r:id="rId13"/>
    <p:sldId id="323" r:id="rId14"/>
    <p:sldId id="324" r:id="rId15"/>
    <p:sldId id="325" r:id="rId16"/>
    <p:sldId id="319" r:id="rId17"/>
    <p:sldId id="290" r:id="rId18"/>
    <p:sldId id="291" r:id="rId19"/>
    <p:sldId id="292" r:id="rId20"/>
    <p:sldId id="293" r:id="rId21"/>
    <p:sldId id="294" r:id="rId22"/>
    <p:sldId id="295" r:id="rId23"/>
    <p:sldId id="320" r:id="rId24"/>
    <p:sldId id="264" r:id="rId25"/>
  </p:sldIdLst>
  <p:sldSz cx="9144000" cy="6858000" type="screen4x3"/>
  <p:notesSz cx="6662738"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1" d="100"/>
          <a:sy n="81" d="100"/>
        </p:scale>
        <p:origin x="-750"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oleObject" Target="file:///\\bbgs02\Users\Scherer\Aussch&#252;sse\AS%20Preis-Index\Stahlpreise\Indexentwicklung%20TC55-Cu-Zement-Bitumen-Diesel.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hr-H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477977516961318"/>
          <c:y val="6.5487625948266778E-2"/>
          <c:w val="0.85939036381514267"/>
          <c:h val="0.85081240768094535"/>
        </c:manualLayout>
      </c:layout>
      <c:lineChart>
        <c:grouping val="standard"/>
        <c:varyColors val="0"/>
        <c:ser>
          <c:idx val="0"/>
          <c:order val="0"/>
          <c:tx>
            <c:strRef>
              <c:f>'Daten-Tabelle'!$O$2</c:f>
              <c:strCache>
                <c:ptCount val="1"/>
                <c:pt idx="0">
                  <c:v>Bitumen In-/Ausland (Basis 2000)</c:v>
                </c:pt>
              </c:strCache>
            </c:strRef>
          </c:tx>
          <c:spPr>
            <a:ln w="88900">
              <a:solidFill>
                <a:srgbClr val="0000FF"/>
              </a:solidFill>
              <a:prstDash val="solid"/>
            </a:ln>
          </c:spPr>
          <c:marker>
            <c:symbol val="none"/>
          </c:marker>
          <c:dLbls>
            <c:delete val="1"/>
          </c:dLbls>
          <c:cat>
            <c:numRef>
              <c:f>'Daten-Tabelle'!$B$155:$B$164</c:f>
              <c:numCache>
                <c:formatCode>General</c:formatCode>
                <c:ptCount val="10"/>
                <c:pt idx="0">
                  <c:v>2002</c:v>
                </c:pt>
                <c:pt idx="1">
                  <c:v>2003</c:v>
                </c:pt>
                <c:pt idx="2">
                  <c:v>2004</c:v>
                </c:pt>
                <c:pt idx="3">
                  <c:v>2005</c:v>
                </c:pt>
                <c:pt idx="4">
                  <c:v>2006</c:v>
                </c:pt>
                <c:pt idx="5">
                  <c:v>2007</c:v>
                </c:pt>
                <c:pt idx="6">
                  <c:v>2008</c:v>
                </c:pt>
                <c:pt idx="7">
                  <c:v>2009</c:v>
                </c:pt>
                <c:pt idx="8">
                  <c:v>2010</c:v>
                </c:pt>
                <c:pt idx="9">
                  <c:v>2011</c:v>
                </c:pt>
              </c:numCache>
            </c:numRef>
          </c:cat>
          <c:val>
            <c:numRef>
              <c:f>'Daten-Tabelle'!$C$155:$C$164</c:f>
              <c:numCache>
                <c:formatCode>#,##0</c:formatCode>
                <c:ptCount val="10"/>
                <c:pt idx="0">
                  <c:v>3420</c:v>
                </c:pt>
                <c:pt idx="1">
                  <c:v>3280</c:v>
                </c:pt>
                <c:pt idx="2">
                  <c:v>3384</c:v>
                </c:pt>
                <c:pt idx="3">
                  <c:v>3504</c:v>
                </c:pt>
                <c:pt idx="4">
                  <c:v>3616</c:v>
                </c:pt>
                <c:pt idx="5">
                  <c:v>3738</c:v>
                </c:pt>
                <c:pt idx="6">
                  <c:v>3794</c:v>
                </c:pt>
                <c:pt idx="7">
                  <c:v>3737</c:v>
                </c:pt>
                <c:pt idx="8">
                  <c:v>3815</c:v>
                </c:pt>
                <c:pt idx="9">
                  <c:v>3712</c:v>
                </c:pt>
              </c:numCache>
            </c:numRef>
          </c:val>
          <c:smooth val="1"/>
        </c:ser>
        <c:dLbls>
          <c:showLegendKey val="0"/>
          <c:showVal val="1"/>
          <c:showCatName val="0"/>
          <c:showSerName val="0"/>
          <c:showPercent val="0"/>
          <c:showBubbleSize val="0"/>
        </c:dLbls>
        <c:marker val="1"/>
        <c:smooth val="0"/>
        <c:axId val="68521984"/>
        <c:axId val="68523520"/>
      </c:lineChart>
      <c:catAx>
        <c:axId val="68521984"/>
        <c:scaling>
          <c:orientation val="minMax"/>
        </c:scaling>
        <c:delete val="0"/>
        <c:axPos val="b"/>
        <c:numFmt formatCode="General" sourceLinked="1"/>
        <c:majorTickMark val="out"/>
        <c:minorTickMark val="none"/>
        <c:tickLblPos val="nextTo"/>
        <c:spPr>
          <a:ln w="3175">
            <a:solidFill>
              <a:srgbClr val="000000"/>
            </a:solidFill>
            <a:prstDash val="solid"/>
          </a:ln>
        </c:spPr>
        <c:txPr>
          <a:bodyPr rot="0" vert="horz"/>
          <a:lstStyle/>
          <a:p>
            <a:pPr>
              <a:defRPr sz="1200" b="1" i="0" u="none" strike="noStrike" baseline="0">
                <a:solidFill>
                  <a:srgbClr val="000000"/>
                </a:solidFill>
                <a:latin typeface="Arial"/>
                <a:ea typeface="Arial"/>
                <a:cs typeface="Arial"/>
              </a:defRPr>
            </a:pPr>
            <a:endParaRPr lang="sr-Latn-RS"/>
          </a:p>
        </c:txPr>
        <c:crossAx val="68523520"/>
        <c:crosses val="autoZero"/>
        <c:auto val="1"/>
        <c:lblAlgn val="ctr"/>
        <c:lblOffset val="100"/>
        <c:tickLblSkip val="1"/>
        <c:tickMarkSkip val="1"/>
        <c:noMultiLvlLbl val="0"/>
      </c:catAx>
      <c:valAx>
        <c:axId val="68523520"/>
        <c:scaling>
          <c:orientation val="minMax"/>
          <c:max val="4000"/>
          <c:min val="3000"/>
        </c:scaling>
        <c:delete val="0"/>
        <c:axPos val="l"/>
        <c:majorGridlines>
          <c:spPr>
            <a:ln w="3175">
              <a:solidFill>
                <a:srgbClr val="000000"/>
              </a:solidFill>
              <a:prstDash val="solid"/>
            </a:ln>
          </c:spPr>
        </c:majorGridlines>
        <c:numFmt formatCode="#,##0" sourceLinked="0"/>
        <c:majorTickMark val="out"/>
        <c:minorTickMark val="none"/>
        <c:tickLblPos val="nextTo"/>
        <c:spPr>
          <a:ln w="3175">
            <a:solidFill>
              <a:srgbClr val="000000"/>
            </a:solidFill>
            <a:prstDash val="solid"/>
          </a:ln>
        </c:spPr>
        <c:txPr>
          <a:bodyPr rot="0" vert="horz"/>
          <a:lstStyle/>
          <a:p>
            <a:pPr>
              <a:defRPr sz="1400" b="1" i="0" u="none" strike="noStrike" baseline="0">
                <a:solidFill>
                  <a:srgbClr val="000000"/>
                </a:solidFill>
                <a:latin typeface="Arial"/>
                <a:ea typeface="Arial"/>
                <a:cs typeface="Arial"/>
              </a:defRPr>
            </a:pPr>
            <a:endParaRPr lang="sr-Latn-RS"/>
          </a:p>
        </c:txPr>
        <c:crossAx val="68521984"/>
        <c:crosses val="autoZero"/>
        <c:crossBetween val="between"/>
      </c:valAx>
      <c:spPr>
        <a:solidFill>
          <a:srgbClr val="FFFFEF"/>
        </a:solidFill>
        <a:ln w="12700">
          <a:solidFill>
            <a:srgbClr val="808080"/>
          </a:solidFill>
          <a:prstDash val="solid"/>
        </a:ln>
      </c:spPr>
    </c:plotArea>
    <c:plotVisOnly val="1"/>
    <c:dispBlanksAs val="gap"/>
    <c:showDLblsOverMax val="0"/>
  </c:chart>
  <c:spPr>
    <a:noFill/>
    <a:ln w="9525">
      <a:noFill/>
    </a:ln>
  </c:spPr>
  <c:txPr>
    <a:bodyPr/>
    <a:lstStyle/>
    <a:p>
      <a:pPr>
        <a:defRPr sz="1700" b="0" i="0" u="none" strike="noStrike" baseline="0">
          <a:solidFill>
            <a:srgbClr val="000000"/>
          </a:solidFill>
          <a:latin typeface="Arial"/>
          <a:ea typeface="Arial"/>
          <a:cs typeface="Arial"/>
        </a:defRPr>
      </a:pPr>
      <a:endParaRPr lang="sr-Latn-RS"/>
    </a:p>
  </c:tx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887663" cy="496888"/>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sz="quarter" idx="1"/>
          </p:nvPr>
        </p:nvSpPr>
        <p:spPr>
          <a:xfrm>
            <a:off x="3773488" y="0"/>
            <a:ext cx="2887662" cy="496888"/>
          </a:xfrm>
          <a:prstGeom prst="rect">
            <a:avLst/>
          </a:prstGeom>
        </p:spPr>
        <p:txBody>
          <a:bodyPr vert="horz" lIns="91440" tIns="45720" rIns="91440" bIns="45720" rtlCol="0"/>
          <a:lstStyle>
            <a:lvl1pPr algn="r">
              <a:defRPr sz="1200"/>
            </a:lvl1pPr>
          </a:lstStyle>
          <a:p>
            <a:fld id="{C5CE82EE-14AA-461D-9299-1AA6D7F200C6}" type="datetimeFigureOut">
              <a:rPr lang="de-AT" smtClean="0"/>
              <a:pPr/>
              <a:t>13.03.2013</a:t>
            </a:fld>
            <a:endParaRPr lang="de-AT"/>
          </a:p>
        </p:txBody>
      </p:sp>
      <p:sp>
        <p:nvSpPr>
          <p:cNvPr id="4" name="Fußzeilenplatzhalter 3"/>
          <p:cNvSpPr>
            <a:spLocks noGrp="1"/>
          </p:cNvSpPr>
          <p:nvPr>
            <p:ph type="ftr" sz="quarter" idx="2"/>
          </p:nvPr>
        </p:nvSpPr>
        <p:spPr>
          <a:xfrm>
            <a:off x="0" y="9428163"/>
            <a:ext cx="2887663" cy="496887"/>
          </a:xfrm>
          <a:prstGeom prst="rect">
            <a:avLst/>
          </a:prstGeom>
        </p:spPr>
        <p:txBody>
          <a:bodyPr vert="horz" lIns="91440" tIns="45720" rIns="91440" bIns="45720" rtlCol="0" anchor="b"/>
          <a:lstStyle>
            <a:lvl1pPr algn="l">
              <a:defRPr sz="1200"/>
            </a:lvl1pPr>
          </a:lstStyle>
          <a:p>
            <a:endParaRPr lang="de-AT"/>
          </a:p>
        </p:txBody>
      </p:sp>
      <p:sp>
        <p:nvSpPr>
          <p:cNvPr id="5" name="Foliennummernplatzhalter 4"/>
          <p:cNvSpPr>
            <a:spLocks noGrp="1"/>
          </p:cNvSpPr>
          <p:nvPr>
            <p:ph type="sldNum" sz="quarter" idx="3"/>
          </p:nvPr>
        </p:nvSpPr>
        <p:spPr>
          <a:xfrm>
            <a:off x="3773488" y="9428163"/>
            <a:ext cx="2887662" cy="496887"/>
          </a:xfrm>
          <a:prstGeom prst="rect">
            <a:avLst/>
          </a:prstGeom>
        </p:spPr>
        <p:txBody>
          <a:bodyPr vert="horz" lIns="91440" tIns="45720" rIns="91440" bIns="45720" rtlCol="0" anchor="b"/>
          <a:lstStyle>
            <a:lvl1pPr algn="r">
              <a:defRPr sz="1200"/>
            </a:lvl1pPr>
          </a:lstStyle>
          <a:p>
            <a:fld id="{5AED222E-26AA-4167-BBF9-A17CC69DF653}" type="slidenum">
              <a:rPr lang="de-AT" smtClean="0"/>
              <a:pPr/>
              <a:t>‹#›</a:t>
            </a:fld>
            <a:endParaRPr lang="de-AT"/>
          </a:p>
        </p:txBody>
      </p:sp>
    </p:spTree>
    <p:extLst>
      <p:ext uri="{BB962C8B-B14F-4D97-AF65-F5344CB8AC3E}">
        <p14:creationId xmlns:p14="http://schemas.microsoft.com/office/powerpoint/2010/main" val="6178707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887663" cy="496888"/>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idx="1"/>
          </p:nvPr>
        </p:nvSpPr>
        <p:spPr>
          <a:xfrm>
            <a:off x="3773488" y="0"/>
            <a:ext cx="2887662" cy="496888"/>
          </a:xfrm>
          <a:prstGeom prst="rect">
            <a:avLst/>
          </a:prstGeom>
        </p:spPr>
        <p:txBody>
          <a:bodyPr vert="horz" lIns="91440" tIns="45720" rIns="91440" bIns="45720" rtlCol="0"/>
          <a:lstStyle>
            <a:lvl1pPr algn="r">
              <a:defRPr sz="1200"/>
            </a:lvl1pPr>
          </a:lstStyle>
          <a:p>
            <a:fld id="{D932FA02-6050-46AB-8306-640C479546FF}" type="datetimeFigureOut">
              <a:rPr lang="de-AT" smtClean="0"/>
              <a:pPr/>
              <a:t>13.03.2013</a:t>
            </a:fld>
            <a:endParaRPr lang="de-AT"/>
          </a:p>
        </p:txBody>
      </p:sp>
      <p:sp>
        <p:nvSpPr>
          <p:cNvPr id="4" name="Folienbildplatzhalter 3"/>
          <p:cNvSpPr>
            <a:spLocks noGrp="1" noRot="1" noChangeAspect="1"/>
          </p:cNvSpPr>
          <p:nvPr>
            <p:ph type="sldImg" idx="2"/>
          </p:nvPr>
        </p:nvSpPr>
        <p:spPr>
          <a:xfrm>
            <a:off x="850900" y="744538"/>
            <a:ext cx="4962525" cy="3722687"/>
          </a:xfrm>
          <a:prstGeom prst="rect">
            <a:avLst/>
          </a:prstGeom>
          <a:noFill/>
          <a:ln w="12700">
            <a:solidFill>
              <a:prstClr val="black"/>
            </a:solidFill>
          </a:ln>
        </p:spPr>
        <p:txBody>
          <a:bodyPr vert="horz" lIns="91440" tIns="45720" rIns="91440" bIns="45720" rtlCol="0" anchor="ctr"/>
          <a:lstStyle/>
          <a:p>
            <a:endParaRPr lang="de-AT"/>
          </a:p>
        </p:txBody>
      </p:sp>
      <p:sp>
        <p:nvSpPr>
          <p:cNvPr id="5" name="Notizenplatzhalter 4"/>
          <p:cNvSpPr>
            <a:spLocks noGrp="1"/>
          </p:cNvSpPr>
          <p:nvPr>
            <p:ph type="body" sz="quarter" idx="3"/>
          </p:nvPr>
        </p:nvSpPr>
        <p:spPr>
          <a:xfrm>
            <a:off x="666750" y="4714875"/>
            <a:ext cx="5329238" cy="4467225"/>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6" name="Fußzeilenplatzhalter 5"/>
          <p:cNvSpPr>
            <a:spLocks noGrp="1"/>
          </p:cNvSpPr>
          <p:nvPr>
            <p:ph type="ftr" sz="quarter" idx="4"/>
          </p:nvPr>
        </p:nvSpPr>
        <p:spPr>
          <a:xfrm>
            <a:off x="0" y="9428163"/>
            <a:ext cx="2887663" cy="496887"/>
          </a:xfrm>
          <a:prstGeom prst="rect">
            <a:avLst/>
          </a:prstGeom>
        </p:spPr>
        <p:txBody>
          <a:bodyPr vert="horz" lIns="91440" tIns="45720" rIns="91440" bIns="45720" rtlCol="0" anchor="b"/>
          <a:lstStyle>
            <a:lvl1pPr algn="l">
              <a:defRPr sz="1200"/>
            </a:lvl1pPr>
          </a:lstStyle>
          <a:p>
            <a:endParaRPr lang="de-AT"/>
          </a:p>
        </p:txBody>
      </p:sp>
      <p:sp>
        <p:nvSpPr>
          <p:cNvPr id="7" name="Foliennummernplatzhalter 6"/>
          <p:cNvSpPr>
            <a:spLocks noGrp="1"/>
          </p:cNvSpPr>
          <p:nvPr>
            <p:ph type="sldNum" sz="quarter" idx="5"/>
          </p:nvPr>
        </p:nvSpPr>
        <p:spPr>
          <a:xfrm>
            <a:off x="3773488" y="9428163"/>
            <a:ext cx="2887662" cy="496887"/>
          </a:xfrm>
          <a:prstGeom prst="rect">
            <a:avLst/>
          </a:prstGeom>
        </p:spPr>
        <p:txBody>
          <a:bodyPr vert="horz" lIns="91440" tIns="45720" rIns="91440" bIns="45720" rtlCol="0" anchor="b"/>
          <a:lstStyle>
            <a:lvl1pPr algn="r">
              <a:defRPr sz="1200"/>
            </a:lvl1pPr>
          </a:lstStyle>
          <a:p>
            <a:fld id="{62E3D732-DFDC-4B4E-AE05-3C6420BA6320}" type="slidenum">
              <a:rPr lang="de-AT" smtClean="0"/>
              <a:pPr/>
              <a:t>‹#›</a:t>
            </a:fld>
            <a:endParaRPr lang="de-AT"/>
          </a:p>
        </p:txBody>
      </p:sp>
    </p:spTree>
    <p:extLst>
      <p:ext uri="{BB962C8B-B14F-4D97-AF65-F5344CB8AC3E}">
        <p14:creationId xmlns:p14="http://schemas.microsoft.com/office/powerpoint/2010/main" val="2068381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aw.wk.or.at/" TargetMode="External"/><Relationship Id="rId3" Type="http://schemas.openxmlformats.org/officeDocument/2006/relationships/hyperlink" Target="http://wko.at/mk/info/interess.htm" TargetMode="External"/><Relationship Id="rId7" Type="http://schemas.openxmlformats.org/officeDocument/2006/relationships/hyperlink" Target="http://www.techinform.at/"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www.telefit.at/" TargetMode="External"/><Relationship Id="rId5" Type="http://schemas.openxmlformats.org/officeDocument/2006/relationships/hyperlink" Target="http://www.wifi.at/" TargetMode="External"/><Relationship Id="rId4" Type="http://schemas.openxmlformats.org/officeDocument/2006/relationships/hyperlink" Target="http://wko.at/recht.htm"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xfrm>
            <a:off x="862013" y="752475"/>
            <a:ext cx="4940300" cy="3706813"/>
          </a:xfrm>
          <a:ln w="12700" cap="flat">
            <a:solidFill>
              <a:schemeClr val="tx1"/>
            </a:solidFill>
          </a:ln>
        </p:spPr>
      </p:sp>
      <p:sp>
        <p:nvSpPr>
          <p:cNvPr id="71683" name="Rectangle 3"/>
          <p:cNvSpPr>
            <a:spLocks noGrp="1" noChangeArrowheads="1"/>
          </p:cNvSpPr>
          <p:nvPr>
            <p:ph type="body" idx="1"/>
          </p:nvPr>
        </p:nvSpPr>
        <p:spPr>
          <a:xfrm>
            <a:off x="888469" y="4729163"/>
            <a:ext cx="4884244" cy="4487862"/>
          </a:xfrm>
          <a:noFill/>
          <a:ln/>
        </p:spPr>
        <p:txBody>
          <a:bodyPr lIns="90488" tIns="44450" rIns="90488" bIns="44450"/>
          <a:lstStyle/>
          <a:p>
            <a:pPr>
              <a:lnSpc>
                <a:spcPct val="80000"/>
              </a:lnSpc>
            </a:pPr>
            <a:r>
              <a:rPr lang="de-DE" sz="800" b="1" smtClean="0"/>
              <a:t>Unsere Aufgaben</a:t>
            </a:r>
          </a:p>
          <a:p>
            <a:pPr>
              <a:lnSpc>
                <a:spcPct val="80000"/>
              </a:lnSpc>
            </a:pPr>
            <a:r>
              <a:rPr lang="de-DE" sz="800" smtClean="0">
                <a:hlinkClick r:id="" action="ppaction://noaction"/>
              </a:rPr>
              <a:t>Interessenvertretung </a:t>
            </a:r>
            <a:endParaRPr lang="de-DE" sz="800" smtClean="0"/>
          </a:p>
          <a:p>
            <a:pPr>
              <a:lnSpc>
                <a:spcPct val="80000"/>
              </a:lnSpc>
            </a:pPr>
            <a:r>
              <a:rPr lang="de-DE" sz="800" smtClean="0">
                <a:hlinkClick r:id="" action="ppaction://noaction"/>
              </a:rPr>
              <a:t>Aus- und Weiterbildung</a:t>
            </a:r>
            <a:r>
              <a:rPr lang="de-DE" sz="800" smtClean="0"/>
              <a:t> </a:t>
            </a:r>
          </a:p>
          <a:p>
            <a:pPr>
              <a:lnSpc>
                <a:spcPct val="80000"/>
              </a:lnSpc>
            </a:pPr>
            <a:r>
              <a:rPr lang="de-DE" sz="800" smtClean="0">
                <a:hlinkClick r:id="" action="ppaction://noaction"/>
              </a:rPr>
              <a:t>Rechtsservice</a:t>
            </a:r>
            <a:r>
              <a:rPr lang="de-DE" sz="800" smtClean="0"/>
              <a:t> </a:t>
            </a:r>
          </a:p>
          <a:p>
            <a:pPr>
              <a:lnSpc>
                <a:spcPct val="80000"/>
              </a:lnSpc>
            </a:pPr>
            <a:r>
              <a:rPr lang="de-DE" sz="800" smtClean="0">
                <a:hlinkClick r:id="" action="ppaction://noaction"/>
              </a:rPr>
              <a:t>Unternehmensführung und Wirtschaftsförderung</a:t>
            </a:r>
            <a:r>
              <a:rPr lang="de-DE" sz="800" smtClean="0"/>
              <a:t> </a:t>
            </a:r>
          </a:p>
          <a:p>
            <a:pPr>
              <a:lnSpc>
                <a:spcPct val="80000"/>
              </a:lnSpc>
            </a:pPr>
            <a:r>
              <a:rPr lang="de-DE" sz="800" smtClean="0">
                <a:hlinkClick r:id="" action="ppaction://noaction"/>
              </a:rPr>
              <a:t>Außenwirtschaft</a:t>
            </a:r>
            <a:r>
              <a:rPr lang="de-DE" sz="800" smtClean="0"/>
              <a:t> </a:t>
            </a:r>
          </a:p>
          <a:p>
            <a:pPr>
              <a:lnSpc>
                <a:spcPct val="80000"/>
              </a:lnSpc>
            </a:pPr>
            <a:r>
              <a:rPr lang="de-DE" sz="800" smtClean="0">
                <a:hlinkClick r:id="" action="ppaction://noaction"/>
              </a:rPr>
              <a:t>Hoheitsverwaltung</a:t>
            </a:r>
            <a:r>
              <a:rPr lang="de-DE" sz="800" smtClean="0"/>
              <a:t> </a:t>
            </a:r>
          </a:p>
          <a:p>
            <a:pPr>
              <a:lnSpc>
                <a:spcPct val="80000"/>
              </a:lnSpc>
            </a:pPr>
            <a:r>
              <a:rPr lang="de-DE" sz="800" smtClean="0"/>
              <a:t>Im Mittelpunkt unserer Aufgaben steht die Mitgestaltung der wirtschaftlichen Rahmenbedingungen in der staatlichen Rechtsordnung. Unsere Aufgaben sowie die Beratungs-, Service- und Ausbildungsleistungen für die Unternehmer haben wir in 6 Leistungsbereiche gegliedert: </a:t>
            </a:r>
            <a:endParaRPr lang="de-DE" sz="800" b="1" smtClean="0"/>
          </a:p>
          <a:p>
            <a:pPr>
              <a:lnSpc>
                <a:spcPct val="80000"/>
              </a:lnSpc>
            </a:pPr>
            <a:r>
              <a:rPr lang="de-DE" sz="800" b="1" smtClean="0"/>
              <a:t>Interessenvertretung</a:t>
            </a:r>
          </a:p>
          <a:p>
            <a:pPr>
              <a:lnSpc>
                <a:spcPct val="80000"/>
              </a:lnSpc>
            </a:pPr>
            <a:r>
              <a:rPr lang="de-DE" sz="800" smtClean="0"/>
              <a:t>Die Wirtschaftskammern tragen die Anliegen der Unternehmer an gesetzgebende Körperschaften und Behörden heran und setzen sich für unternehmerfreundliche Gesetze und Vorschriften ein. Zur Interessenvertretung zählen: </a:t>
            </a:r>
          </a:p>
          <a:p>
            <a:pPr>
              <a:lnSpc>
                <a:spcPct val="80000"/>
              </a:lnSpc>
            </a:pPr>
            <a:r>
              <a:rPr lang="de-DE" sz="800" smtClean="0"/>
              <a:t>Die Vertretung der Mitgliederinteressen gegenüber dem Staat </a:t>
            </a:r>
          </a:p>
          <a:p>
            <a:pPr>
              <a:lnSpc>
                <a:spcPct val="80000"/>
              </a:lnSpc>
            </a:pPr>
            <a:r>
              <a:rPr lang="de-DE" sz="800" smtClean="0"/>
              <a:t>Die Begutachtung aller Entwürfe für Bundes- bzw. Landesgesetze und Verordnungen </a:t>
            </a:r>
          </a:p>
          <a:p>
            <a:pPr>
              <a:lnSpc>
                <a:spcPct val="80000"/>
              </a:lnSpc>
            </a:pPr>
            <a:r>
              <a:rPr lang="de-DE" sz="800" smtClean="0"/>
              <a:t>Die Interessenvertretung gegenüber den Sozialpartnern </a:t>
            </a:r>
          </a:p>
          <a:p>
            <a:pPr>
              <a:lnSpc>
                <a:spcPct val="80000"/>
              </a:lnSpc>
            </a:pPr>
            <a:r>
              <a:rPr lang="de-DE" sz="800" smtClean="0"/>
              <a:t>Kollektivvertragsverhandlungen </a:t>
            </a:r>
          </a:p>
          <a:p>
            <a:pPr>
              <a:lnSpc>
                <a:spcPct val="80000"/>
              </a:lnSpc>
            </a:pPr>
            <a:r>
              <a:rPr lang="de-DE" sz="800" smtClean="0"/>
              <a:t>kommunalpolitische Aktivitäten </a:t>
            </a:r>
          </a:p>
          <a:p>
            <a:pPr>
              <a:lnSpc>
                <a:spcPct val="80000"/>
              </a:lnSpc>
            </a:pPr>
            <a:r>
              <a:rPr lang="de-DE" sz="800" smtClean="0"/>
              <a:t>Darüber hinaus vertreten die Mitarbeiter und Funktionäre die Interessen der Wirtschaft in staatlichen bzw. halbstaatlichen Einrichtungen wie Fonds, Kommissionen, Ausschüssen und Fachbeiräten. Sie sind Beisitzer bei Arbeitsgerichten, Einigungsämtern, Schiedsgerichten von Sozialversicherungen und beim Kartellgericht. </a:t>
            </a:r>
          </a:p>
          <a:p>
            <a:pPr>
              <a:lnSpc>
                <a:spcPct val="80000"/>
              </a:lnSpc>
            </a:pPr>
            <a:r>
              <a:rPr lang="de-DE" sz="800" smtClean="0"/>
              <a:t>Voraussetzung für eine wirkungsvolle Mitgestaltung der wirtschaftlichen Rahmenbedingungen ist jedoch, dass die Wirtschaft mit einer Stimme sprechen kann. Die </a:t>
            </a:r>
            <a:r>
              <a:rPr lang="de-DE" sz="800" u="sng" smtClean="0">
                <a:hlinkClick r:id="rId3"/>
              </a:rPr>
              <a:t>gesetzliche Mitgliedschaft</a:t>
            </a:r>
            <a:r>
              <a:rPr lang="de-DE" sz="800" smtClean="0"/>
              <a:t> ermöglicht es den Wirtschaftskammern, den dazu erforderlichen Interessenausgleich zwischen den Unternehmen "im eigenen Haus" durchzuführen. Ohne sie würde der Ausgleich einer Vielzahl aufgesplitterter und nicht legitimierter Interessen vom Staat und seinen Beamten sowie von politischen Parteien vorgenommen werden. </a:t>
            </a:r>
          </a:p>
          <a:p>
            <a:pPr>
              <a:lnSpc>
                <a:spcPct val="80000"/>
              </a:lnSpc>
            </a:pPr>
            <a:r>
              <a:rPr lang="de-DE" sz="800" smtClean="0"/>
              <a:t>Angesichts der extrem heterogenen Struktur der Mitglieder ist der Interessenausgleich in den Wirtschaftskammern schwieriger als bei anderen gesellschaftlichen Gruppen, weil es neben einer Reihe gleichgerichteter auch eine Vielzahl auseinanderstrebender, ja sogar gegensätzlicher Interessen gibt. Die Wirtschaftskammern tragen diesem Umstand zunächst in organisatorischer Hinsicht Rechnung: Die Fachorganisationen sorgen für eine bestmögliche Vertretung branchenbezogener Einzelinteressen. Inhaltlich sind beim Interessenausgleich die Prinzipien der sozialen Marktwirtschaft ausschlaggebend sowie die Orientierung an der "dynamischen Wettbewerbsfähigkeit", die in der Steigerung der Produktivität, der Wertschöpfung der Unternehmen pro Erwerbstätigen liegt. Zum Interessenausgleich zählen auch Maßnahmen in den Bereichen Öffentlichkeitsarbeit und Wirtschaftslobbyismus sowie die umfassende Information der Mitglieder. </a:t>
            </a:r>
          </a:p>
          <a:p>
            <a:pPr>
              <a:lnSpc>
                <a:spcPct val="80000"/>
              </a:lnSpc>
            </a:pPr>
            <a:r>
              <a:rPr lang="de-DE" sz="800" smtClean="0"/>
              <a:t>  </a:t>
            </a:r>
            <a:endParaRPr lang="de-DE" sz="800" b="1" smtClean="0"/>
          </a:p>
          <a:p>
            <a:pPr>
              <a:lnSpc>
                <a:spcPct val="80000"/>
              </a:lnSpc>
            </a:pPr>
            <a:r>
              <a:rPr lang="de-DE" sz="800" b="1" smtClean="0"/>
              <a:t>Aus- und Weiterbildung</a:t>
            </a:r>
          </a:p>
          <a:p>
            <a:pPr>
              <a:lnSpc>
                <a:spcPct val="80000"/>
              </a:lnSpc>
            </a:pPr>
            <a:r>
              <a:rPr lang="de-DE" sz="800" smtClean="0"/>
              <a:t>Die Wirtschaftskammern bieten eine auf die Bedürfnisse der Wirtschaft abgestimmte, zukunftsorientierte Palette an Programmen, Schulungen und Seminaren für Unternehmen und deren Mitarbeiter für </a:t>
            </a:r>
          </a:p>
          <a:p>
            <a:pPr>
              <a:lnSpc>
                <a:spcPct val="80000"/>
              </a:lnSpc>
            </a:pPr>
            <a:r>
              <a:rPr lang="de-DE" sz="800" smtClean="0"/>
              <a:t>die berufliche Aus- und Weiterbildung </a:t>
            </a:r>
          </a:p>
          <a:p>
            <a:pPr>
              <a:lnSpc>
                <a:spcPct val="80000"/>
              </a:lnSpc>
            </a:pPr>
            <a:r>
              <a:rPr lang="de-DE" sz="800" smtClean="0"/>
              <a:t>die Funktionärsaus- und Weiterbildung </a:t>
            </a:r>
          </a:p>
          <a:p>
            <a:pPr>
              <a:lnSpc>
                <a:spcPct val="80000"/>
              </a:lnSpc>
            </a:pPr>
            <a:r>
              <a:rPr lang="de-DE" sz="800" smtClean="0"/>
              <a:t>eine branchenspezifische Aus- und Weiterbildung </a:t>
            </a:r>
          </a:p>
          <a:p>
            <a:pPr>
              <a:lnSpc>
                <a:spcPct val="80000"/>
              </a:lnSpc>
            </a:pPr>
            <a:r>
              <a:rPr lang="de-DE" sz="800" smtClean="0"/>
              <a:t>sowie eine umfassende Berufsinformation </a:t>
            </a:r>
          </a:p>
          <a:p>
            <a:pPr>
              <a:lnSpc>
                <a:spcPct val="80000"/>
              </a:lnSpc>
            </a:pPr>
            <a:r>
              <a:rPr lang="de-DE" sz="800" smtClean="0"/>
              <a:t>  </a:t>
            </a:r>
            <a:endParaRPr lang="de-DE" sz="800" b="1" smtClean="0">
              <a:hlinkClick r:id="rId4"/>
            </a:endParaRPr>
          </a:p>
          <a:p>
            <a:pPr>
              <a:lnSpc>
                <a:spcPct val="80000"/>
              </a:lnSpc>
            </a:pPr>
            <a:r>
              <a:rPr lang="de-DE" sz="800" b="1" smtClean="0">
                <a:hlinkClick r:id="rId4"/>
              </a:rPr>
              <a:t>Rechtsservice</a:t>
            </a:r>
            <a:endParaRPr lang="de-DE" sz="800" b="1" smtClean="0"/>
          </a:p>
          <a:p>
            <a:pPr>
              <a:lnSpc>
                <a:spcPct val="80000"/>
              </a:lnSpc>
            </a:pPr>
            <a:r>
              <a:rPr lang="de-DE" sz="800" smtClean="0"/>
              <a:t>Alle Rechtsbereiche werden täglich komplizierter und unübersichtlicher. Die Spezialisten der Wirtschaftskammern helfen rasch, unbürokratisch und unentgeltlich. In folgenden Rechtsbereichen stehen den Mitgliedern kostenlose Beratungsleistungen zur Verfügung: </a:t>
            </a:r>
          </a:p>
          <a:p>
            <a:pPr>
              <a:lnSpc>
                <a:spcPct val="80000"/>
              </a:lnSpc>
            </a:pPr>
            <a:r>
              <a:rPr lang="de-DE" sz="800" smtClean="0"/>
              <a:t>Arbeits- und Sozialrecht (unentgeltliche Vertretung der Mitglieder vor dem Arbeits- und Sozialgericht) </a:t>
            </a:r>
          </a:p>
          <a:p>
            <a:pPr>
              <a:lnSpc>
                <a:spcPct val="80000"/>
              </a:lnSpc>
            </a:pPr>
            <a:r>
              <a:rPr lang="de-DE" sz="800" smtClean="0"/>
              <a:t>Berufsausbildungsrecht </a:t>
            </a:r>
          </a:p>
          <a:p>
            <a:pPr>
              <a:lnSpc>
                <a:spcPct val="80000"/>
              </a:lnSpc>
            </a:pPr>
            <a:r>
              <a:rPr lang="de-DE" sz="800" smtClean="0"/>
              <a:t>Steuerrecht </a:t>
            </a:r>
          </a:p>
          <a:p>
            <a:pPr>
              <a:lnSpc>
                <a:spcPct val="80000"/>
              </a:lnSpc>
            </a:pPr>
            <a:r>
              <a:rPr lang="de-DE" sz="800" smtClean="0"/>
              <a:t>Gewerbe- und Betriebsanlagenrecht </a:t>
            </a:r>
          </a:p>
          <a:p>
            <a:pPr>
              <a:lnSpc>
                <a:spcPct val="80000"/>
              </a:lnSpc>
            </a:pPr>
            <a:r>
              <a:rPr lang="de-DE" sz="800" smtClean="0"/>
              <a:t>Mietrecht </a:t>
            </a:r>
          </a:p>
          <a:p>
            <a:pPr>
              <a:lnSpc>
                <a:spcPct val="80000"/>
              </a:lnSpc>
            </a:pPr>
            <a:r>
              <a:rPr lang="de-DE" sz="800" smtClean="0"/>
              <a:t>Umweltrecht </a:t>
            </a:r>
          </a:p>
          <a:p>
            <a:pPr>
              <a:lnSpc>
                <a:spcPct val="80000"/>
              </a:lnSpc>
            </a:pPr>
            <a:r>
              <a:rPr lang="de-DE" sz="800" smtClean="0"/>
              <a:t>Gesellschafts- und Wettbewerbsrecht </a:t>
            </a:r>
          </a:p>
          <a:p>
            <a:pPr>
              <a:lnSpc>
                <a:spcPct val="80000"/>
              </a:lnSpc>
            </a:pPr>
            <a:r>
              <a:rPr lang="de-DE" sz="800" smtClean="0"/>
              <a:t>Handelsrecht </a:t>
            </a:r>
          </a:p>
          <a:p>
            <a:pPr>
              <a:lnSpc>
                <a:spcPct val="80000"/>
              </a:lnSpc>
            </a:pPr>
            <a:r>
              <a:rPr lang="de-DE" sz="800" smtClean="0"/>
              <a:t>Außenwirtschaftsrecht </a:t>
            </a:r>
          </a:p>
          <a:p>
            <a:pPr>
              <a:lnSpc>
                <a:spcPct val="80000"/>
              </a:lnSpc>
            </a:pPr>
            <a:r>
              <a:rPr lang="de-DE" sz="800" smtClean="0"/>
              <a:t>Verkehrsrecht </a:t>
            </a:r>
          </a:p>
          <a:p>
            <a:pPr>
              <a:lnSpc>
                <a:spcPct val="80000"/>
              </a:lnSpc>
            </a:pPr>
            <a:r>
              <a:rPr lang="de-DE" sz="800" smtClean="0"/>
              <a:t/>
            </a:r>
            <a:br>
              <a:rPr lang="de-DE" sz="800" smtClean="0"/>
            </a:br>
            <a:endParaRPr lang="de-DE" sz="800" b="1" smtClean="0"/>
          </a:p>
          <a:p>
            <a:pPr>
              <a:lnSpc>
                <a:spcPct val="80000"/>
              </a:lnSpc>
            </a:pPr>
            <a:r>
              <a:rPr lang="de-DE" sz="800" smtClean="0">
                <a:hlinkClick r:id="rId5"/>
              </a:rPr>
              <a:t>Unternehmensführung und Wirtschaftsförderung</a:t>
            </a:r>
            <a:endParaRPr lang="de-DE" sz="800" b="1" smtClean="0"/>
          </a:p>
          <a:p>
            <a:pPr>
              <a:lnSpc>
                <a:spcPct val="80000"/>
              </a:lnSpc>
            </a:pPr>
            <a:r>
              <a:rPr lang="de-DE" sz="800" smtClean="0"/>
              <a:t>Neue Technologien, gesteigertes Umweltbewußtsein, höhere Qualitätsmaßstäbe und grenzüberschreitendes Denken bestimmen den Fortschritt und bringen neue Herausforderungen für Unternehmen. Die Stärkung der einzelnen Betriebe und der Leistungsfähigkeit der gesamten Wirtschaft ist eine zentrale Aufgabe der Wirtschaftskammern. Diese Aufgabe wird von den Wirtschaftsförderungsinstituten kurz </a:t>
            </a:r>
            <a:r>
              <a:rPr lang="de-DE" sz="800" smtClean="0">
                <a:hlinkClick r:id="rId5"/>
              </a:rPr>
              <a:t>WIFIs</a:t>
            </a:r>
            <a:r>
              <a:rPr lang="de-DE" sz="800" smtClean="0"/>
              <a:t> genannt, wahrgenommen. Die Beratungs-, Weiterbildungs- und Förderungsprogramme der WIFIs gliedern sich in fünf Bereiche: </a:t>
            </a:r>
            <a:endParaRPr lang="de-DE" sz="800" b="1" smtClean="0"/>
          </a:p>
          <a:p>
            <a:pPr>
              <a:lnSpc>
                <a:spcPct val="80000"/>
              </a:lnSpc>
            </a:pPr>
            <a:r>
              <a:rPr lang="de-DE" sz="800" b="1" smtClean="0"/>
              <a:t>Allgemeine Wirtschaftsförderung</a:t>
            </a:r>
          </a:p>
          <a:p>
            <a:pPr>
              <a:lnSpc>
                <a:spcPct val="80000"/>
              </a:lnSpc>
            </a:pPr>
            <a:r>
              <a:rPr lang="de-DE" sz="800" smtClean="0"/>
              <a:t>Dazu zählen Wirtschaftswerbe- und PR-Aktionen ebenso wie wirtschaftsfördernde Aktivitäten in den Bereichen Film und Audiovision, Formgebung, Qualitätsarbeit und Konsumenteninformation. </a:t>
            </a:r>
            <a:endParaRPr lang="de-DE" sz="800" b="1" smtClean="0"/>
          </a:p>
          <a:p>
            <a:pPr>
              <a:lnSpc>
                <a:spcPct val="80000"/>
              </a:lnSpc>
            </a:pPr>
            <a:r>
              <a:rPr lang="de-DE" sz="800" b="1" smtClean="0"/>
              <a:t>Technik und Betriebswirtschaft</a:t>
            </a:r>
          </a:p>
          <a:p>
            <a:pPr>
              <a:lnSpc>
                <a:spcPct val="80000"/>
              </a:lnSpc>
            </a:pPr>
            <a:r>
              <a:rPr lang="de-DE" sz="800" smtClean="0"/>
              <a:t>Die technische und betriebswirtschaftliche Wirtschaftsförderung unterstützt </a:t>
            </a:r>
          </a:p>
          <a:p>
            <a:pPr>
              <a:lnSpc>
                <a:spcPct val="80000"/>
              </a:lnSpc>
            </a:pPr>
            <a:r>
              <a:rPr lang="de-DE" sz="800" smtClean="0"/>
              <a:t>Neue Technologien </a:t>
            </a:r>
          </a:p>
          <a:p>
            <a:pPr>
              <a:lnSpc>
                <a:spcPct val="80000"/>
              </a:lnSpc>
            </a:pPr>
            <a:r>
              <a:rPr lang="de-DE" sz="800" smtClean="0"/>
              <a:t>Umwelt </a:t>
            </a:r>
          </a:p>
          <a:p>
            <a:pPr>
              <a:lnSpc>
                <a:spcPct val="80000"/>
              </a:lnSpc>
            </a:pPr>
            <a:r>
              <a:rPr lang="de-DE" sz="800" smtClean="0"/>
              <a:t>Qualitätssicherung </a:t>
            </a:r>
          </a:p>
          <a:p>
            <a:pPr>
              <a:lnSpc>
                <a:spcPct val="80000"/>
              </a:lnSpc>
            </a:pPr>
            <a:r>
              <a:rPr lang="de-DE" sz="800" smtClean="0"/>
              <a:t>eurofit </a:t>
            </a:r>
          </a:p>
          <a:p>
            <a:pPr>
              <a:lnSpc>
                <a:spcPct val="80000"/>
              </a:lnSpc>
            </a:pPr>
            <a:r>
              <a:rPr lang="de-DE" sz="800" smtClean="0"/>
              <a:t>techfit </a:t>
            </a:r>
          </a:p>
          <a:p>
            <a:pPr>
              <a:lnSpc>
                <a:spcPct val="80000"/>
              </a:lnSpc>
            </a:pPr>
            <a:r>
              <a:rPr lang="de-DE" sz="800" smtClean="0"/>
              <a:t>Export </a:t>
            </a:r>
          </a:p>
          <a:p>
            <a:pPr>
              <a:lnSpc>
                <a:spcPct val="80000"/>
              </a:lnSpc>
            </a:pPr>
            <a:r>
              <a:rPr lang="de-DE" sz="800" smtClean="0"/>
              <a:t>Design </a:t>
            </a:r>
          </a:p>
          <a:p>
            <a:pPr>
              <a:lnSpc>
                <a:spcPct val="80000"/>
              </a:lnSpc>
            </a:pPr>
            <a:r>
              <a:rPr lang="de-DE" sz="800" smtClean="0">
                <a:hlinkClick r:id="rId6"/>
              </a:rPr>
              <a:t>Telefit</a:t>
            </a:r>
            <a:r>
              <a:rPr lang="de-DE" sz="800" smtClean="0"/>
              <a:t> </a:t>
            </a:r>
          </a:p>
          <a:p>
            <a:pPr>
              <a:lnSpc>
                <a:spcPct val="80000"/>
              </a:lnSpc>
            </a:pPr>
            <a:r>
              <a:rPr lang="de-DE" sz="800" smtClean="0">
                <a:hlinkClick r:id="rId7"/>
              </a:rPr>
              <a:t>Techinform </a:t>
            </a:r>
            <a:endParaRPr lang="de-DE" sz="800" smtClean="0"/>
          </a:p>
          <a:p>
            <a:pPr>
              <a:lnSpc>
                <a:spcPct val="80000"/>
              </a:lnSpc>
            </a:pPr>
            <a:r>
              <a:rPr lang="de-DE" sz="800" smtClean="0"/>
              <a:t>Im einzelnen geht es um Brancheneinzel- und -gruppenservice, Jungunternehmerförderung, Unternehmensentwicklung- und -sicherung sowie Regionalentwicklung. Die </a:t>
            </a:r>
            <a:r>
              <a:rPr lang="de-DE" sz="800" u="sng" smtClean="0">
                <a:hlinkClick r:id="rId5"/>
              </a:rPr>
              <a:t>WIFIs</a:t>
            </a:r>
            <a:r>
              <a:rPr lang="de-DE" sz="800" smtClean="0"/>
              <a:t> vermitteln Experten aus allen Bereichen der Betriebsberatung (z.B. Marketing, Kostenrechnung, Firmenbewertung, Standortwahl etc.) und unterstützen die Beratungen finanziell. </a:t>
            </a:r>
            <a:endParaRPr lang="de-DE" sz="800" b="1" smtClean="0"/>
          </a:p>
          <a:p>
            <a:pPr>
              <a:lnSpc>
                <a:spcPct val="80000"/>
              </a:lnSpc>
            </a:pPr>
            <a:r>
              <a:rPr lang="de-DE" sz="800" b="1" smtClean="0"/>
              <a:t>Berufliche Aus- und Weiterbildung</a:t>
            </a:r>
          </a:p>
          <a:p>
            <a:pPr>
              <a:lnSpc>
                <a:spcPct val="80000"/>
              </a:lnSpc>
            </a:pPr>
            <a:r>
              <a:rPr lang="de-DE" sz="800" smtClean="0"/>
              <a:t>Die berufliche Aus- und Weiterbildung ist die traditionelle Domäne der WIFIs, die mit landesweit 20.000 jährlich durchgeführten Kursen, Seminaren und Lehrgängen die größte Weiterbildungseinrichtung Österreichs darstellen. Die Bildungsangebote umfassen Management/Unternehmensführung, Persönlichkeit, Sprachen, Betriebswirtschaft, EDV/Informatik, Technik und Branchen. </a:t>
            </a:r>
            <a:endParaRPr lang="de-DE" sz="800" b="1" smtClean="0"/>
          </a:p>
          <a:p>
            <a:pPr>
              <a:lnSpc>
                <a:spcPct val="80000"/>
              </a:lnSpc>
            </a:pPr>
            <a:r>
              <a:rPr lang="de-DE" sz="800" b="1" smtClean="0"/>
              <a:t>Auslandsveranstaltungen</a:t>
            </a:r>
          </a:p>
          <a:p>
            <a:pPr>
              <a:lnSpc>
                <a:spcPct val="80000"/>
              </a:lnSpc>
            </a:pPr>
            <a:r>
              <a:rPr lang="de-DE" sz="800" smtClean="0"/>
              <a:t>Auch in diesem Bereich sind die WIFIs präsent und organisieren Wirtschaftwerbeaktionen im Ausland, insbesondere offizielle Beteiligungen an Messen und Ausstellungen, sowie Sonderveranstaltungen der österreichischen Wirtschaft, und wickeln finanzielle Förderungsmaßnahmen ab. </a:t>
            </a:r>
            <a:endParaRPr lang="de-DE" sz="800" b="1" smtClean="0"/>
          </a:p>
          <a:p>
            <a:pPr>
              <a:lnSpc>
                <a:spcPct val="80000"/>
              </a:lnSpc>
            </a:pPr>
            <a:r>
              <a:rPr lang="de-DE" sz="800" b="1" smtClean="0"/>
              <a:t>Know-how-Transfer</a:t>
            </a:r>
          </a:p>
          <a:p>
            <a:pPr>
              <a:lnSpc>
                <a:spcPct val="80000"/>
              </a:lnSpc>
            </a:pPr>
            <a:r>
              <a:rPr lang="de-DE" sz="800" smtClean="0"/>
              <a:t>Eine neue Gruppe des WIFI-Österreich beschäftigt sich mit internationalem Know-how-Transfer, insbesondere in die Mittel- und osteuropäischen Reformstaaten. Dazu gehört die Entwicklung und Koordination von Aus- und Weiterbildungsmodellen, die Organisation und Abwicklung von betriebswirtschaftlichen Prüfungen und die Organisation von Praktikumsplätzen für Unternehmer aus den Reformstaaten. </a:t>
            </a:r>
            <a:br>
              <a:rPr lang="de-DE" sz="800" smtClean="0"/>
            </a:br>
            <a:endParaRPr lang="de-DE" sz="800" b="1" smtClean="0"/>
          </a:p>
          <a:p>
            <a:pPr>
              <a:lnSpc>
                <a:spcPct val="80000"/>
              </a:lnSpc>
            </a:pPr>
            <a:r>
              <a:rPr lang="de-DE" sz="800" smtClean="0">
                <a:hlinkClick r:id="rId8"/>
              </a:rPr>
              <a:t>Außenwirtschaft</a:t>
            </a:r>
            <a:endParaRPr lang="de-DE" sz="800" b="1" smtClean="0"/>
          </a:p>
          <a:p>
            <a:pPr>
              <a:lnSpc>
                <a:spcPct val="80000"/>
              </a:lnSpc>
            </a:pPr>
            <a:r>
              <a:rPr lang="de-DE" sz="800" smtClean="0"/>
              <a:t>Eine weitere Schwerpunktaufgabe der Wirtschaftskammern ist die Förderung der</a:t>
            </a:r>
            <a:r>
              <a:rPr lang="de-DE" sz="800" smtClean="0">
                <a:hlinkClick r:id="rId8"/>
              </a:rPr>
              <a:t> Außenwirtschaft</a:t>
            </a:r>
            <a:r>
              <a:rPr lang="de-DE" sz="800" smtClean="0"/>
              <a:t>. An allen für die österreichische Wirtschaft wichtigen Plätze der Erde unterhält die AUSSENWIRTSCHAFT ÖSTERREICH Stützpunkte, und zwar zum weitaus überwiegenden Teil Außenhandelsstellen, die von hauptberuflichen Handelsdelegierten geleitet werden. Die Länderreferate der Außenwirtschaftsabteilung bieten den Firmen Beratung über Auslandsmärkte, Kontaktherstellung bei Geschäftsanbahnungen sowie Unterstützung bei Markterkundung und Auslandsmarktbearbeitung, bei der Auswahl von Vertriebswegen und bei der Vertretersuche. Darüber hinaus bietet die AUSSENWIRTSCHAFT ÖSTERREICH der heimischen Wirtschaft eine ganze Palette von Serviceleistungen an, wie z.B.: </a:t>
            </a:r>
          </a:p>
          <a:p>
            <a:pPr>
              <a:lnSpc>
                <a:spcPct val="80000"/>
              </a:lnSpc>
            </a:pPr>
            <a:r>
              <a:rPr lang="de-DE" sz="800" smtClean="0"/>
              <a:t>Verkaufsförderung Export </a:t>
            </a:r>
          </a:p>
          <a:p>
            <a:pPr>
              <a:lnSpc>
                <a:spcPct val="80000"/>
              </a:lnSpc>
            </a:pPr>
            <a:r>
              <a:rPr lang="de-DE" sz="800" smtClean="0"/>
              <a:t>Serviceleistungen Import </a:t>
            </a:r>
          </a:p>
          <a:p>
            <a:pPr>
              <a:lnSpc>
                <a:spcPct val="80000"/>
              </a:lnSpc>
            </a:pPr>
            <a:r>
              <a:rPr lang="de-DE" sz="800" smtClean="0"/>
              <a:t>Import-Export-Beratung </a:t>
            </a:r>
          </a:p>
          <a:p>
            <a:pPr>
              <a:lnSpc>
                <a:spcPct val="80000"/>
              </a:lnSpc>
            </a:pPr>
            <a:r>
              <a:rPr lang="de-DE" sz="800" smtClean="0"/>
              <a:t>Messen, Ausstellungen </a:t>
            </a:r>
          </a:p>
          <a:p>
            <a:pPr>
              <a:lnSpc>
                <a:spcPct val="80000"/>
              </a:lnSpc>
            </a:pPr>
            <a:r>
              <a:rPr lang="de-DE" sz="800" smtClean="0"/>
              <a:t>Subventionen, Zuschüsse </a:t>
            </a:r>
          </a:p>
          <a:p>
            <a:pPr>
              <a:lnSpc>
                <a:spcPct val="80000"/>
              </a:lnSpc>
            </a:pPr>
            <a:r>
              <a:rPr lang="de-DE" sz="800" smtClean="0"/>
              <a:t>Die Handelsdelegierten in den 70 Außenhandelsstellen rund um den Globus helfen österreichischen Firmen bei der Anbahnung von Exportgeschäften, sie vermitteln Vertreter, Importeure und Kooperationspartner, holen Bonitätsauskünfte ein und helfen bei der Marken- und Patentanmeldung. Sie schalten sich auch bei Schwierigkeiten im Geschäftsablauf oder mit Behörden, Banken, Speditionen etc. ein. </a:t>
            </a:r>
          </a:p>
          <a:p>
            <a:pPr>
              <a:lnSpc>
                <a:spcPct val="80000"/>
              </a:lnSpc>
            </a:pPr>
            <a:r>
              <a:rPr lang="de-DE" sz="800" smtClean="0"/>
              <a:t/>
            </a:r>
            <a:br>
              <a:rPr lang="de-DE" sz="800" smtClean="0"/>
            </a:br>
            <a:endParaRPr lang="de-DE" sz="800" b="1" smtClean="0"/>
          </a:p>
          <a:p>
            <a:pPr>
              <a:lnSpc>
                <a:spcPct val="80000"/>
              </a:lnSpc>
            </a:pPr>
            <a:r>
              <a:rPr lang="de-DE" sz="800" b="1" smtClean="0"/>
              <a:t>Hoheitsverwaltung</a:t>
            </a:r>
          </a:p>
          <a:p>
            <a:pPr>
              <a:lnSpc>
                <a:spcPct val="80000"/>
              </a:lnSpc>
            </a:pPr>
            <a:r>
              <a:rPr lang="de-DE" sz="800" smtClean="0"/>
              <a:t>Neben den vielfältigen Aufgaben, welche die Wirtschaftskammern im selbstständigen (eigenen) Wirkungsbereich erfüllen, nehmen sie im übertragenen Wirkungsbereich auch Aufgaben staatlicher Behörden wahr, deren Erfüllung jedoch den Kammern übertragen wurde, wie z.B. </a:t>
            </a:r>
          </a:p>
          <a:p>
            <a:pPr>
              <a:lnSpc>
                <a:spcPct val="80000"/>
              </a:lnSpc>
            </a:pPr>
            <a:r>
              <a:rPr lang="de-DE" sz="800" smtClean="0"/>
              <a:t>Lehrlingsstelle </a:t>
            </a:r>
          </a:p>
          <a:p>
            <a:pPr>
              <a:lnSpc>
                <a:spcPct val="80000"/>
              </a:lnSpc>
            </a:pPr>
            <a:r>
              <a:rPr lang="de-DE" sz="800" smtClean="0"/>
              <a:t>Meisterprüfung </a:t>
            </a:r>
          </a:p>
          <a:p>
            <a:pPr>
              <a:lnSpc>
                <a:spcPct val="80000"/>
              </a:lnSpc>
            </a:pPr>
            <a:r>
              <a:rPr lang="de-DE" sz="800" smtClean="0"/>
              <a:t>Ursprungszeugnisse </a:t>
            </a:r>
          </a:p>
          <a:p>
            <a:pPr>
              <a:lnSpc>
                <a:spcPct val="80000"/>
              </a:lnSpc>
            </a:pPr>
            <a:endParaRPr lang="de-AT" sz="80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AT"/>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AT"/>
          </a:p>
        </p:txBody>
      </p:sp>
      <p:sp>
        <p:nvSpPr>
          <p:cNvPr id="4" name="Datumsplatzhalter 3"/>
          <p:cNvSpPr>
            <a:spLocks noGrp="1"/>
          </p:cNvSpPr>
          <p:nvPr>
            <p:ph type="dt" sz="half" idx="10"/>
          </p:nvPr>
        </p:nvSpPr>
        <p:spPr/>
        <p:txBody>
          <a:bodyPr/>
          <a:lstStyle/>
          <a:p>
            <a:fld id="{7EA6E845-C72E-4E6B-8C47-CC5F7D7663B5}" type="datetimeFigureOut">
              <a:rPr lang="de-AT" smtClean="0"/>
              <a:pPr/>
              <a:t>13.03.2013</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34B4B3EC-CDA5-481F-9393-8D76BAC5CF2D}" type="slidenum">
              <a:rPr lang="de-AT" smtClean="0"/>
              <a:pPr/>
              <a:t>‹#›</a:t>
            </a:fld>
            <a:endParaRPr lang="de-A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10"/>
          </p:nvPr>
        </p:nvSpPr>
        <p:spPr/>
        <p:txBody>
          <a:bodyPr/>
          <a:lstStyle/>
          <a:p>
            <a:fld id="{7EA6E845-C72E-4E6B-8C47-CC5F7D7663B5}" type="datetimeFigureOut">
              <a:rPr lang="de-AT" smtClean="0"/>
              <a:pPr/>
              <a:t>13.03.2013</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34B4B3EC-CDA5-481F-9393-8D76BAC5CF2D}" type="slidenum">
              <a:rPr lang="de-AT" smtClean="0"/>
              <a:pPr/>
              <a:t>‹#›</a:t>
            </a:fld>
            <a:endParaRPr lang="de-A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AT"/>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10"/>
          </p:nvPr>
        </p:nvSpPr>
        <p:spPr/>
        <p:txBody>
          <a:bodyPr/>
          <a:lstStyle/>
          <a:p>
            <a:fld id="{7EA6E845-C72E-4E6B-8C47-CC5F7D7663B5}" type="datetimeFigureOut">
              <a:rPr lang="de-AT" smtClean="0"/>
              <a:pPr/>
              <a:t>13.03.2013</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34B4B3EC-CDA5-481F-9393-8D76BAC5CF2D}" type="slidenum">
              <a:rPr lang="de-AT" smtClean="0"/>
              <a:pPr/>
              <a:t>‹#›</a:t>
            </a:fld>
            <a:endParaRPr lang="de-A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10"/>
          </p:nvPr>
        </p:nvSpPr>
        <p:spPr/>
        <p:txBody>
          <a:bodyPr/>
          <a:lstStyle/>
          <a:p>
            <a:fld id="{7EA6E845-C72E-4E6B-8C47-CC5F7D7663B5}" type="datetimeFigureOut">
              <a:rPr lang="de-AT" smtClean="0"/>
              <a:pPr/>
              <a:t>13.03.2013</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34B4B3EC-CDA5-481F-9393-8D76BAC5CF2D}" type="slidenum">
              <a:rPr lang="de-AT" smtClean="0"/>
              <a:pPr/>
              <a:t>‹#›</a:t>
            </a:fld>
            <a:endParaRPr lang="de-A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AT"/>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p>
            <a:fld id="{7EA6E845-C72E-4E6B-8C47-CC5F7D7663B5}" type="datetimeFigureOut">
              <a:rPr lang="de-AT" smtClean="0"/>
              <a:pPr/>
              <a:t>13.03.2013</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34B4B3EC-CDA5-481F-9393-8D76BAC5CF2D}" type="slidenum">
              <a:rPr lang="de-AT" smtClean="0"/>
              <a:pPr/>
              <a:t>‹#›</a:t>
            </a:fld>
            <a:endParaRPr lang="de-A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Datumsplatzhalter 4"/>
          <p:cNvSpPr>
            <a:spLocks noGrp="1"/>
          </p:cNvSpPr>
          <p:nvPr>
            <p:ph type="dt" sz="half" idx="10"/>
          </p:nvPr>
        </p:nvSpPr>
        <p:spPr/>
        <p:txBody>
          <a:bodyPr/>
          <a:lstStyle/>
          <a:p>
            <a:fld id="{7EA6E845-C72E-4E6B-8C47-CC5F7D7663B5}" type="datetimeFigureOut">
              <a:rPr lang="de-AT" smtClean="0"/>
              <a:pPr/>
              <a:t>13.03.2013</a:t>
            </a:fld>
            <a:endParaRPr lang="de-AT"/>
          </a:p>
        </p:txBody>
      </p:sp>
      <p:sp>
        <p:nvSpPr>
          <p:cNvPr id="6" name="Fußzeilenplatzhalter 5"/>
          <p:cNvSpPr>
            <a:spLocks noGrp="1"/>
          </p:cNvSpPr>
          <p:nvPr>
            <p:ph type="ftr" sz="quarter" idx="11"/>
          </p:nvPr>
        </p:nvSpPr>
        <p:spPr/>
        <p:txBody>
          <a:bodyPr/>
          <a:lstStyle/>
          <a:p>
            <a:endParaRPr lang="de-AT"/>
          </a:p>
        </p:txBody>
      </p:sp>
      <p:sp>
        <p:nvSpPr>
          <p:cNvPr id="7" name="Foliennummernplatzhalter 6"/>
          <p:cNvSpPr>
            <a:spLocks noGrp="1"/>
          </p:cNvSpPr>
          <p:nvPr>
            <p:ph type="sldNum" sz="quarter" idx="12"/>
          </p:nvPr>
        </p:nvSpPr>
        <p:spPr/>
        <p:txBody>
          <a:bodyPr/>
          <a:lstStyle/>
          <a:p>
            <a:fld id="{34B4B3EC-CDA5-481F-9393-8D76BAC5CF2D}" type="slidenum">
              <a:rPr lang="de-AT" smtClean="0"/>
              <a:pPr/>
              <a:t>‹#›</a:t>
            </a:fld>
            <a:endParaRPr lang="de-A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AT"/>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7" name="Datumsplatzhalter 6"/>
          <p:cNvSpPr>
            <a:spLocks noGrp="1"/>
          </p:cNvSpPr>
          <p:nvPr>
            <p:ph type="dt" sz="half" idx="10"/>
          </p:nvPr>
        </p:nvSpPr>
        <p:spPr/>
        <p:txBody>
          <a:bodyPr/>
          <a:lstStyle/>
          <a:p>
            <a:fld id="{7EA6E845-C72E-4E6B-8C47-CC5F7D7663B5}" type="datetimeFigureOut">
              <a:rPr lang="de-AT" smtClean="0"/>
              <a:pPr/>
              <a:t>13.03.2013</a:t>
            </a:fld>
            <a:endParaRPr lang="de-AT"/>
          </a:p>
        </p:txBody>
      </p:sp>
      <p:sp>
        <p:nvSpPr>
          <p:cNvPr id="8" name="Fußzeilenplatzhalter 7"/>
          <p:cNvSpPr>
            <a:spLocks noGrp="1"/>
          </p:cNvSpPr>
          <p:nvPr>
            <p:ph type="ftr" sz="quarter" idx="11"/>
          </p:nvPr>
        </p:nvSpPr>
        <p:spPr/>
        <p:txBody>
          <a:bodyPr/>
          <a:lstStyle/>
          <a:p>
            <a:endParaRPr lang="de-AT"/>
          </a:p>
        </p:txBody>
      </p:sp>
      <p:sp>
        <p:nvSpPr>
          <p:cNvPr id="9" name="Foliennummernplatzhalter 8"/>
          <p:cNvSpPr>
            <a:spLocks noGrp="1"/>
          </p:cNvSpPr>
          <p:nvPr>
            <p:ph type="sldNum" sz="quarter" idx="12"/>
          </p:nvPr>
        </p:nvSpPr>
        <p:spPr/>
        <p:txBody>
          <a:bodyPr/>
          <a:lstStyle/>
          <a:p>
            <a:fld id="{34B4B3EC-CDA5-481F-9393-8D76BAC5CF2D}" type="slidenum">
              <a:rPr lang="de-AT" smtClean="0"/>
              <a:pPr/>
              <a:t>‹#›</a:t>
            </a:fld>
            <a:endParaRPr lang="de-A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Datumsplatzhalter 2"/>
          <p:cNvSpPr>
            <a:spLocks noGrp="1"/>
          </p:cNvSpPr>
          <p:nvPr>
            <p:ph type="dt" sz="half" idx="10"/>
          </p:nvPr>
        </p:nvSpPr>
        <p:spPr/>
        <p:txBody>
          <a:bodyPr/>
          <a:lstStyle/>
          <a:p>
            <a:fld id="{7EA6E845-C72E-4E6B-8C47-CC5F7D7663B5}" type="datetimeFigureOut">
              <a:rPr lang="de-AT" smtClean="0"/>
              <a:pPr/>
              <a:t>13.03.2013</a:t>
            </a:fld>
            <a:endParaRPr lang="de-AT"/>
          </a:p>
        </p:txBody>
      </p:sp>
      <p:sp>
        <p:nvSpPr>
          <p:cNvPr id="4" name="Fußzeilenplatzhalter 3"/>
          <p:cNvSpPr>
            <a:spLocks noGrp="1"/>
          </p:cNvSpPr>
          <p:nvPr>
            <p:ph type="ftr" sz="quarter" idx="11"/>
          </p:nvPr>
        </p:nvSpPr>
        <p:spPr/>
        <p:txBody>
          <a:bodyPr/>
          <a:lstStyle/>
          <a:p>
            <a:endParaRPr lang="de-AT"/>
          </a:p>
        </p:txBody>
      </p:sp>
      <p:sp>
        <p:nvSpPr>
          <p:cNvPr id="5" name="Foliennummernplatzhalter 4"/>
          <p:cNvSpPr>
            <a:spLocks noGrp="1"/>
          </p:cNvSpPr>
          <p:nvPr>
            <p:ph type="sldNum" sz="quarter" idx="12"/>
          </p:nvPr>
        </p:nvSpPr>
        <p:spPr/>
        <p:txBody>
          <a:bodyPr/>
          <a:lstStyle/>
          <a:p>
            <a:fld id="{34B4B3EC-CDA5-481F-9393-8D76BAC5CF2D}" type="slidenum">
              <a:rPr lang="de-AT" smtClean="0"/>
              <a:pPr/>
              <a:t>‹#›</a:t>
            </a:fld>
            <a:endParaRPr lang="de-A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7EA6E845-C72E-4E6B-8C47-CC5F7D7663B5}" type="datetimeFigureOut">
              <a:rPr lang="de-AT" smtClean="0"/>
              <a:pPr/>
              <a:t>13.03.2013</a:t>
            </a:fld>
            <a:endParaRPr lang="de-AT"/>
          </a:p>
        </p:txBody>
      </p:sp>
      <p:sp>
        <p:nvSpPr>
          <p:cNvPr id="3" name="Fußzeilenplatzhalter 2"/>
          <p:cNvSpPr>
            <a:spLocks noGrp="1"/>
          </p:cNvSpPr>
          <p:nvPr>
            <p:ph type="ftr" sz="quarter" idx="11"/>
          </p:nvPr>
        </p:nvSpPr>
        <p:spPr/>
        <p:txBody>
          <a:bodyPr/>
          <a:lstStyle/>
          <a:p>
            <a:endParaRPr lang="de-AT"/>
          </a:p>
        </p:txBody>
      </p:sp>
      <p:sp>
        <p:nvSpPr>
          <p:cNvPr id="4" name="Foliennummernplatzhalter 3"/>
          <p:cNvSpPr>
            <a:spLocks noGrp="1"/>
          </p:cNvSpPr>
          <p:nvPr>
            <p:ph type="sldNum" sz="quarter" idx="12"/>
          </p:nvPr>
        </p:nvSpPr>
        <p:spPr/>
        <p:txBody>
          <a:bodyPr/>
          <a:lstStyle/>
          <a:p>
            <a:fld id="{34B4B3EC-CDA5-481F-9393-8D76BAC5CF2D}" type="slidenum">
              <a:rPr lang="de-AT" smtClean="0"/>
              <a:pPr/>
              <a:t>‹#›</a:t>
            </a:fld>
            <a:endParaRPr lang="de-A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AT"/>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7EA6E845-C72E-4E6B-8C47-CC5F7D7663B5}" type="datetimeFigureOut">
              <a:rPr lang="de-AT" smtClean="0"/>
              <a:pPr/>
              <a:t>13.03.2013</a:t>
            </a:fld>
            <a:endParaRPr lang="de-AT"/>
          </a:p>
        </p:txBody>
      </p:sp>
      <p:sp>
        <p:nvSpPr>
          <p:cNvPr id="6" name="Fußzeilenplatzhalter 5"/>
          <p:cNvSpPr>
            <a:spLocks noGrp="1"/>
          </p:cNvSpPr>
          <p:nvPr>
            <p:ph type="ftr" sz="quarter" idx="11"/>
          </p:nvPr>
        </p:nvSpPr>
        <p:spPr/>
        <p:txBody>
          <a:bodyPr/>
          <a:lstStyle/>
          <a:p>
            <a:endParaRPr lang="de-AT"/>
          </a:p>
        </p:txBody>
      </p:sp>
      <p:sp>
        <p:nvSpPr>
          <p:cNvPr id="7" name="Foliennummernplatzhalter 6"/>
          <p:cNvSpPr>
            <a:spLocks noGrp="1"/>
          </p:cNvSpPr>
          <p:nvPr>
            <p:ph type="sldNum" sz="quarter" idx="12"/>
          </p:nvPr>
        </p:nvSpPr>
        <p:spPr/>
        <p:txBody>
          <a:bodyPr/>
          <a:lstStyle/>
          <a:p>
            <a:fld id="{34B4B3EC-CDA5-481F-9393-8D76BAC5CF2D}" type="slidenum">
              <a:rPr lang="de-AT" smtClean="0"/>
              <a:pPr/>
              <a:t>‹#›</a:t>
            </a:fld>
            <a:endParaRPr lang="de-A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AT"/>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AT"/>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7EA6E845-C72E-4E6B-8C47-CC5F7D7663B5}" type="datetimeFigureOut">
              <a:rPr lang="de-AT" smtClean="0"/>
              <a:pPr/>
              <a:t>13.03.2013</a:t>
            </a:fld>
            <a:endParaRPr lang="de-AT"/>
          </a:p>
        </p:txBody>
      </p:sp>
      <p:sp>
        <p:nvSpPr>
          <p:cNvPr id="6" name="Fußzeilenplatzhalter 5"/>
          <p:cNvSpPr>
            <a:spLocks noGrp="1"/>
          </p:cNvSpPr>
          <p:nvPr>
            <p:ph type="ftr" sz="quarter" idx="11"/>
          </p:nvPr>
        </p:nvSpPr>
        <p:spPr/>
        <p:txBody>
          <a:bodyPr/>
          <a:lstStyle/>
          <a:p>
            <a:endParaRPr lang="de-AT"/>
          </a:p>
        </p:txBody>
      </p:sp>
      <p:sp>
        <p:nvSpPr>
          <p:cNvPr id="7" name="Foliennummernplatzhalter 6"/>
          <p:cNvSpPr>
            <a:spLocks noGrp="1"/>
          </p:cNvSpPr>
          <p:nvPr>
            <p:ph type="sldNum" sz="quarter" idx="12"/>
          </p:nvPr>
        </p:nvSpPr>
        <p:spPr/>
        <p:txBody>
          <a:bodyPr/>
          <a:lstStyle/>
          <a:p>
            <a:fld id="{34B4B3EC-CDA5-481F-9393-8D76BAC5CF2D}" type="slidenum">
              <a:rPr lang="de-AT" smtClean="0"/>
              <a:pPr/>
              <a:t>‹#›</a:t>
            </a:fld>
            <a:endParaRPr lang="de-A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AT"/>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A6E845-C72E-4E6B-8C47-CC5F7D7663B5}" type="datetimeFigureOut">
              <a:rPr lang="de-AT" smtClean="0"/>
              <a:pPr/>
              <a:t>13.03.2013</a:t>
            </a:fld>
            <a:endParaRPr lang="de-AT"/>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AT"/>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B4B3EC-CDA5-481F-9393-8D76BAC5CF2D}" type="slidenum">
              <a:rPr lang="de-AT" smtClean="0"/>
              <a:pPr/>
              <a:t>‹#›</a:t>
            </a:fld>
            <a:endParaRPr lang="de-A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4.xml"/><Relationship Id="rId6" Type="http://schemas.openxmlformats.org/officeDocument/2006/relationships/image" Target="../media/image7.jpeg"/><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7.jpeg"/><Relationship Id="rId4" Type="http://schemas.openxmlformats.org/officeDocument/2006/relationships/image" Target="../media/image15.emf"/></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2852936"/>
            <a:ext cx="7772400" cy="1470025"/>
          </a:xfrm>
        </p:spPr>
        <p:txBody>
          <a:bodyPr>
            <a:normAutofit fontScale="90000"/>
          </a:bodyPr>
          <a:lstStyle/>
          <a:p>
            <a:r>
              <a:rPr lang="hr-HR" dirty="0" smtClean="0"/>
              <a:t>Suradnja socijalnih partnera u </a:t>
            </a:r>
            <a:r>
              <a:rPr lang="hr-HR" dirty="0" smtClean="0"/>
              <a:t>graditeljstvu</a:t>
            </a:r>
            <a:br>
              <a:rPr lang="hr-HR" dirty="0" smtClean="0"/>
            </a:br>
            <a:r>
              <a:rPr lang="hr-HR" sz="2200" dirty="0" smtClean="0"/>
              <a:t>Zagreb, 14.03.2013.</a:t>
            </a:r>
            <a:br>
              <a:rPr lang="hr-HR" sz="2200" dirty="0" smtClean="0"/>
            </a:br>
            <a:r>
              <a:rPr lang="hr-HR" sz="2200" dirty="0" err="1" smtClean="0"/>
              <a:t>Matthias</a:t>
            </a:r>
            <a:r>
              <a:rPr lang="hr-HR" sz="2200" dirty="0" smtClean="0"/>
              <a:t> </a:t>
            </a:r>
            <a:r>
              <a:rPr lang="hr-HR" sz="2200" dirty="0" err="1" smtClean="0"/>
              <a:t>Wohlgemuth</a:t>
            </a:r>
            <a:r>
              <a:rPr lang="hr-HR" sz="2200" dirty="0" smtClean="0"/>
              <a:t>, WKO- </a:t>
            </a:r>
            <a:r>
              <a:rPr lang="hr-HR" sz="2200" dirty="0" err="1" smtClean="0"/>
              <a:t>Bau</a:t>
            </a:r>
            <a:endParaRPr lang="de-AT" sz="2200" dirty="0"/>
          </a:p>
        </p:txBody>
      </p:sp>
      <p:pic>
        <p:nvPicPr>
          <p:cNvPr id="4" name="Picture 2" descr="C:\Users\tgracic.HUP\Desktop\So-DI-CO\Logo\sodic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47864" y="1052736"/>
            <a:ext cx="2538984" cy="57912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normAutofit fontScale="90000"/>
          </a:bodyPr>
          <a:lstStyle/>
          <a:p>
            <a:r>
              <a:rPr lang="hr-HR" dirty="0" smtClean="0"/>
              <a:t>Kampanja za promidžbu boljeg </a:t>
            </a:r>
            <a:r>
              <a:rPr lang="hr-HR" dirty="0" err="1" smtClean="0"/>
              <a:t>imagea</a:t>
            </a:r>
            <a:endParaRPr lang="de-DE" dirty="0" smtClean="0"/>
          </a:p>
        </p:txBody>
      </p:sp>
      <p:sp>
        <p:nvSpPr>
          <p:cNvPr id="79875" name="Rectangle 3"/>
          <p:cNvSpPr>
            <a:spLocks noGrp="1" noChangeArrowheads="1"/>
          </p:cNvSpPr>
          <p:nvPr>
            <p:ph idx="1"/>
          </p:nvPr>
        </p:nvSpPr>
        <p:spPr/>
        <p:txBody>
          <a:bodyPr/>
          <a:lstStyle/>
          <a:p>
            <a:r>
              <a:rPr lang="hr-HR" dirty="0" smtClean="0"/>
              <a:t>Strategija marketinga</a:t>
            </a:r>
            <a:endParaRPr lang="de-DE" dirty="0" smtClean="0"/>
          </a:p>
          <a:p>
            <a:r>
              <a:rPr lang="hr-HR" dirty="0" smtClean="0"/>
              <a:t>Komunikacija</a:t>
            </a:r>
            <a:endParaRPr lang="de-DE" dirty="0" smtClean="0"/>
          </a:p>
          <a:p>
            <a:r>
              <a:rPr lang="hr-HR" dirty="0" smtClean="0"/>
              <a:t>Oglasi i PR</a:t>
            </a:r>
            <a:endParaRPr lang="de-DE" dirty="0" smtClean="0"/>
          </a:p>
          <a:p>
            <a:r>
              <a:rPr lang="de-AT" dirty="0" smtClean="0"/>
              <a:t>Act</a:t>
            </a:r>
            <a:r>
              <a:rPr lang="hr-HR" dirty="0" err="1" smtClean="0"/>
              <a:t>ivnosti</a:t>
            </a:r>
            <a:endParaRPr lang="de-DE" dirty="0" smtClean="0"/>
          </a:p>
        </p:txBody>
      </p:sp>
      <p:pic>
        <p:nvPicPr>
          <p:cNvPr id="79878" name="Picture 6"/>
          <p:cNvPicPr>
            <a:picLocks noChangeAspect="1" noChangeArrowheads="1"/>
          </p:cNvPicPr>
          <p:nvPr/>
        </p:nvPicPr>
        <p:blipFill>
          <a:blip r:embed="rId2" cstate="print"/>
          <a:srcRect/>
          <a:stretch>
            <a:fillRect/>
          </a:stretch>
        </p:blipFill>
        <p:spPr bwMode="auto">
          <a:xfrm>
            <a:off x="5211763" y="3213100"/>
            <a:ext cx="2941637" cy="2159000"/>
          </a:xfrm>
          <a:prstGeom prst="rect">
            <a:avLst/>
          </a:prstGeom>
          <a:noFill/>
          <a:ln w="25400">
            <a:noFill/>
            <a:miter lim="800000"/>
            <a:headEnd/>
            <a:tailEnd/>
          </a:ln>
          <a:effectLst/>
        </p:spPr>
      </p:pic>
      <p:pic>
        <p:nvPicPr>
          <p:cNvPr id="79879" name="Picture 7"/>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738438" y="3529013"/>
            <a:ext cx="2287587" cy="2360612"/>
          </a:xfrm>
          <a:prstGeom prst="rect">
            <a:avLst/>
          </a:prstGeom>
          <a:noFill/>
          <a:ln w="25400">
            <a:noFill/>
            <a:miter lim="800000"/>
            <a:headEnd/>
            <a:tailEnd/>
          </a:ln>
          <a:effectLst/>
        </p:spPr>
      </p:pic>
      <p:pic>
        <p:nvPicPr>
          <p:cNvPr id="8" name="Picture 2" descr="C:\Users\tgracic.HUP\Desktop\So-DI-CO\Logo\sodic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544" y="6165304"/>
            <a:ext cx="1656184" cy="377761"/>
          </a:xfrm>
          <a:prstGeom prst="rect">
            <a:avLst/>
          </a:prstGeom>
          <a:noFill/>
          <a:extLst>
            <a:ext uri="{909E8E84-426E-40DD-AFC4-6F175D3DCCD1}">
              <a14:hiddenFill xmlns:a14="http://schemas.microsoft.com/office/drawing/2010/main">
                <a:solidFill>
                  <a:srgbClr val="FFFFFF"/>
                </a:solidFill>
              </a14:hiddenFill>
            </a:ext>
          </a:extLst>
        </p:spPr>
      </p:pic>
      <p:pic>
        <p:nvPicPr>
          <p:cNvPr id="9" name="Inhaltsplatzhalter 7" descr="bau--zukunft_logo_300dpi.jpg"/>
          <p:cNvPicPr>
            <a:picLocks noChangeAspect="1"/>
          </p:cNvPicPr>
          <p:nvPr/>
        </p:nvPicPr>
        <p:blipFill>
          <a:blip r:embed="rId5" cstate="print"/>
          <a:stretch>
            <a:fillRect/>
          </a:stretch>
        </p:blipFill>
        <p:spPr>
          <a:xfrm>
            <a:off x="5508104" y="1340768"/>
            <a:ext cx="2448272" cy="148845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875">
                                            <p:txEl>
                                              <p:pRg st="0" end="0"/>
                                            </p:txEl>
                                          </p:spTgt>
                                        </p:tgtEl>
                                        <p:attrNameLst>
                                          <p:attrName>style.visibility</p:attrName>
                                        </p:attrNameLst>
                                      </p:cBhvr>
                                      <p:to>
                                        <p:strVal val="visible"/>
                                      </p:to>
                                    </p:set>
                                    <p:animEffect transition="in" filter="wipe(left)">
                                      <p:cBhvr>
                                        <p:cTn id="7" dur="1000"/>
                                        <p:tgtEl>
                                          <p:spTgt spid="79875">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79879"/>
                                        </p:tgtEl>
                                        <p:attrNameLst>
                                          <p:attrName>style.visibility</p:attrName>
                                        </p:attrNameLst>
                                      </p:cBhvr>
                                      <p:to>
                                        <p:strVal val="visible"/>
                                      </p:to>
                                    </p:set>
                                    <p:animEffect transition="in" filter="fade">
                                      <p:cBhvr>
                                        <p:cTn id="11" dur="1000"/>
                                        <p:tgtEl>
                                          <p:spTgt spid="79879"/>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79878"/>
                                        </p:tgtEl>
                                        <p:attrNameLst>
                                          <p:attrName>style.visibility</p:attrName>
                                        </p:attrNameLst>
                                      </p:cBhvr>
                                      <p:to>
                                        <p:strVal val="visible"/>
                                      </p:to>
                                    </p:set>
                                    <p:animEffect transition="in" filter="fade">
                                      <p:cBhvr>
                                        <p:cTn id="15" dur="1000"/>
                                        <p:tgtEl>
                                          <p:spTgt spid="79878"/>
                                        </p:tgtEl>
                                      </p:cBhvr>
                                    </p:animEffect>
                                  </p:childTnLst>
                                </p:cTn>
                              </p:par>
                            </p:childTnLst>
                          </p:cTn>
                        </p:par>
                        <p:par>
                          <p:cTn id="16" fill="hold">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79875">
                                            <p:txEl>
                                              <p:pRg st="1" end="1"/>
                                            </p:txEl>
                                          </p:spTgt>
                                        </p:tgtEl>
                                        <p:attrNameLst>
                                          <p:attrName>style.visibility</p:attrName>
                                        </p:attrNameLst>
                                      </p:cBhvr>
                                      <p:to>
                                        <p:strVal val="visible"/>
                                      </p:to>
                                    </p:set>
                                    <p:animEffect transition="in" filter="wipe(left)">
                                      <p:cBhvr>
                                        <p:cTn id="19" dur="1000"/>
                                        <p:tgtEl>
                                          <p:spTgt spid="79875">
                                            <p:txEl>
                                              <p:pRg st="1" end="1"/>
                                            </p:txEl>
                                          </p:spTgt>
                                        </p:tgtEl>
                                      </p:cBhvr>
                                    </p:animEffect>
                                  </p:childTnLst>
                                </p:cTn>
                              </p:par>
                            </p:childTnLst>
                          </p:cTn>
                        </p:par>
                        <p:par>
                          <p:cTn id="20" fill="hold">
                            <p:stCondLst>
                              <p:cond delay="4000"/>
                            </p:stCondLst>
                            <p:childTnLst>
                              <p:par>
                                <p:cTn id="21" presetID="22" presetClass="entr" presetSubtype="8" fill="hold" grpId="0" nodeType="afterEffect">
                                  <p:stCondLst>
                                    <p:cond delay="0"/>
                                  </p:stCondLst>
                                  <p:childTnLst>
                                    <p:set>
                                      <p:cBhvr>
                                        <p:cTn id="22" dur="1" fill="hold">
                                          <p:stCondLst>
                                            <p:cond delay="0"/>
                                          </p:stCondLst>
                                        </p:cTn>
                                        <p:tgtEl>
                                          <p:spTgt spid="79875">
                                            <p:txEl>
                                              <p:pRg st="2" end="2"/>
                                            </p:txEl>
                                          </p:spTgt>
                                        </p:tgtEl>
                                        <p:attrNameLst>
                                          <p:attrName>style.visibility</p:attrName>
                                        </p:attrNameLst>
                                      </p:cBhvr>
                                      <p:to>
                                        <p:strVal val="visible"/>
                                      </p:to>
                                    </p:set>
                                    <p:animEffect transition="in" filter="wipe(left)">
                                      <p:cBhvr>
                                        <p:cTn id="23" dur="1000"/>
                                        <p:tgtEl>
                                          <p:spTgt spid="79875">
                                            <p:txEl>
                                              <p:pRg st="2" end="2"/>
                                            </p:txEl>
                                          </p:spTgt>
                                        </p:tgtEl>
                                      </p:cBhvr>
                                    </p:animEffect>
                                  </p:childTnLst>
                                </p:cTn>
                              </p:par>
                            </p:childTnLst>
                          </p:cTn>
                        </p:par>
                        <p:par>
                          <p:cTn id="24" fill="hold">
                            <p:stCondLst>
                              <p:cond delay="5000"/>
                            </p:stCondLst>
                            <p:childTnLst>
                              <p:par>
                                <p:cTn id="25" presetID="22" presetClass="entr" presetSubtype="8" fill="hold" grpId="0" nodeType="afterEffect">
                                  <p:stCondLst>
                                    <p:cond delay="0"/>
                                  </p:stCondLst>
                                  <p:childTnLst>
                                    <p:set>
                                      <p:cBhvr>
                                        <p:cTn id="26" dur="1" fill="hold">
                                          <p:stCondLst>
                                            <p:cond delay="0"/>
                                          </p:stCondLst>
                                        </p:cTn>
                                        <p:tgtEl>
                                          <p:spTgt spid="79875">
                                            <p:txEl>
                                              <p:pRg st="3" end="3"/>
                                            </p:txEl>
                                          </p:spTgt>
                                        </p:tgtEl>
                                        <p:attrNameLst>
                                          <p:attrName>style.visibility</p:attrName>
                                        </p:attrNameLst>
                                      </p:cBhvr>
                                      <p:to>
                                        <p:strVal val="visible"/>
                                      </p:to>
                                    </p:set>
                                    <p:animEffect transition="in" filter="wipe(left)">
                                      <p:cBhvr>
                                        <p:cTn id="27" dur="1000"/>
                                        <p:tgtEl>
                                          <p:spTgt spid="7987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5"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liennummernplatzhalter 3"/>
          <p:cNvSpPr>
            <a:spLocks noGrp="1"/>
          </p:cNvSpPr>
          <p:nvPr>
            <p:ph type="sldNum" sz="quarter" idx="10"/>
          </p:nvPr>
        </p:nvSpPr>
        <p:spPr/>
        <p:txBody>
          <a:bodyPr/>
          <a:lstStyle/>
          <a:p>
            <a:pPr>
              <a:defRPr/>
            </a:pPr>
            <a:fld id="{0F58BBBD-4C4B-4F9F-9499-038130FF5775}" type="slidenum">
              <a:rPr lang="de-DE"/>
              <a:pPr>
                <a:defRPr/>
              </a:pPr>
              <a:t>11</a:t>
            </a:fld>
            <a:endParaRPr lang="de-DE" b="0"/>
          </a:p>
        </p:txBody>
      </p:sp>
      <p:sp>
        <p:nvSpPr>
          <p:cNvPr id="18436" name="Rectangle 3"/>
          <p:cNvSpPr>
            <a:spLocks noGrp="1" noChangeArrowheads="1"/>
          </p:cNvSpPr>
          <p:nvPr>
            <p:ph type="body" idx="1"/>
          </p:nvPr>
        </p:nvSpPr>
        <p:spPr>
          <a:xfrm>
            <a:off x="1524000" y="1981200"/>
            <a:ext cx="6705600" cy="4038600"/>
          </a:xfrm>
        </p:spPr>
        <p:txBody>
          <a:bodyPr/>
          <a:lstStyle/>
          <a:p>
            <a:pPr marL="0" indent="0" eaLnBrk="1" hangingPunct="1">
              <a:buFont typeface="Wingdings" pitchFamily="2" charset="2"/>
              <a:buNone/>
            </a:pPr>
            <a:endParaRPr lang="de-DE" smtClean="0">
              <a:latin typeface="Univers 55" pitchFamily="34" charset="0"/>
            </a:endParaRPr>
          </a:p>
          <a:p>
            <a:pPr marL="0" indent="0" eaLnBrk="1" hangingPunct="1">
              <a:buFont typeface="Wingdings" pitchFamily="2" charset="2"/>
              <a:buNone/>
            </a:pPr>
            <a:endParaRPr lang="de-DE" smtClean="0">
              <a:latin typeface="Univers 55" pitchFamily="34" charset="0"/>
            </a:endParaRPr>
          </a:p>
          <a:p>
            <a:pPr marL="0" indent="0" eaLnBrk="1" hangingPunct="1">
              <a:buFont typeface="Wingdings" pitchFamily="2" charset="2"/>
              <a:buNone/>
            </a:pPr>
            <a:endParaRPr lang="de-DE" smtClean="0"/>
          </a:p>
        </p:txBody>
      </p:sp>
      <p:pic>
        <p:nvPicPr>
          <p:cNvPr id="774148" name="Picture 4" descr="O:\Baulehrlinge\Creation\Neuer Ordner\baustelle weiter2-1 Kopie.jpg"/>
          <p:cNvPicPr>
            <a:picLocks noChangeAspect="1" noChangeArrowheads="1"/>
          </p:cNvPicPr>
          <p:nvPr/>
        </p:nvPicPr>
        <p:blipFill>
          <a:blip r:embed="rId2" cstate="print"/>
          <a:srcRect/>
          <a:stretch>
            <a:fillRect/>
          </a:stretch>
        </p:blipFill>
        <p:spPr bwMode="auto">
          <a:xfrm>
            <a:off x="2743200" y="533400"/>
            <a:ext cx="4319588" cy="60404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74148"/>
                                        </p:tgtEl>
                                        <p:attrNameLst>
                                          <p:attrName>style.visibility</p:attrName>
                                        </p:attrNameLst>
                                      </p:cBhvr>
                                      <p:to>
                                        <p:strVal val="visible"/>
                                      </p:to>
                                    </p:set>
                                    <p:anim calcmode="lin" valueType="num">
                                      <p:cBhvr additive="base">
                                        <p:cTn id="7" dur="500" fill="hold"/>
                                        <p:tgtEl>
                                          <p:spTgt spid="774148"/>
                                        </p:tgtEl>
                                        <p:attrNameLst>
                                          <p:attrName>ppt_x</p:attrName>
                                        </p:attrNameLst>
                                      </p:cBhvr>
                                      <p:tavLst>
                                        <p:tav tm="0">
                                          <p:val>
                                            <p:strVal val="0-#ppt_w/2"/>
                                          </p:val>
                                        </p:tav>
                                        <p:tav tm="100000">
                                          <p:val>
                                            <p:strVal val="#ppt_x"/>
                                          </p:val>
                                        </p:tav>
                                      </p:tavLst>
                                    </p:anim>
                                    <p:anim calcmode="lin" valueType="num">
                                      <p:cBhvr additive="base">
                                        <p:cTn id="8" dur="500" fill="hold"/>
                                        <p:tgtEl>
                                          <p:spTgt spid="7741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liennummernplatzhalter 3"/>
          <p:cNvSpPr>
            <a:spLocks noGrp="1"/>
          </p:cNvSpPr>
          <p:nvPr>
            <p:ph type="sldNum" sz="quarter" idx="10"/>
          </p:nvPr>
        </p:nvSpPr>
        <p:spPr/>
        <p:txBody>
          <a:bodyPr/>
          <a:lstStyle/>
          <a:p>
            <a:pPr>
              <a:defRPr/>
            </a:pPr>
            <a:fld id="{6F4A96EB-B0F3-4BC7-B547-FB1F2B302117}" type="slidenum">
              <a:rPr lang="de-DE"/>
              <a:pPr>
                <a:defRPr/>
              </a:pPr>
              <a:t>12</a:t>
            </a:fld>
            <a:endParaRPr lang="de-DE" b="0"/>
          </a:p>
        </p:txBody>
      </p:sp>
      <p:sp>
        <p:nvSpPr>
          <p:cNvPr id="28675" name="Rectangle 2"/>
          <p:cNvSpPr>
            <a:spLocks noGrp="1" noChangeArrowheads="1"/>
          </p:cNvSpPr>
          <p:nvPr>
            <p:ph type="title"/>
          </p:nvPr>
        </p:nvSpPr>
        <p:spPr bwMode="auto">
          <a:xfrm>
            <a:off x="1115616" y="260648"/>
            <a:ext cx="6324600" cy="762000"/>
          </a:xfrm>
          <a:noFill/>
          <a:ln>
            <a:miter lim="800000"/>
            <a:headEnd/>
            <a:tailEnd/>
          </a:ln>
        </p:spPr>
        <p:txBody>
          <a:bodyPr vert="horz" wrap="square" lIns="91440" tIns="45720" rIns="91440" bIns="45720" numCol="1" anchor="t" anchorCtr="0" compatLnSpc="1">
            <a:prstTxWarp prst="textNoShape">
              <a:avLst/>
            </a:prstTxWarp>
            <a:normAutofit/>
          </a:bodyPr>
          <a:lstStyle/>
          <a:p>
            <a:pPr eaLnBrk="1" hangingPunct="1"/>
            <a:r>
              <a:rPr lang="hr-HR" dirty="0" smtClean="0">
                <a:latin typeface="Univers 55" pitchFamily="34" charset="0"/>
              </a:rPr>
              <a:t>Promidžbeni darovi</a:t>
            </a:r>
            <a:endParaRPr lang="de-AT" dirty="0" smtClean="0">
              <a:latin typeface="Univers 55" pitchFamily="34" charset="0"/>
            </a:endParaRPr>
          </a:p>
        </p:txBody>
      </p:sp>
      <p:sp>
        <p:nvSpPr>
          <p:cNvPr id="28676" name="Rectangle 3"/>
          <p:cNvSpPr>
            <a:spLocks noGrp="1" noChangeArrowheads="1"/>
          </p:cNvSpPr>
          <p:nvPr>
            <p:ph type="body" idx="1"/>
          </p:nvPr>
        </p:nvSpPr>
        <p:spPr>
          <a:xfrm>
            <a:off x="1524000" y="1981200"/>
            <a:ext cx="6705600" cy="4038600"/>
          </a:xfrm>
        </p:spPr>
        <p:txBody>
          <a:bodyPr/>
          <a:lstStyle/>
          <a:p>
            <a:pPr marL="0" indent="0" eaLnBrk="1" hangingPunct="1">
              <a:buFont typeface="Wingdings" pitchFamily="2" charset="2"/>
              <a:buNone/>
            </a:pPr>
            <a:endParaRPr lang="de-DE" smtClean="0">
              <a:latin typeface="Univers 55" pitchFamily="34" charset="0"/>
            </a:endParaRPr>
          </a:p>
          <a:p>
            <a:pPr marL="0" indent="0" eaLnBrk="1" hangingPunct="1">
              <a:buFont typeface="Wingdings" pitchFamily="2" charset="2"/>
              <a:buNone/>
            </a:pPr>
            <a:endParaRPr lang="de-DE" smtClean="0">
              <a:latin typeface="Univers 55" pitchFamily="34" charset="0"/>
            </a:endParaRPr>
          </a:p>
          <a:p>
            <a:pPr marL="0" indent="0" eaLnBrk="1" hangingPunct="1">
              <a:buFont typeface="Wingdings" pitchFamily="2" charset="2"/>
              <a:buNone/>
            </a:pPr>
            <a:endParaRPr lang="de-DE" smtClean="0"/>
          </a:p>
        </p:txBody>
      </p:sp>
      <p:pic>
        <p:nvPicPr>
          <p:cNvPr id="795653" name="Picture 5" descr="O:\Baulehrlinge\Creation\Neuer Ordner\baustelle weiter2-14 Kopie.jpg"/>
          <p:cNvPicPr>
            <a:picLocks noChangeAspect="1" noChangeArrowheads="1"/>
          </p:cNvPicPr>
          <p:nvPr/>
        </p:nvPicPr>
        <p:blipFill>
          <a:blip r:embed="rId2" cstate="print"/>
          <a:srcRect/>
          <a:stretch>
            <a:fillRect/>
          </a:stretch>
        </p:blipFill>
        <p:spPr bwMode="auto">
          <a:xfrm>
            <a:off x="381000" y="1041400"/>
            <a:ext cx="8001000" cy="5664200"/>
          </a:xfrm>
          <a:prstGeom prst="rect">
            <a:avLst/>
          </a:prstGeom>
          <a:noFill/>
          <a:ln w="9525">
            <a:noFill/>
            <a:miter lim="800000"/>
            <a:headEnd/>
            <a:tailEnd/>
          </a:ln>
        </p:spPr>
      </p:pic>
      <p:pic>
        <p:nvPicPr>
          <p:cNvPr id="28678" name="Picture 3" descr="Z:\Berufsausbildung\Lehrlinge\Lehrlingskampagne\Projekt 2007-2010\Bau deine Zukunft Spitzer Helm 03.jpg"/>
          <p:cNvPicPr>
            <a:picLocks noChangeAspect="1" noChangeArrowheads="1"/>
          </p:cNvPicPr>
          <p:nvPr/>
        </p:nvPicPr>
        <p:blipFill>
          <a:blip r:embed="rId3" cstate="print"/>
          <a:srcRect b="20964"/>
          <a:stretch>
            <a:fillRect/>
          </a:stretch>
        </p:blipFill>
        <p:spPr bwMode="auto">
          <a:xfrm>
            <a:off x="3786188" y="3357563"/>
            <a:ext cx="1792287" cy="11096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95653"/>
                                        </p:tgtEl>
                                        <p:attrNameLst>
                                          <p:attrName>style.visibility</p:attrName>
                                        </p:attrNameLst>
                                      </p:cBhvr>
                                      <p:to>
                                        <p:strVal val="visible"/>
                                      </p:to>
                                    </p:set>
                                    <p:anim calcmode="lin" valueType="num">
                                      <p:cBhvr additive="base">
                                        <p:cTn id="7" dur="500" fill="hold"/>
                                        <p:tgtEl>
                                          <p:spTgt spid="795653"/>
                                        </p:tgtEl>
                                        <p:attrNameLst>
                                          <p:attrName>ppt_x</p:attrName>
                                        </p:attrNameLst>
                                      </p:cBhvr>
                                      <p:tavLst>
                                        <p:tav tm="0">
                                          <p:val>
                                            <p:strVal val="0-#ppt_w/2"/>
                                          </p:val>
                                        </p:tav>
                                        <p:tav tm="100000">
                                          <p:val>
                                            <p:strVal val="#ppt_x"/>
                                          </p:val>
                                        </p:tav>
                                      </p:tavLst>
                                    </p:anim>
                                    <p:anim calcmode="lin" valueType="num">
                                      <p:cBhvr additive="base">
                                        <p:cTn id="8" dur="500" fill="hold"/>
                                        <p:tgtEl>
                                          <p:spTgt spid="7956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liennummernplatzhalter 3"/>
          <p:cNvSpPr>
            <a:spLocks noGrp="1"/>
          </p:cNvSpPr>
          <p:nvPr>
            <p:ph type="sldNum" sz="quarter" idx="10"/>
          </p:nvPr>
        </p:nvSpPr>
        <p:spPr/>
        <p:txBody>
          <a:bodyPr/>
          <a:lstStyle/>
          <a:p>
            <a:pPr>
              <a:defRPr/>
            </a:pPr>
            <a:fld id="{C33F722B-42E1-4C7C-9BE8-6ED392A6DA05}" type="slidenum">
              <a:rPr lang="de-DE"/>
              <a:pPr>
                <a:defRPr/>
              </a:pPr>
              <a:t>13</a:t>
            </a:fld>
            <a:endParaRPr lang="de-DE" b="0"/>
          </a:p>
        </p:txBody>
      </p:sp>
      <p:sp>
        <p:nvSpPr>
          <p:cNvPr id="29699" name="Rectangle 2"/>
          <p:cNvSpPr>
            <a:spLocks noGrp="1" noChangeArrowheads="1"/>
          </p:cNvSpPr>
          <p:nvPr>
            <p:ph type="title"/>
          </p:nvPr>
        </p:nvSpPr>
        <p:spPr bwMode="auto">
          <a:xfrm>
            <a:off x="609600" y="533400"/>
            <a:ext cx="6324600" cy="914400"/>
          </a:xfrm>
          <a:noFill/>
          <a:ln>
            <a:miter lim="800000"/>
            <a:headEnd/>
            <a:tailEnd/>
          </a:ln>
        </p:spPr>
        <p:txBody>
          <a:bodyPr vert="horz" wrap="square" lIns="91440" tIns="45720" rIns="91440" bIns="45720" numCol="1" anchor="t" anchorCtr="0" compatLnSpc="1">
            <a:prstTxWarp prst="textNoShape">
              <a:avLst/>
            </a:prstTxWarp>
            <a:normAutofit/>
          </a:bodyPr>
          <a:lstStyle/>
          <a:p>
            <a:pPr eaLnBrk="1" hangingPunct="1"/>
            <a:r>
              <a:rPr lang="hr-HR" dirty="0" smtClean="0">
                <a:latin typeface="Univers 55" pitchFamily="34" charset="0"/>
              </a:rPr>
              <a:t>Naljepnice</a:t>
            </a:r>
            <a:endParaRPr lang="de-AT" dirty="0" smtClean="0">
              <a:latin typeface="Univers 55" pitchFamily="34" charset="0"/>
            </a:endParaRPr>
          </a:p>
        </p:txBody>
      </p:sp>
      <p:sp>
        <p:nvSpPr>
          <p:cNvPr id="29700" name="Rectangle 3"/>
          <p:cNvSpPr>
            <a:spLocks noGrp="1" noChangeArrowheads="1"/>
          </p:cNvSpPr>
          <p:nvPr>
            <p:ph type="body" idx="1"/>
          </p:nvPr>
        </p:nvSpPr>
        <p:spPr>
          <a:xfrm>
            <a:off x="1524000" y="1981200"/>
            <a:ext cx="6705600" cy="4038600"/>
          </a:xfrm>
        </p:spPr>
        <p:txBody>
          <a:bodyPr/>
          <a:lstStyle/>
          <a:p>
            <a:pPr marL="0" indent="0" eaLnBrk="1" hangingPunct="1">
              <a:buFont typeface="Wingdings" pitchFamily="2" charset="2"/>
              <a:buNone/>
            </a:pPr>
            <a:endParaRPr lang="de-DE" smtClean="0">
              <a:latin typeface="Univers 55" pitchFamily="34" charset="0"/>
            </a:endParaRPr>
          </a:p>
          <a:p>
            <a:pPr marL="0" indent="0" eaLnBrk="1" hangingPunct="1">
              <a:buFont typeface="Wingdings" pitchFamily="2" charset="2"/>
              <a:buNone/>
            </a:pPr>
            <a:endParaRPr lang="de-DE" smtClean="0">
              <a:latin typeface="Univers 55" pitchFamily="34" charset="0"/>
            </a:endParaRPr>
          </a:p>
          <a:p>
            <a:pPr marL="0" indent="0" eaLnBrk="1" hangingPunct="1">
              <a:buFont typeface="Wingdings" pitchFamily="2" charset="2"/>
              <a:buNone/>
            </a:pPr>
            <a:endParaRPr lang="de-DE" smtClean="0"/>
          </a:p>
        </p:txBody>
      </p:sp>
      <p:pic>
        <p:nvPicPr>
          <p:cNvPr id="791556" name="Picture 4" descr="O:\Baulehrlinge\Creation\Neuer Ordner\baustelle weiter2-5 Kopie.jpg"/>
          <p:cNvPicPr>
            <a:picLocks noChangeAspect="1" noChangeArrowheads="1"/>
          </p:cNvPicPr>
          <p:nvPr/>
        </p:nvPicPr>
        <p:blipFill>
          <a:blip r:embed="rId2" cstate="print"/>
          <a:srcRect/>
          <a:stretch>
            <a:fillRect/>
          </a:stretch>
        </p:blipFill>
        <p:spPr bwMode="auto">
          <a:xfrm>
            <a:off x="1219200" y="1905000"/>
            <a:ext cx="7315200" cy="37258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91556"/>
                                        </p:tgtEl>
                                        <p:attrNameLst>
                                          <p:attrName>style.visibility</p:attrName>
                                        </p:attrNameLst>
                                      </p:cBhvr>
                                      <p:to>
                                        <p:strVal val="visible"/>
                                      </p:to>
                                    </p:set>
                                    <p:anim calcmode="lin" valueType="num">
                                      <p:cBhvr additive="base">
                                        <p:cTn id="7" dur="500" fill="hold"/>
                                        <p:tgtEl>
                                          <p:spTgt spid="791556"/>
                                        </p:tgtEl>
                                        <p:attrNameLst>
                                          <p:attrName>ppt_x</p:attrName>
                                        </p:attrNameLst>
                                      </p:cBhvr>
                                      <p:tavLst>
                                        <p:tav tm="0">
                                          <p:val>
                                            <p:strVal val="0-#ppt_w/2"/>
                                          </p:val>
                                        </p:tav>
                                        <p:tav tm="100000">
                                          <p:val>
                                            <p:strVal val="#ppt_x"/>
                                          </p:val>
                                        </p:tav>
                                      </p:tavLst>
                                    </p:anim>
                                    <p:anim calcmode="lin" valueType="num">
                                      <p:cBhvr additive="base">
                                        <p:cTn id="8" dur="500" fill="hold"/>
                                        <p:tgtEl>
                                          <p:spTgt spid="79155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3"/>
          <p:cNvSpPr>
            <a:spLocks noGrp="1"/>
          </p:cNvSpPr>
          <p:nvPr>
            <p:ph type="sldNum" sz="quarter" idx="10"/>
          </p:nvPr>
        </p:nvSpPr>
        <p:spPr/>
        <p:txBody>
          <a:bodyPr/>
          <a:lstStyle/>
          <a:p>
            <a:pPr>
              <a:defRPr/>
            </a:pPr>
            <a:fld id="{DC678536-401C-4998-BCFA-EF326D12CD56}" type="slidenum">
              <a:rPr lang="de-DE"/>
              <a:pPr>
                <a:defRPr/>
              </a:pPr>
              <a:t>14</a:t>
            </a:fld>
            <a:endParaRPr lang="de-DE" b="0"/>
          </a:p>
        </p:txBody>
      </p:sp>
      <p:sp>
        <p:nvSpPr>
          <p:cNvPr id="32771" name="Rectangle 2"/>
          <p:cNvSpPr>
            <a:spLocks noGrp="1" noChangeArrowheads="1"/>
          </p:cNvSpPr>
          <p:nvPr>
            <p:ph type="title"/>
          </p:nvPr>
        </p:nvSpPr>
        <p:spPr bwMode="auto">
          <a:xfrm>
            <a:off x="609600" y="533400"/>
            <a:ext cx="6324600" cy="9144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hr-HR" dirty="0" smtClean="0">
                <a:latin typeface="Univers 55" pitchFamily="34" charset="0"/>
              </a:rPr>
              <a:t>Časopisi</a:t>
            </a:r>
            <a:endParaRPr lang="de-AT" dirty="0" smtClean="0">
              <a:latin typeface="Univers 55" pitchFamily="34" charset="0"/>
            </a:endParaRPr>
          </a:p>
        </p:txBody>
      </p:sp>
      <p:sp>
        <p:nvSpPr>
          <p:cNvPr id="32772" name="Text Box 8"/>
          <p:cNvSpPr txBox="1">
            <a:spLocks noChangeArrowheads="1"/>
          </p:cNvSpPr>
          <p:nvPr/>
        </p:nvSpPr>
        <p:spPr bwMode="auto">
          <a:xfrm>
            <a:off x="4343400" y="1905000"/>
            <a:ext cx="184150" cy="457200"/>
          </a:xfrm>
          <a:prstGeom prst="rect">
            <a:avLst/>
          </a:prstGeom>
          <a:noFill/>
          <a:ln w="9525">
            <a:noFill/>
            <a:miter lim="800000"/>
            <a:headEnd/>
            <a:tailEnd/>
          </a:ln>
        </p:spPr>
        <p:txBody>
          <a:bodyPr wrap="none">
            <a:spAutoFit/>
          </a:bodyPr>
          <a:lstStyle/>
          <a:p>
            <a:endParaRPr lang="de-AT"/>
          </a:p>
        </p:txBody>
      </p:sp>
      <p:pic>
        <p:nvPicPr>
          <p:cNvPr id="32773" name="Picture 10" descr="N:\öffentl Ausschreibungen\Lehrlingskampagne Bau\Creation\JPGs für Präsi\magazin\Titel.jpg"/>
          <p:cNvPicPr>
            <a:picLocks noChangeAspect="1" noChangeArrowheads="1"/>
          </p:cNvPicPr>
          <p:nvPr/>
        </p:nvPicPr>
        <p:blipFill>
          <a:blip r:embed="rId2" cstate="print"/>
          <a:srcRect/>
          <a:stretch>
            <a:fillRect/>
          </a:stretch>
        </p:blipFill>
        <p:spPr bwMode="auto">
          <a:xfrm>
            <a:off x="838200" y="1828800"/>
            <a:ext cx="7315200" cy="4524375"/>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descr="C:\Users\tgracic.HUP\Desktop\So-DI-CO\Logo\sodic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65304"/>
            <a:ext cx="1656184" cy="377761"/>
          </a:xfrm>
          <a:prstGeom prst="rect">
            <a:avLst/>
          </a:prstGeom>
          <a:noFill/>
          <a:extLst>
            <a:ext uri="{909E8E84-426E-40DD-AFC4-6F175D3DCCD1}">
              <a14:hiddenFill xmlns:a14="http://schemas.microsoft.com/office/drawing/2010/main">
                <a:solidFill>
                  <a:srgbClr val="FFFFFF"/>
                </a:solidFill>
              </a14:hiddenFill>
            </a:ext>
          </a:extLst>
        </p:spPr>
      </p:pic>
      <p:pic>
        <p:nvPicPr>
          <p:cNvPr id="21" name="Grafik 20" descr="Karrierepyramide.jpg"/>
          <p:cNvPicPr>
            <a:picLocks noChangeAspect="1"/>
          </p:cNvPicPr>
          <p:nvPr/>
        </p:nvPicPr>
        <p:blipFill>
          <a:blip r:embed="rId3" cstate="print"/>
          <a:stretch>
            <a:fillRect/>
          </a:stretch>
        </p:blipFill>
        <p:spPr>
          <a:xfrm>
            <a:off x="2267744" y="332656"/>
            <a:ext cx="4896544" cy="6183552"/>
          </a:xfrm>
          <a:prstGeom prst="rect">
            <a:avLst/>
          </a:prstGeom>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BUAK</a:t>
            </a:r>
            <a:endParaRPr lang="de-AT" dirty="0"/>
          </a:p>
        </p:txBody>
      </p:sp>
      <p:sp>
        <p:nvSpPr>
          <p:cNvPr id="3" name="Inhaltsplatzhalter 2"/>
          <p:cNvSpPr>
            <a:spLocks noGrp="1"/>
          </p:cNvSpPr>
          <p:nvPr>
            <p:ph idx="1"/>
          </p:nvPr>
        </p:nvSpPr>
        <p:spPr/>
        <p:txBody>
          <a:bodyPr>
            <a:normAutofit/>
          </a:bodyPr>
          <a:lstStyle/>
          <a:p>
            <a:r>
              <a:rPr lang="de-AT" dirty="0" smtClean="0"/>
              <a:t>Bauarbeiter-Urlaubs- und Abfertigungskasse</a:t>
            </a:r>
          </a:p>
          <a:p>
            <a:r>
              <a:rPr lang="de-AT" dirty="0" smtClean="0"/>
              <a:t>Austri</a:t>
            </a:r>
            <a:r>
              <a:rPr lang="hr-HR" dirty="0" err="1" smtClean="0"/>
              <a:t>jski</a:t>
            </a:r>
            <a:r>
              <a:rPr lang="hr-HR" dirty="0" smtClean="0"/>
              <a:t> paritetni fond za naknadu za praznike i otpremnine</a:t>
            </a:r>
            <a:r>
              <a:rPr lang="de-AT" dirty="0" smtClean="0"/>
              <a:t> – </a:t>
            </a:r>
            <a:r>
              <a:rPr lang="hr-HR" dirty="0" smtClean="0"/>
              <a:t>zajednički i ravnopravno upravljaju fondom socijalni partneri</a:t>
            </a:r>
            <a:endParaRPr lang="de-AT" dirty="0" smtClean="0"/>
          </a:p>
          <a:p>
            <a:r>
              <a:rPr lang="hr-HR" dirty="0" smtClean="0"/>
              <a:t>Za tvrtke u graditeljstvu</a:t>
            </a:r>
            <a:r>
              <a:rPr lang="de-AT" dirty="0" smtClean="0"/>
              <a:t>:</a:t>
            </a:r>
          </a:p>
          <a:p>
            <a:r>
              <a:rPr lang="de-AT" dirty="0" smtClean="0"/>
              <a:t>„</a:t>
            </a:r>
            <a:r>
              <a:rPr lang="hr-HR" dirty="0" smtClean="0"/>
              <a:t>plavi ovratnici</a:t>
            </a:r>
            <a:r>
              <a:rPr lang="de-AT" dirty="0" smtClean="0"/>
              <a:t>“ </a:t>
            </a:r>
            <a:r>
              <a:rPr lang="hr-HR" dirty="0" smtClean="0"/>
              <a:t>samo radnici</a:t>
            </a:r>
            <a:r>
              <a:rPr lang="de-AT" dirty="0" smtClean="0"/>
              <a:t> („Arbeiter“ -&gt; </a:t>
            </a:r>
            <a:r>
              <a:rPr lang="hr-HR" dirty="0" smtClean="0"/>
              <a:t>za razliku od</a:t>
            </a:r>
            <a:r>
              <a:rPr lang="de-AT" dirty="0" smtClean="0"/>
              <a:t> „Angestellte“ </a:t>
            </a:r>
            <a:r>
              <a:rPr lang="hr-HR" dirty="0" smtClean="0"/>
              <a:t>u Austriji</a:t>
            </a:r>
            <a:r>
              <a:rPr lang="de-AT" dirty="0" smtClean="0"/>
              <a:t>) </a:t>
            </a:r>
          </a:p>
          <a:p>
            <a:endParaRPr lang="de-AT" dirty="0" smtClean="0"/>
          </a:p>
          <a:p>
            <a:endParaRPr lang="de-AT" dirty="0"/>
          </a:p>
        </p:txBody>
      </p:sp>
      <p:pic>
        <p:nvPicPr>
          <p:cNvPr id="4" name="Picture 2" descr="C:\Users\tgracic.HUP\Desktop\So-DI-CO\Logo\sodic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65304"/>
            <a:ext cx="1656184" cy="37776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hr-HR" dirty="0" smtClean="0"/>
              <a:t>Naknade</a:t>
            </a:r>
            <a:endParaRPr lang="de-AT" dirty="0"/>
          </a:p>
        </p:txBody>
      </p:sp>
      <p:sp>
        <p:nvSpPr>
          <p:cNvPr id="3" name="Inhaltsplatzhalter 2"/>
          <p:cNvSpPr>
            <a:spLocks noGrp="1"/>
          </p:cNvSpPr>
          <p:nvPr>
            <p:ph idx="1"/>
          </p:nvPr>
        </p:nvSpPr>
        <p:spPr/>
        <p:txBody>
          <a:bodyPr/>
          <a:lstStyle/>
          <a:p>
            <a:r>
              <a:rPr lang="hr-HR" dirty="0" smtClean="0"/>
              <a:t>Naknade za praznike, blagdane</a:t>
            </a:r>
            <a:endParaRPr lang="de-AT" dirty="0" smtClean="0"/>
          </a:p>
          <a:p>
            <a:r>
              <a:rPr lang="hr-HR" dirty="0" smtClean="0"/>
              <a:t>Naknade za otpremnine</a:t>
            </a:r>
            <a:endParaRPr lang="de-AT" dirty="0" smtClean="0"/>
          </a:p>
          <a:p>
            <a:r>
              <a:rPr lang="de-AT" dirty="0" smtClean="0"/>
              <a:t>Benefi</a:t>
            </a:r>
            <a:r>
              <a:rPr lang="hr-HR" dirty="0" err="1" smtClean="0"/>
              <a:t>cije</a:t>
            </a:r>
            <a:r>
              <a:rPr lang="hr-HR" dirty="0" smtClean="0"/>
              <a:t> za zimske praznike</a:t>
            </a:r>
            <a:endParaRPr lang="de-AT" dirty="0" smtClean="0"/>
          </a:p>
          <a:p>
            <a:r>
              <a:rPr lang="hr-HR" dirty="0" smtClean="0"/>
              <a:t>Naknade za loše vrijeme</a:t>
            </a:r>
            <a:endParaRPr lang="de-AT" dirty="0" smtClean="0"/>
          </a:p>
          <a:p>
            <a:endParaRPr lang="de-AT" dirty="0"/>
          </a:p>
        </p:txBody>
      </p:sp>
      <p:pic>
        <p:nvPicPr>
          <p:cNvPr id="4" name="Picture 2" descr="C:\Users\tgracic.HUP\Desktop\So-DI-CO\Logo\sodic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65304"/>
            <a:ext cx="1656184" cy="37776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hr-HR" dirty="0" smtClean="0"/>
              <a:t>Korištenje</a:t>
            </a:r>
            <a:endParaRPr lang="de-AT" dirty="0"/>
          </a:p>
        </p:txBody>
      </p:sp>
      <p:sp>
        <p:nvSpPr>
          <p:cNvPr id="3" name="Inhaltsplatzhalter 2"/>
          <p:cNvSpPr>
            <a:spLocks noGrp="1"/>
          </p:cNvSpPr>
          <p:nvPr>
            <p:ph idx="1"/>
          </p:nvPr>
        </p:nvSpPr>
        <p:spPr/>
        <p:txBody>
          <a:bodyPr/>
          <a:lstStyle/>
          <a:p>
            <a:r>
              <a:rPr lang="hr-HR" dirty="0" smtClean="0"/>
              <a:t>Sustav plaćanja koji nije vezan za pojedinačnu tvrtku</a:t>
            </a:r>
            <a:r>
              <a:rPr lang="de-AT" dirty="0" smtClean="0"/>
              <a:t>-(</a:t>
            </a:r>
            <a:r>
              <a:rPr lang="hr-HR" dirty="0" smtClean="0"/>
              <a:t>koji provodi </a:t>
            </a:r>
            <a:r>
              <a:rPr lang="de-AT" dirty="0" smtClean="0"/>
              <a:t>BUAK)</a:t>
            </a:r>
          </a:p>
          <a:p>
            <a:r>
              <a:rPr lang="hr-HR" dirty="0" smtClean="0"/>
              <a:t>Poslodavac mora registrirati zaposlenike kod </a:t>
            </a:r>
            <a:r>
              <a:rPr lang="hr-HR" dirty="0" err="1" smtClean="0"/>
              <a:t>BUAKa</a:t>
            </a:r>
            <a:endParaRPr lang="de-AT" dirty="0" smtClean="0"/>
          </a:p>
          <a:p>
            <a:r>
              <a:rPr lang="hr-HR" dirty="0" smtClean="0"/>
              <a:t>Poslodavac plaća </a:t>
            </a:r>
            <a:r>
              <a:rPr lang="hr-HR" dirty="0" err="1" smtClean="0"/>
              <a:t>BUAKu</a:t>
            </a:r>
            <a:r>
              <a:rPr lang="hr-HR" dirty="0" smtClean="0"/>
              <a:t>, BUAK plaća zaposlenima</a:t>
            </a:r>
            <a:endParaRPr lang="de-AT" dirty="0" smtClean="0"/>
          </a:p>
          <a:p>
            <a:r>
              <a:rPr lang="de-AT" dirty="0" smtClean="0"/>
              <a:t>BUAK </a:t>
            </a:r>
            <a:r>
              <a:rPr lang="hr-HR" dirty="0" smtClean="0"/>
              <a:t>može naplatiti dug od poslodavca</a:t>
            </a:r>
            <a:endParaRPr lang="de-AT" dirty="0"/>
          </a:p>
        </p:txBody>
      </p:sp>
      <p:pic>
        <p:nvPicPr>
          <p:cNvPr id="4" name="Picture 2" descr="C:\Users\tgracic.HUP\Desktop\So-DI-CO\Logo\sodic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65304"/>
            <a:ext cx="1656184" cy="37776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hr-HR" dirty="0" smtClean="0"/>
              <a:t>Naknade za praznike i blagdane</a:t>
            </a:r>
            <a:endParaRPr lang="de-AT" dirty="0"/>
          </a:p>
        </p:txBody>
      </p:sp>
      <p:sp>
        <p:nvSpPr>
          <p:cNvPr id="3" name="Inhaltsplatzhalter 2"/>
          <p:cNvSpPr>
            <a:spLocks noGrp="1"/>
          </p:cNvSpPr>
          <p:nvPr>
            <p:ph idx="1"/>
          </p:nvPr>
        </p:nvSpPr>
        <p:spPr/>
        <p:txBody>
          <a:bodyPr>
            <a:normAutofit/>
          </a:bodyPr>
          <a:lstStyle/>
          <a:p>
            <a:r>
              <a:rPr lang="hr-HR" dirty="0" smtClean="0"/>
              <a:t>Poslodavac plaća prirez za praznike i blagdane</a:t>
            </a:r>
            <a:endParaRPr lang="de-DE" dirty="0" smtClean="0"/>
          </a:p>
          <a:p>
            <a:r>
              <a:rPr lang="hr-HR" dirty="0" smtClean="0"/>
              <a:t>Radnik ima 5 tjedana praznika u razdoblju od 52 radna tjedna</a:t>
            </a:r>
            <a:endParaRPr lang="de-DE" dirty="0" smtClean="0"/>
          </a:p>
          <a:p>
            <a:endParaRPr lang="de-DE" dirty="0" smtClean="0"/>
          </a:p>
          <a:p>
            <a:endParaRPr lang="de-AT" dirty="0"/>
          </a:p>
        </p:txBody>
      </p:sp>
      <p:pic>
        <p:nvPicPr>
          <p:cNvPr id="4" name="Picture 2" descr="C:\Users\tgracic.HUP\Desktop\So-DI-CO\Logo\sodic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65304"/>
            <a:ext cx="1656184" cy="37776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1" name="Picture 19" descr="DSCF0011-klein"/>
          <p:cNvPicPr>
            <a:picLocks noChangeAspect="1" noChangeArrowheads="1"/>
          </p:cNvPicPr>
          <p:nvPr/>
        </p:nvPicPr>
        <p:blipFill>
          <a:blip r:embed="rId2" cstate="print"/>
          <a:srcRect/>
          <a:stretch>
            <a:fillRect/>
          </a:stretch>
        </p:blipFill>
        <p:spPr bwMode="auto">
          <a:xfrm>
            <a:off x="6388100" y="1228725"/>
            <a:ext cx="2159000" cy="2881313"/>
          </a:xfrm>
          <a:prstGeom prst="rect">
            <a:avLst/>
          </a:prstGeom>
          <a:noFill/>
          <a:ln w="9525">
            <a:noFill/>
            <a:miter lim="800000"/>
            <a:headEnd/>
            <a:tailEnd/>
          </a:ln>
        </p:spPr>
      </p:pic>
      <p:pic>
        <p:nvPicPr>
          <p:cNvPr id="19462" name="Picture 20" descr="DSCF0005-klein"/>
          <p:cNvPicPr>
            <a:picLocks noChangeAspect="1" noChangeArrowheads="1"/>
          </p:cNvPicPr>
          <p:nvPr/>
        </p:nvPicPr>
        <p:blipFill>
          <a:blip r:embed="rId3" cstate="print"/>
          <a:srcRect/>
          <a:stretch>
            <a:fillRect/>
          </a:stretch>
        </p:blipFill>
        <p:spPr bwMode="auto">
          <a:xfrm>
            <a:off x="6400800" y="4257675"/>
            <a:ext cx="2159000" cy="1617663"/>
          </a:xfrm>
          <a:prstGeom prst="rect">
            <a:avLst/>
          </a:prstGeom>
          <a:noFill/>
          <a:ln w="9525">
            <a:noFill/>
            <a:miter lim="800000"/>
            <a:headEnd/>
            <a:tailEnd/>
          </a:ln>
        </p:spPr>
      </p:pic>
      <p:sp>
        <p:nvSpPr>
          <p:cNvPr id="19463" name="Rectangle 21"/>
          <p:cNvSpPr>
            <a:spLocks noChangeArrowheads="1"/>
          </p:cNvSpPr>
          <p:nvPr/>
        </p:nvSpPr>
        <p:spPr bwMode="auto">
          <a:xfrm>
            <a:off x="285750" y="153988"/>
            <a:ext cx="8610600" cy="685800"/>
          </a:xfrm>
          <a:prstGeom prst="rect">
            <a:avLst/>
          </a:prstGeom>
          <a:noFill/>
          <a:ln w="9525">
            <a:noFill/>
            <a:miter lim="800000"/>
            <a:headEnd/>
            <a:tailEnd/>
          </a:ln>
        </p:spPr>
        <p:txBody>
          <a:bodyPr lIns="0" tIns="0" rIns="0" bIns="0" anchor="ctr"/>
          <a:lstStyle/>
          <a:p>
            <a:pPr algn="ctr">
              <a:lnSpc>
                <a:spcPct val="90000"/>
              </a:lnSpc>
            </a:pPr>
            <a:r>
              <a:rPr lang="de-DE" sz="4000" dirty="0">
                <a:latin typeface="+mj-lt"/>
                <a:ea typeface="+mj-ea"/>
                <a:cs typeface="+mj-cs"/>
              </a:rPr>
              <a:t>Geschäftsstelle Bau</a:t>
            </a:r>
          </a:p>
        </p:txBody>
      </p:sp>
      <p:pic>
        <p:nvPicPr>
          <p:cNvPr id="1779734" name="Picture 22" descr="bau_oe4"/>
          <p:cNvPicPr>
            <a:picLocks noChangeAspect="1" noChangeArrowheads="1"/>
          </p:cNvPicPr>
          <p:nvPr/>
        </p:nvPicPr>
        <p:blipFill>
          <a:blip r:embed="rId4" cstate="print"/>
          <a:srcRect/>
          <a:stretch>
            <a:fillRect/>
          </a:stretch>
        </p:blipFill>
        <p:spPr bwMode="auto">
          <a:xfrm>
            <a:off x="374650" y="1801813"/>
            <a:ext cx="2519363" cy="831850"/>
          </a:xfrm>
          <a:prstGeom prst="rect">
            <a:avLst/>
          </a:prstGeom>
          <a:noFill/>
          <a:ln w="9525">
            <a:noFill/>
            <a:miter lim="800000"/>
            <a:headEnd/>
            <a:tailEnd/>
          </a:ln>
        </p:spPr>
      </p:pic>
      <p:pic>
        <p:nvPicPr>
          <p:cNvPr id="1779735" name="Picture 23" descr="bauind_oe4"/>
          <p:cNvPicPr>
            <a:picLocks noChangeAspect="1" noChangeArrowheads="1"/>
          </p:cNvPicPr>
          <p:nvPr/>
        </p:nvPicPr>
        <p:blipFill>
          <a:blip r:embed="rId5" cstate="print"/>
          <a:srcRect/>
          <a:stretch>
            <a:fillRect/>
          </a:stretch>
        </p:blipFill>
        <p:spPr bwMode="auto">
          <a:xfrm>
            <a:off x="3338513" y="1801813"/>
            <a:ext cx="2519362" cy="841375"/>
          </a:xfrm>
          <a:prstGeom prst="rect">
            <a:avLst/>
          </a:prstGeom>
          <a:noFill/>
          <a:ln w="9525">
            <a:noFill/>
            <a:miter lim="800000"/>
            <a:headEnd/>
            <a:tailEnd/>
          </a:ln>
        </p:spPr>
      </p:pic>
      <p:pic>
        <p:nvPicPr>
          <p:cNvPr id="1779736" name="Picture 24" descr="GF_BAU_oe4"/>
          <p:cNvPicPr>
            <a:picLocks noChangeAspect="1" noChangeArrowheads="1"/>
          </p:cNvPicPr>
          <p:nvPr/>
        </p:nvPicPr>
        <p:blipFill>
          <a:blip r:embed="rId6" cstate="print"/>
          <a:srcRect/>
          <a:stretch>
            <a:fillRect/>
          </a:stretch>
        </p:blipFill>
        <p:spPr bwMode="auto">
          <a:xfrm>
            <a:off x="1238250" y="3851275"/>
            <a:ext cx="3598863" cy="1363663"/>
          </a:xfrm>
          <a:prstGeom prst="rect">
            <a:avLst/>
          </a:prstGeom>
          <a:noFill/>
          <a:ln w="9525">
            <a:noFill/>
            <a:miter lim="800000"/>
            <a:headEnd/>
            <a:tailEnd/>
          </a:ln>
        </p:spPr>
      </p:pic>
      <p:sp>
        <p:nvSpPr>
          <p:cNvPr id="1779737" name="Line 25"/>
          <p:cNvSpPr>
            <a:spLocks noChangeShapeType="1"/>
          </p:cNvSpPr>
          <p:nvPr/>
        </p:nvSpPr>
        <p:spPr bwMode="auto">
          <a:xfrm>
            <a:off x="1558925" y="2719388"/>
            <a:ext cx="1350963" cy="876300"/>
          </a:xfrm>
          <a:prstGeom prst="line">
            <a:avLst/>
          </a:prstGeom>
          <a:noFill/>
          <a:ln w="38100">
            <a:solidFill>
              <a:schemeClr val="tx1"/>
            </a:solidFill>
            <a:round/>
            <a:headEnd/>
            <a:tailEnd type="triangle" w="med" len="lg"/>
          </a:ln>
        </p:spPr>
        <p:txBody>
          <a:bodyPr lIns="90000" tIns="46800" rIns="90000" bIns="46800" anchor="ctr"/>
          <a:lstStyle/>
          <a:p>
            <a:endParaRPr lang="de-AT"/>
          </a:p>
        </p:txBody>
      </p:sp>
      <p:sp>
        <p:nvSpPr>
          <p:cNvPr id="1779739" name="Line 27"/>
          <p:cNvSpPr>
            <a:spLocks noChangeShapeType="1"/>
          </p:cNvSpPr>
          <p:nvPr/>
        </p:nvSpPr>
        <p:spPr bwMode="auto">
          <a:xfrm flipH="1">
            <a:off x="3171825" y="2719388"/>
            <a:ext cx="1350963" cy="876300"/>
          </a:xfrm>
          <a:prstGeom prst="line">
            <a:avLst/>
          </a:prstGeom>
          <a:noFill/>
          <a:ln w="38100">
            <a:solidFill>
              <a:schemeClr val="tx1"/>
            </a:solidFill>
            <a:round/>
            <a:headEnd/>
            <a:tailEnd type="triangle" w="med" len="lg"/>
          </a:ln>
        </p:spPr>
        <p:txBody>
          <a:bodyPr lIns="90000" tIns="46800" rIns="90000" bIns="46800" anchor="ctr"/>
          <a:lstStyle/>
          <a:p>
            <a:endParaRPr lang="de-AT"/>
          </a:p>
        </p:txBody>
      </p:sp>
      <p:pic>
        <p:nvPicPr>
          <p:cNvPr id="10" name="Picture 2" descr="C:\Users\tgracic.HUP\Desktop\So-DI-CO\Logo\sodico.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7544" y="6165304"/>
            <a:ext cx="1656184" cy="37776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79734"/>
                                        </p:tgtEl>
                                        <p:attrNameLst>
                                          <p:attrName>style.visibility</p:attrName>
                                        </p:attrNameLst>
                                      </p:cBhvr>
                                      <p:to>
                                        <p:strVal val="visible"/>
                                      </p:to>
                                    </p:set>
                                    <p:animEffect transition="in" filter="fade">
                                      <p:cBhvr>
                                        <p:cTn id="7" dur="1000"/>
                                        <p:tgtEl>
                                          <p:spTgt spid="1779734"/>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779735"/>
                                        </p:tgtEl>
                                        <p:attrNameLst>
                                          <p:attrName>style.visibility</p:attrName>
                                        </p:attrNameLst>
                                      </p:cBhvr>
                                      <p:to>
                                        <p:strVal val="visible"/>
                                      </p:to>
                                    </p:set>
                                    <p:animEffect transition="in" filter="fade">
                                      <p:cBhvr>
                                        <p:cTn id="11" dur="1000"/>
                                        <p:tgtEl>
                                          <p:spTgt spid="1779735"/>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1779737"/>
                                        </p:tgtEl>
                                        <p:attrNameLst>
                                          <p:attrName>style.visibility</p:attrName>
                                        </p:attrNameLst>
                                      </p:cBhvr>
                                      <p:to>
                                        <p:strVal val="visible"/>
                                      </p:to>
                                    </p:set>
                                    <p:animEffect transition="in" filter="wipe(left)">
                                      <p:cBhvr>
                                        <p:cTn id="15" dur="500"/>
                                        <p:tgtEl>
                                          <p:spTgt spid="1779737"/>
                                        </p:tgtEl>
                                      </p:cBhvr>
                                    </p:animEffect>
                                  </p:childTnLst>
                                </p:cTn>
                              </p:par>
                            </p:childTnLst>
                          </p:cTn>
                        </p:par>
                        <p:par>
                          <p:cTn id="16" fill="hold">
                            <p:stCondLst>
                              <p:cond delay="2500"/>
                            </p:stCondLst>
                            <p:childTnLst>
                              <p:par>
                                <p:cTn id="17" presetID="22" presetClass="entr" presetSubtype="2" fill="hold" grpId="0" nodeType="afterEffect">
                                  <p:stCondLst>
                                    <p:cond delay="0"/>
                                  </p:stCondLst>
                                  <p:childTnLst>
                                    <p:set>
                                      <p:cBhvr>
                                        <p:cTn id="18" dur="1" fill="hold">
                                          <p:stCondLst>
                                            <p:cond delay="0"/>
                                          </p:stCondLst>
                                        </p:cTn>
                                        <p:tgtEl>
                                          <p:spTgt spid="1779739"/>
                                        </p:tgtEl>
                                        <p:attrNameLst>
                                          <p:attrName>style.visibility</p:attrName>
                                        </p:attrNameLst>
                                      </p:cBhvr>
                                      <p:to>
                                        <p:strVal val="visible"/>
                                      </p:to>
                                    </p:set>
                                    <p:animEffect transition="in" filter="wipe(right)">
                                      <p:cBhvr>
                                        <p:cTn id="19" dur="500"/>
                                        <p:tgtEl>
                                          <p:spTgt spid="1779739"/>
                                        </p:tgtEl>
                                      </p:cBhvr>
                                    </p:animEffect>
                                  </p:childTnLst>
                                </p:cTn>
                              </p:par>
                            </p:childTnLst>
                          </p:cTn>
                        </p:par>
                        <p:par>
                          <p:cTn id="20" fill="hold">
                            <p:stCondLst>
                              <p:cond delay="3000"/>
                            </p:stCondLst>
                            <p:childTnLst>
                              <p:par>
                                <p:cTn id="21" presetID="10" presetClass="entr" presetSubtype="0" fill="hold" nodeType="afterEffect">
                                  <p:stCondLst>
                                    <p:cond delay="0"/>
                                  </p:stCondLst>
                                  <p:childTnLst>
                                    <p:set>
                                      <p:cBhvr>
                                        <p:cTn id="22" dur="1" fill="hold">
                                          <p:stCondLst>
                                            <p:cond delay="0"/>
                                          </p:stCondLst>
                                        </p:cTn>
                                        <p:tgtEl>
                                          <p:spTgt spid="1779736"/>
                                        </p:tgtEl>
                                        <p:attrNameLst>
                                          <p:attrName>style.visibility</p:attrName>
                                        </p:attrNameLst>
                                      </p:cBhvr>
                                      <p:to>
                                        <p:strVal val="visible"/>
                                      </p:to>
                                    </p:set>
                                    <p:animEffect transition="in" filter="fade">
                                      <p:cBhvr>
                                        <p:cTn id="23" dur="1000"/>
                                        <p:tgtEl>
                                          <p:spTgt spid="17797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9737" grpId="0" animBg="1"/>
      <p:bldP spid="177973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hr-HR" dirty="0" smtClean="0"/>
              <a:t>Plaćanje otpremnina</a:t>
            </a:r>
            <a:endParaRPr lang="de-AT" dirty="0"/>
          </a:p>
        </p:txBody>
      </p:sp>
      <p:sp>
        <p:nvSpPr>
          <p:cNvPr id="3" name="Inhaltsplatzhalter 2"/>
          <p:cNvSpPr>
            <a:spLocks noGrp="1"/>
          </p:cNvSpPr>
          <p:nvPr>
            <p:ph idx="1"/>
          </p:nvPr>
        </p:nvSpPr>
        <p:spPr/>
        <p:txBody>
          <a:bodyPr>
            <a:normAutofit/>
          </a:bodyPr>
          <a:lstStyle/>
          <a:p>
            <a:r>
              <a:rPr lang="de-DE" dirty="0" smtClean="0"/>
              <a:t>P</a:t>
            </a:r>
            <a:r>
              <a:rPr lang="hr-HR" dirty="0" smtClean="0"/>
              <a:t>laćanje kad se napušta građevinski sektor</a:t>
            </a:r>
            <a:r>
              <a:rPr lang="de-DE" dirty="0" smtClean="0"/>
              <a:t> </a:t>
            </a:r>
            <a:endParaRPr lang="de-DE" b="1" dirty="0" smtClean="0"/>
          </a:p>
          <a:p>
            <a:pPr lvl="1"/>
            <a:r>
              <a:rPr lang="hr-HR" dirty="0" smtClean="0"/>
              <a:t>Pri umirovljenju</a:t>
            </a:r>
            <a:r>
              <a:rPr lang="de-DE" dirty="0" smtClean="0"/>
              <a:t> </a:t>
            </a:r>
          </a:p>
          <a:p>
            <a:pPr lvl="1"/>
            <a:r>
              <a:rPr lang="hr-HR" dirty="0" smtClean="0"/>
              <a:t>Ili nakon razdoblja od 12 mjeseci u kojima se ne radi u sektoru</a:t>
            </a:r>
            <a:endParaRPr lang="de-DE" dirty="0" smtClean="0"/>
          </a:p>
          <a:p>
            <a:r>
              <a:rPr lang="de-DE" dirty="0" smtClean="0"/>
              <a:t>N</a:t>
            </a:r>
            <a:r>
              <a:rPr lang="hr-HR" dirty="0" err="1" smtClean="0"/>
              <a:t>ije</a:t>
            </a:r>
            <a:r>
              <a:rPr lang="hr-HR" dirty="0" smtClean="0"/>
              <a:t> specifično za radnike u graditeljstvu, već se garantira svim radnicima u Austriji</a:t>
            </a:r>
            <a:endParaRPr lang="de-DE" dirty="0" smtClean="0"/>
          </a:p>
          <a:p>
            <a:r>
              <a:rPr lang="hr-HR" dirty="0" smtClean="0"/>
              <a:t>Iznos od</a:t>
            </a:r>
            <a:r>
              <a:rPr lang="de-DE" dirty="0" smtClean="0"/>
              <a:t> 2 </a:t>
            </a:r>
            <a:r>
              <a:rPr lang="hr-HR" dirty="0" smtClean="0"/>
              <a:t>do</a:t>
            </a:r>
            <a:r>
              <a:rPr lang="de-DE" dirty="0" smtClean="0"/>
              <a:t> 12 x m</a:t>
            </a:r>
            <a:r>
              <a:rPr lang="hr-HR" dirty="0" err="1" smtClean="0"/>
              <a:t>jesečnih</a:t>
            </a:r>
            <a:r>
              <a:rPr lang="hr-HR" dirty="0" smtClean="0"/>
              <a:t> plaća</a:t>
            </a:r>
            <a:endParaRPr lang="de-AT" dirty="0"/>
          </a:p>
        </p:txBody>
      </p:sp>
      <p:pic>
        <p:nvPicPr>
          <p:cNvPr id="4" name="Picture 2" descr="C:\Users\tgracic.HUP\Desktop\So-DI-CO\Logo\sodic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65304"/>
            <a:ext cx="1656184" cy="37776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hr-HR" dirty="0" smtClean="0"/>
              <a:t>Naknada za zimske praznike</a:t>
            </a:r>
            <a:endParaRPr lang="de-AT" dirty="0"/>
          </a:p>
        </p:txBody>
      </p:sp>
      <p:sp>
        <p:nvSpPr>
          <p:cNvPr id="3" name="Inhaltsplatzhalter 2"/>
          <p:cNvSpPr>
            <a:spLocks noGrp="1"/>
          </p:cNvSpPr>
          <p:nvPr>
            <p:ph idx="1"/>
          </p:nvPr>
        </p:nvSpPr>
        <p:spPr/>
        <p:txBody>
          <a:bodyPr>
            <a:normAutofit/>
          </a:bodyPr>
          <a:lstStyle/>
          <a:p>
            <a:r>
              <a:rPr lang="hr-HR" dirty="0" smtClean="0"/>
              <a:t>Jednokratna uplata od strane </a:t>
            </a:r>
            <a:r>
              <a:rPr lang="de-DE" dirty="0" smtClean="0"/>
              <a:t> BUAK</a:t>
            </a:r>
            <a:r>
              <a:rPr lang="hr-HR" dirty="0" smtClean="0"/>
              <a:t>a poslodavcu u razdoblju zimskog perioda</a:t>
            </a:r>
            <a:r>
              <a:rPr lang="de-DE" dirty="0" smtClean="0"/>
              <a:t> (24.12</a:t>
            </a:r>
            <a:r>
              <a:rPr lang="de-DE" dirty="0"/>
              <a:t>., 25.12., 26.12., 31.12., 1.1</a:t>
            </a:r>
            <a:r>
              <a:rPr lang="de-DE" dirty="0" smtClean="0"/>
              <a:t>.) </a:t>
            </a:r>
            <a:r>
              <a:rPr lang="hr-HR" dirty="0" smtClean="0"/>
              <a:t>za troškove koji su nastali</a:t>
            </a:r>
            <a:r>
              <a:rPr lang="de-DE" dirty="0" smtClean="0"/>
              <a:t> </a:t>
            </a:r>
          </a:p>
          <a:p>
            <a:r>
              <a:rPr lang="de-DE" dirty="0" smtClean="0"/>
              <a:t>Financ</a:t>
            </a:r>
            <a:r>
              <a:rPr lang="hr-HR" dirty="0" err="1" smtClean="0"/>
              <a:t>irani</a:t>
            </a:r>
            <a:r>
              <a:rPr lang="hr-HR" dirty="0" smtClean="0"/>
              <a:t> prirezom od travnja do studenog</a:t>
            </a:r>
            <a:endParaRPr lang="de-AT" dirty="0"/>
          </a:p>
        </p:txBody>
      </p:sp>
      <p:pic>
        <p:nvPicPr>
          <p:cNvPr id="4" name="Picture 2" descr="C:\Users\tgracic.HUP\Desktop\So-DI-CO\Logo\sodic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65304"/>
            <a:ext cx="1656184" cy="37776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hr-HR" dirty="0" smtClean="0"/>
              <a:t>Naknada za loše vrijeme</a:t>
            </a:r>
            <a:endParaRPr lang="de-AT" dirty="0"/>
          </a:p>
        </p:txBody>
      </p:sp>
      <p:sp>
        <p:nvSpPr>
          <p:cNvPr id="3" name="Inhaltsplatzhalter 2"/>
          <p:cNvSpPr>
            <a:spLocks noGrp="1"/>
          </p:cNvSpPr>
          <p:nvPr>
            <p:ph idx="1"/>
          </p:nvPr>
        </p:nvSpPr>
        <p:spPr/>
        <p:txBody>
          <a:bodyPr/>
          <a:lstStyle/>
          <a:p>
            <a:r>
              <a:rPr lang="de-DE" dirty="0" smtClean="0"/>
              <a:t>P</a:t>
            </a:r>
            <a:r>
              <a:rPr lang="hr-HR" dirty="0" smtClean="0"/>
              <a:t>laćanje</a:t>
            </a:r>
            <a:r>
              <a:rPr lang="de-DE" dirty="0" smtClean="0"/>
              <a:t> 60</a:t>
            </a:r>
            <a:r>
              <a:rPr lang="de-DE" dirty="0"/>
              <a:t>% </a:t>
            </a:r>
            <a:r>
              <a:rPr lang="hr-HR" dirty="0" smtClean="0"/>
              <a:t>plaće</a:t>
            </a:r>
            <a:r>
              <a:rPr lang="de-DE" dirty="0" smtClean="0"/>
              <a:t> (</a:t>
            </a:r>
            <a:r>
              <a:rPr lang="hr-HR" dirty="0" smtClean="0"/>
              <a:t>bez dodatnih uplata</a:t>
            </a:r>
            <a:r>
              <a:rPr lang="de-DE" dirty="0" smtClean="0"/>
              <a:t>) </a:t>
            </a:r>
            <a:r>
              <a:rPr lang="hr-HR" dirty="0" smtClean="0"/>
              <a:t>koje su izgubljene zbog lošeg vremena</a:t>
            </a:r>
            <a:r>
              <a:rPr lang="de-DE" dirty="0" smtClean="0"/>
              <a:t> </a:t>
            </a:r>
            <a:endParaRPr lang="de-DE" dirty="0"/>
          </a:p>
          <a:p>
            <a:r>
              <a:rPr lang="hr-HR" dirty="0" smtClean="0"/>
              <a:t>Refundacija poslodavcu dolazi od </a:t>
            </a:r>
            <a:r>
              <a:rPr lang="de-DE" dirty="0" smtClean="0"/>
              <a:t>BUAK</a:t>
            </a:r>
            <a:r>
              <a:rPr lang="hr-HR" dirty="0" smtClean="0"/>
              <a:t>a</a:t>
            </a:r>
            <a:endParaRPr lang="de-DE" dirty="0" smtClean="0"/>
          </a:p>
          <a:p>
            <a:r>
              <a:rPr lang="de-DE" dirty="0" smtClean="0"/>
              <a:t>Finan</a:t>
            </a:r>
            <a:r>
              <a:rPr lang="hr-HR" dirty="0" err="1" smtClean="0"/>
              <a:t>cira</a:t>
            </a:r>
            <a:r>
              <a:rPr lang="hr-HR" dirty="0" smtClean="0"/>
              <a:t> se prirezom od </a:t>
            </a:r>
            <a:r>
              <a:rPr lang="de-DE" dirty="0" smtClean="0"/>
              <a:t> 2 x 0,7% </a:t>
            </a:r>
            <a:r>
              <a:rPr lang="hr-HR" dirty="0" smtClean="0"/>
              <a:t>koje plaćaju poslodavac i radnik</a:t>
            </a:r>
            <a:endParaRPr lang="de-AT" dirty="0"/>
          </a:p>
        </p:txBody>
      </p:sp>
      <p:pic>
        <p:nvPicPr>
          <p:cNvPr id="4" name="Picture 2" descr="C:\Users\tgracic.HUP\Desktop\So-DI-CO\Logo\sodic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65304"/>
            <a:ext cx="1656184" cy="37776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hr-HR" dirty="0" smtClean="0"/>
              <a:t>Zaključci</a:t>
            </a:r>
            <a:endParaRPr lang="de-AT" dirty="0"/>
          </a:p>
        </p:txBody>
      </p:sp>
      <p:sp>
        <p:nvSpPr>
          <p:cNvPr id="3" name="Inhaltsplatzhalter 2"/>
          <p:cNvSpPr>
            <a:spLocks noGrp="1"/>
          </p:cNvSpPr>
          <p:nvPr>
            <p:ph idx="1"/>
          </p:nvPr>
        </p:nvSpPr>
        <p:spPr/>
        <p:txBody>
          <a:bodyPr/>
          <a:lstStyle/>
          <a:p>
            <a:r>
              <a:rPr lang="de-AT" dirty="0" smtClean="0"/>
              <a:t>Problem</a:t>
            </a:r>
            <a:r>
              <a:rPr lang="hr-HR" dirty="0"/>
              <a:t>e</a:t>
            </a:r>
            <a:r>
              <a:rPr lang="hr-HR" dirty="0" smtClean="0"/>
              <a:t> mogu</a:t>
            </a:r>
            <a:r>
              <a:rPr lang="de-AT" dirty="0" smtClean="0"/>
              <a:t> (</a:t>
            </a:r>
            <a:r>
              <a:rPr lang="hr-HR" dirty="0" smtClean="0"/>
              <a:t>ali ne moraju nužno </a:t>
            </a:r>
            <a:r>
              <a:rPr lang="de-AT" dirty="0" smtClean="0"/>
              <a:t>) </a:t>
            </a:r>
            <a:r>
              <a:rPr lang="hr-HR" dirty="0" err="1" smtClean="0"/>
              <a:t>riješavati</a:t>
            </a:r>
            <a:r>
              <a:rPr lang="hr-HR" dirty="0" smtClean="0"/>
              <a:t> socijalni partneri u okviru paritetnog fonda</a:t>
            </a:r>
            <a:endParaRPr lang="de-AT" dirty="0" smtClean="0"/>
          </a:p>
          <a:p>
            <a:r>
              <a:rPr lang="hr-HR" dirty="0" smtClean="0"/>
              <a:t>Uspostava paritetnog fonda zahtjeva inicijalna financijska sredstva</a:t>
            </a:r>
            <a:endParaRPr lang="de-AT" dirty="0" smtClean="0"/>
          </a:p>
          <a:p>
            <a:r>
              <a:rPr lang="de-AT" dirty="0" smtClean="0"/>
              <a:t>Speci</a:t>
            </a:r>
            <a:r>
              <a:rPr lang="hr-HR" dirty="0" smtClean="0"/>
              <a:t>jalni uvjeti u kojima posluje građevinski sektor moraju se uzeti u obzir</a:t>
            </a:r>
            <a:r>
              <a:rPr lang="de-AT" dirty="0" smtClean="0"/>
              <a:t> </a:t>
            </a:r>
            <a:endParaRPr lang="de-AT"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2852936"/>
            <a:ext cx="7772400" cy="1470025"/>
          </a:xfrm>
        </p:spPr>
        <p:txBody>
          <a:bodyPr>
            <a:normAutofit/>
          </a:bodyPr>
          <a:lstStyle/>
          <a:p>
            <a:r>
              <a:rPr lang="hr-HR" dirty="0" smtClean="0"/>
              <a:t>Hvala na pozornosti</a:t>
            </a:r>
            <a:r>
              <a:rPr lang="de-AT" dirty="0" smtClean="0"/>
              <a:t>!</a:t>
            </a:r>
            <a:endParaRPr lang="de-AT" dirty="0"/>
          </a:p>
        </p:txBody>
      </p:sp>
      <p:pic>
        <p:nvPicPr>
          <p:cNvPr id="4" name="Picture 2" descr="C:\Users\tgracic.HUP\Desktop\So-DI-CO\Logo\sodic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47864" y="1052736"/>
            <a:ext cx="2538984" cy="57912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ChangeArrowheads="1"/>
          </p:cNvSpPr>
          <p:nvPr/>
        </p:nvSpPr>
        <p:spPr bwMode="auto">
          <a:xfrm>
            <a:off x="285750" y="153988"/>
            <a:ext cx="8610600" cy="685800"/>
          </a:xfrm>
          <a:prstGeom prst="rect">
            <a:avLst/>
          </a:prstGeom>
          <a:noFill/>
          <a:ln w="9525">
            <a:noFill/>
            <a:miter lim="800000"/>
            <a:headEnd/>
            <a:tailEnd/>
          </a:ln>
          <a:effectLst/>
        </p:spPr>
        <p:txBody>
          <a:bodyPr lIns="0" tIns="0" rIns="0" bIns="0" anchor="ctr"/>
          <a:lstStyle/>
          <a:p>
            <a:pPr algn="ctr">
              <a:lnSpc>
                <a:spcPct val="90000"/>
              </a:lnSpc>
            </a:pPr>
            <a:r>
              <a:rPr lang="hr-HR" sz="4000" dirty="0" smtClean="0"/>
              <a:t>Usluge koje pružamo</a:t>
            </a:r>
            <a:endParaRPr lang="de-DE" sz="4000" dirty="0">
              <a:latin typeface="+mj-lt"/>
              <a:ea typeface="+mj-ea"/>
              <a:cs typeface="+mj-cs"/>
            </a:endParaRPr>
          </a:p>
        </p:txBody>
      </p:sp>
      <p:pic>
        <p:nvPicPr>
          <p:cNvPr id="23" name="Picture 2" descr="C:\Users\tgracic.HUP\Desktop\So-DI-CO\Logo\sodic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6165304"/>
            <a:ext cx="1656184" cy="37776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txBox="1">
            <a:spLocks noChangeArrowheads="1"/>
          </p:cNvSpPr>
          <p:nvPr/>
        </p:nvSpPr>
        <p:spPr>
          <a:xfrm>
            <a:off x="666750" y="1244600"/>
            <a:ext cx="7883525" cy="4629150"/>
          </a:xfrm>
          <a:prstGeom prst="rect">
            <a:avLst/>
          </a:prstGeom>
        </p:spPr>
        <p:txBody>
          <a:bodyPr/>
          <a:lstStyle/>
          <a:p>
            <a:pPr marL="342900" marR="0" lvl="0" indent="-342900" algn="l" defTabSz="914400" rtl="0" eaLnBrk="1" fontAlgn="auto" latinLnBrk="0" hangingPunct="1">
              <a:lnSpc>
                <a:spcPct val="80000"/>
              </a:lnSpc>
              <a:spcBef>
                <a:spcPct val="25000"/>
              </a:spcBef>
              <a:spcAft>
                <a:spcPts val="0"/>
              </a:spcAft>
              <a:buClrTx/>
              <a:buSzTx/>
              <a:buFont typeface="Arial" pitchFamily="34" charset="0"/>
              <a:buChar char="•"/>
              <a:tabLst/>
              <a:defRPr/>
            </a:pPr>
            <a:r>
              <a:rPr lang="hr-HR" sz="2200" b="1" dirty="0" smtClean="0"/>
              <a:t>Predstavljanje interesa naših članova</a:t>
            </a:r>
            <a:endParaRPr kumimoji="0" lang="de-DE" sz="22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80000"/>
              </a:lnSpc>
              <a:spcBef>
                <a:spcPct val="25000"/>
              </a:spcBef>
              <a:spcAft>
                <a:spcPts val="0"/>
              </a:spcAft>
              <a:buClrTx/>
              <a:buSzTx/>
              <a:buFont typeface="Arial" pitchFamily="34" charset="0"/>
              <a:buChar char="•"/>
              <a:tabLst/>
              <a:defRPr/>
            </a:pPr>
            <a:r>
              <a:rPr lang="hr-HR" sz="2200" b="1" dirty="0" smtClean="0"/>
              <a:t>Pravna i socijalna politika</a:t>
            </a:r>
            <a:endParaRPr kumimoji="0" lang="de-DE" sz="2200" b="1"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80000"/>
              </a:lnSpc>
              <a:spcBef>
                <a:spcPct val="25000"/>
              </a:spcBef>
              <a:spcAft>
                <a:spcPts val="0"/>
              </a:spcAft>
              <a:buClrTx/>
              <a:buSzTx/>
              <a:buFont typeface="Arial" pitchFamily="34" charset="0"/>
              <a:buChar char="–"/>
              <a:tabLst/>
              <a:defRPr/>
            </a:pPr>
            <a:r>
              <a:rPr lang="hr-HR" sz="1600" dirty="0" smtClean="0"/>
              <a:t>Kolektivni ugovori, mišljenja o novim zakonima</a:t>
            </a:r>
            <a:endParaRPr kumimoji="0" lang="de-DE" sz="16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80000"/>
              </a:lnSpc>
              <a:spcBef>
                <a:spcPct val="25000"/>
              </a:spcBef>
              <a:spcAft>
                <a:spcPts val="0"/>
              </a:spcAft>
              <a:buClrTx/>
              <a:buSzTx/>
              <a:buFont typeface="Arial" pitchFamily="34" charset="0"/>
              <a:buChar char="•"/>
              <a:tabLst/>
              <a:defRPr/>
            </a:pPr>
            <a:r>
              <a:rPr kumimoji="0" lang="de-DE" sz="2200" b="1" i="0" u="none" strike="noStrike" kern="1200" cap="none" spc="0" normalizeH="0" baseline="0" noProof="0" dirty="0" smtClean="0">
                <a:ln>
                  <a:noFill/>
                </a:ln>
                <a:solidFill>
                  <a:schemeClr val="tx1"/>
                </a:solidFill>
                <a:effectLst/>
                <a:uLnTx/>
                <a:uFillTx/>
                <a:latin typeface="+mn-lt"/>
                <a:ea typeface="+mn-ea"/>
                <a:cs typeface="+mn-cs"/>
              </a:rPr>
              <a:t>Econom</a:t>
            </a:r>
            <a:r>
              <a:rPr kumimoji="0" lang="hr-HR" sz="2200" b="1" i="0" u="none" strike="noStrike" kern="1200" cap="none" spc="0" normalizeH="0" baseline="0" noProof="0" dirty="0" err="1" smtClean="0">
                <a:ln>
                  <a:noFill/>
                </a:ln>
                <a:solidFill>
                  <a:schemeClr val="tx1"/>
                </a:solidFill>
                <a:effectLst/>
                <a:uLnTx/>
                <a:uFillTx/>
                <a:latin typeface="+mn-lt"/>
                <a:ea typeface="+mn-ea"/>
                <a:cs typeface="+mn-cs"/>
              </a:rPr>
              <a:t>ska</a:t>
            </a:r>
            <a:r>
              <a:rPr kumimoji="0" lang="hr-HR" sz="2200" b="1" i="0" u="none" strike="noStrike" kern="1200" cap="none" spc="0" normalizeH="0" noProof="0" dirty="0" smtClean="0">
                <a:ln>
                  <a:noFill/>
                </a:ln>
                <a:solidFill>
                  <a:schemeClr val="tx1"/>
                </a:solidFill>
                <a:effectLst/>
                <a:uLnTx/>
                <a:uFillTx/>
                <a:latin typeface="+mn-lt"/>
                <a:ea typeface="+mn-ea"/>
                <a:cs typeface="+mn-cs"/>
              </a:rPr>
              <a:t> politika</a:t>
            </a:r>
            <a:endParaRPr kumimoji="0" lang="de-DE" sz="2200" b="1"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80000"/>
              </a:lnSpc>
              <a:spcBef>
                <a:spcPct val="25000"/>
              </a:spcBef>
              <a:spcAft>
                <a:spcPts val="0"/>
              </a:spcAft>
              <a:buClrTx/>
              <a:buSzTx/>
              <a:buFont typeface="Arial" pitchFamily="34" charset="0"/>
              <a:buChar char="–"/>
              <a:tabLst/>
              <a:defRPr/>
            </a:pPr>
            <a:r>
              <a:rPr lang="hr-HR" sz="1600" noProof="0" dirty="0" smtClean="0"/>
              <a:t>Tržišno natjecanje</a:t>
            </a:r>
            <a:r>
              <a:rPr kumimoji="0" lang="de-DE" sz="1600" b="0" i="0" u="none" strike="noStrike" kern="1200" cap="none" spc="0" normalizeH="0" baseline="0" noProof="0" dirty="0" smtClean="0">
                <a:ln>
                  <a:noFill/>
                </a:ln>
                <a:solidFill>
                  <a:schemeClr val="tx1"/>
                </a:solidFill>
                <a:effectLst/>
                <a:uLnTx/>
                <a:uFillTx/>
                <a:latin typeface="+mn-lt"/>
                <a:ea typeface="+mn-ea"/>
                <a:cs typeface="+mn-cs"/>
              </a:rPr>
              <a:t>, Infrastru</a:t>
            </a:r>
            <a:r>
              <a:rPr kumimoji="0" lang="hr-HR" sz="1600" b="0" i="0" u="none" strike="noStrike" kern="1200" cap="none" spc="0" normalizeH="0" baseline="0" noProof="0" dirty="0" smtClean="0">
                <a:ln>
                  <a:noFill/>
                </a:ln>
                <a:solidFill>
                  <a:schemeClr val="tx1"/>
                </a:solidFill>
                <a:effectLst/>
                <a:uLnTx/>
                <a:uFillTx/>
                <a:latin typeface="+mn-lt"/>
                <a:ea typeface="+mn-ea"/>
                <a:cs typeface="+mn-cs"/>
              </a:rPr>
              <a:t>k</a:t>
            </a:r>
            <a:r>
              <a:rPr kumimoji="0" lang="de-DE" sz="1600" b="0" i="0" u="none" strike="noStrike" kern="1200" cap="none" spc="0" normalizeH="0" baseline="0" noProof="0" dirty="0" smtClean="0">
                <a:ln>
                  <a:noFill/>
                </a:ln>
                <a:solidFill>
                  <a:schemeClr val="tx1"/>
                </a:solidFill>
                <a:effectLst/>
                <a:uLnTx/>
                <a:uFillTx/>
                <a:latin typeface="+mn-lt"/>
                <a:ea typeface="+mn-ea"/>
                <a:cs typeface="+mn-cs"/>
              </a:rPr>
              <a:t>tur</a:t>
            </a:r>
            <a:r>
              <a:rPr kumimoji="0" lang="hr-HR" sz="1600" b="0" i="0" u="none" strike="noStrike" kern="1200" cap="none" spc="0" normalizeH="0" baseline="0" noProof="0" dirty="0" smtClean="0">
                <a:ln>
                  <a:noFill/>
                </a:ln>
                <a:solidFill>
                  <a:schemeClr val="tx1"/>
                </a:solidFill>
                <a:effectLst/>
                <a:uLnTx/>
                <a:uFillTx/>
                <a:latin typeface="+mn-lt"/>
                <a:ea typeface="+mn-ea"/>
                <a:cs typeface="+mn-cs"/>
              </a:rPr>
              <a:t>a i financije-</a:t>
            </a:r>
            <a:r>
              <a:rPr kumimoji="0" lang="hr-HR" sz="1600" b="0" i="0" u="none" strike="noStrike" kern="1200" cap="none" spc="0" normalizeH="0" noProof="0" dirty="0" smtClean="0">
                <a:ln>
                  <a:noFill/>
                </a:ln>
                <a:solidFill>
                  <a:schemeClr val="tx1"/>
                </a:solidFill>
                <a:effectLst/>
                <a:uLnTx/>
                <a:uFillTx/>
                <a:latin typeface="+mn-lt"/>
                <a:ea typeface="+mn-ea"/>
                <a:cs typeface="+mn-cs"/>
              </a:rPr>
              <a:t> politika</a:t>
            </a:r>
            <a:endParaRPr kumimoji="0" lang="de-DE" sz="16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80000"/>
              </a:lnSpc>
              <a:spcBef>
                <a:spcPct val="25000"/>
              </a:spcBef>
              <a:spcAft>
                <a:spcPts val="0"/>
              </a:spcAft>
              <a:buClrTx/>
              <a:buSzTx/>
              <a:buFont typeface="Arial" pitchFamily="34" charset="0"/>
              <a:buChar char="•"/>
              <a:tabLst/>
              <a:defRPr/>
            </a:pPr>
            <a:r>
              <a:rPr lang="hr-HR" sz="2200" b="1" dirty="0" smtClean="0"/>
              <a:t>Okoliš, tehnologija, sigurnost</a:t>
            </a:r>
            <a:endParaRPr kumimoji="0" lang="de-DE" sz="22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80000"/>
              </a:lnSpc>
              <a:spcBef>
                <a:spcPct val="25000"/>
              </a:spcBef>
              <a:spcAft>
                <a:spcPts val="0"/>
              </a:spcAft>
              <a:buClrTx/>
              <a:buSzTx/>
              <a:buFont typeface="Arial" pitchFamily="34" charset="0"/>
              <a:buChar char="–"/>
              <a:tabLst/>
              <a:defRPr/>
            </a:pPr>
            <a:r>
              <a:rPr kumimoji="0" lang="de-DE" sz="1600" b="0" i="0" u="none" strike="noStrike" kern="1200" cap="none" spc="0" normalizeH="0" baseline="0" noProof="0" dirty="0" smtClean="0">
                <a:ln>
                  <a:noFill/>
                </a:ln>
                <a:solidFill>
                  <a:schemeClr val="tx1"/>
                </a:solidFill>
                <a:effectLst/>
                <a:uLnTx/>
                <a:uFillTx/>
                <a:latin typeface="+mn-lt"/>
                <a:ea typeface="+mn-ea"/>
                <a:cs typeface="+mn-cs"/>
              </a:rPr>
              <a:t>Standard</a:t>
            </a:r>
            <a:r>
              <a:rPr kumimoji="0" lang="hr-HR" sz="1600" b="0" i="0" u="none" strike="noStrike" kern="1200" cap="none" spc="0" normalizeH="0" baseline="0" noProof="0" dirty="0" smtClean="0">
                <a:ln>
                  <a:noFill/>
                </a:ln>
                <a:solidFill>
                  <a:schemeClr val="tx1"/>
                </a:solidFill>
                <a:effectLst/>
                <a:uLnTx/>
                <a:uFillTx/>
                <a:latin typeface="+mn-lt"/>
                <a:ea typeface="+mn-ea"/>
                <a:cs typeface="+mn-cs"/>
              </a:rPr>
              <a:t>i</a:t>
            </a:r>
            <a:endParaRPr kumimoji="0" lang="de-DE" sz="16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80000"/>
              </a:lnSpc>
              <a:spcBef>
                <a:spcPct val="25000"/>
              </a:spcBef>
              <a:spcAft>
                <a:spcPts val="0"/>
              </a:spcAft>
              <a:buClrTx/>
              <a:buSzTx/>
              <a:buFont typeface="Arial" pitchFamily="34" charset="0"/>
              <a:buChar char="•"/>
              <a:tabLst/>
              <a:defRPr/>
            </a:pPr>
            <a:r>
              <a:rPr lang="hr-HR" sz="2200" b="1" dirty="0" smtClean="0"/>
              <a:t>Usluge, informacije i savjetovanje</a:t>
            </a:r>
            <a:endParaRPr kumimoji="0" lang="de-DE" sz="2200" b="1"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80000"/>
              </a:lnSpc>
              <a:spcBef>
                <a:spcPct val="25000"/>
              </a:spcBef>
              <a:spcAft>
                <a:spcPts val="0"/>
              </a:spcAft>
              <a:buClrTx/>
              <a:buSzTx/>
              <a:buFont typeface="Arial" pitchFamily="34" charset="0"/>
              <a:buChar char="–"/>
              <a:tabLst/>
              <a:defRPr/>
            </a:pPr>
            <a:r>
              <a:rPr lang="hr-HR" sz="1600" dirty="0" smtClean="0"/>
              <a:t>Poslovno upravljanje, Zakon o radu, Zakoni vezani za konkurentnost, poreze, ugovore, javnu nabavu, zaštitu okoliša, kvalitetu upravljanja</a:t>
            </a:r>
            <a:endParaRPr kumimoji="0" lang="de-DE" sz="16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80000"/>
              </a:lnSpc>
              <a:spcBef>
                <a:spcPct val="25000"/>
              </a:spcBef>
              <a:spcAft>
                <a:spcPts val="0"/>
              </a:spcAft>
              <a:buClrTx/>
              <a:buSzTx/>
              <a:buFont typeface="Arial" pitchFamily="34" charset="0"/>
              <a:buChar char="•"/>
              <a:tabLst/>
              <a:defRPr/>
            </a:pPr>
            <a:r>
              <a:rPr kumimoji="0" lang="de-DE" sz="2200" b="1" i="0" u="none" strike="noStrike" kern="1200" cap="none" spc="0" normalizeH="0" baseline="0" noProof="0" dirty="0" smtClean="0">
                <a:ln>
                  <a:noFill/>
                </a:ln>
                <a:solidFill>
                  <a:schemeClr val="tx1"/>
                </a:solidFill>
                <a:effectLst/>
                <a:uLnTx/>
                <a:uFillTx/>
                <a:latin typeface="+mn-lt"/>
                <a:ea typeface="+mn-ea"/>
                <a:cs typeface="+mn-cs"/>
              </a:rPr>
              <a:t>Informa</a:t>
            </a:r>
            <a:r>
              <a:rPr kumimoji="0" lang="hr-HR" sz="2200" b="1" i="0" u="none" strike="noStrike" kern="1200" cap="none" spc="0" normalizeH="0" baseline="0" noProof="0" dirty="0" err="1" smtClean="0">
                <a:ln>
                  <a:noFill/>
                </a:ln>
                <a:solidFill>
                  <a:schemeClr val="tx1"/>
                </a:solidFill>
                <a:effectLst/>
                <a:uLnTx/>
                <a:uFillTx/>
                <a:latin typeface="+mn-lt"/>
                <a:ea typeface="+mn-ea"/>
                <a:cs typeface="+mn-cs"/>
              </a:rPr>
              <a:t>cije</a:t>
            </a:r>
            <a:r>
              <a:rPr kumimoji="0" lang="hr-HR" sz="2200" b="1" i="0" u="none" strike="noStrike" kern="1200" cap="none" spc="0" normalizeH="0" noProof="0" dirty="0" smtClean="0">
                <a:ln>
                  <a:noFill/>
                </a:ln>
                <a:solidFill>
                  <a:schemeClr val="tx1"/>
                </a:solidFill>
                <a:effectLst/>
                <a:uLnTx/>
                <a:uFillTx/>
                <a:latin typeface="+mn-lt"/>
                <a:ea typeface="+mn-ea"/>
                <a:cs typeface="+mn-cs"/>
              </a:rPr>
              <a:t> i komunikacije</a:t>
            </a:r>
            <a:endParaRPr kumimoji="0" lang="de-DE" sz="2200" b="1"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80000"/>
              </a:lnSpc>
              <a:spcBef>
                <a:spcPct val="25000"/>
              </a:spcBef>
              <a:spcAft>
                <a:spcPts val="0"/>
              </a:spcAft>
              <a:buClrTx/>
              <a:buSzTx/>
              <a:buFont typeface="Arial" pitchFamily="34" charset="0"/>
              <a:buChar char="–"/>
              <a:tabLst/>
              <a:defRPr/>
            </a:pPr>
            <a:r>
              <a:rPr lang="hr-HR" sz="1600" dirty="0" smtClean="0"/>
              <a:t>Odnosi s javnošću, komunikacija s nacionalnom i međunarodnom administracijom, institucije i politički donositelji odluka</a:t>
            </a:r>
            <a:endParaRPr kumimoji="0" lang="de-DE" sz="16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80000"/>
              </a:lnSpc>
              <a:spcBef>
                <a:spcPct val="25000"/>
              </a:spcBef>
              <a:spcAft>
                <a:spcPts val="0"/>
              </a:spcAft>
              <a:buClrTx/>
              <a:buSzTx/>
              <a:buFont typeface="Arial" pitchFamily="34" charset="0"/>
              <a:buChar char="•"/>
              <a:tabLst/>
              <a:defRPr/>
            </a:pPr>
            <a:r>
              <a:rPr lang="hr-HR" sz="2200" b="1" dirty="0" smtClean="0"/>
              <a:t>Obuka i napredno obučavanje</a:t>
            </a:r>
            <a:r>
              <a:rPr kumimoji="0" lang="de-DE" sz="2200" b="1" i="0" u="none" strike="noStrike" kern="1200" cap="none" spc="0" normalizeH="0" noProof="0" dirty="0" smtClean="0">
                <a:ln>
                  <a:noFill/>
                </a:ln>
                <a:solidFill>
                  <a:schemeClr val="tx1"/>
                </a:solidFill>
                <a:effectLst/>
                <a:uLnTx/>
                <a:uFillTx/>
                <a:latin typeface="+mn-lt"/>
                <a:ea typeface="+mn-ea"/>
                <a:cs typeface="+mn-cs"/>
              </a:rPr>
              <a:t> </a:t>
            </a:r>
            <a:endParaRPr kumimoji="0" lang="de-DE" sz="2200" b="1"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80000"/>
              </a:lnSpc>
              <a:spcBef>
                <a:spcPct val="25000"/>
              </a:spcBef>
              <a:spcAft>
                <a:spcPts val="0"/>
              </a:spcAft>
              <a:buClrTx/>
              <a:buSzTx/>
              <a:buFont typeface="Arial" pitchFamily="34" charset="0"/>
              <a:buChar char="–"/>
              <a:tabLst/>
              <a:defRPr/>
            </a:pPr>
            <a:r>
              <a:rPr kumimoji="0" lang="de-DE" sz="1600" b="0" i="0" u="none" strike="noStrike" kern="1200" cap="none" spc="0" normalizeH="0" baseline="0" noProof="0" dirty="0" smtClean="0">
                <a:ln>
                  <a:noFill/>
                </a:ln>
                <a:solidFill>
                  <a:schemeClr val="tx1"/>
                </a:solidFill>
                <a:effectLst/>
                <a:uLnTx/>
                <a:uFillTx/>
                <a:latin typeface="+mn-lt"/>
                <a:ea typeface="+mn-ea"/>
                <a:cs typeface="+mn-cs"/>
              </a:rPr>
              <a:t>BAUAkademien, </a:t>
            </a:r>
            <a:r>
              <a:rPr lang="hr-HR" sz="1600" dirty="0" smtClean="0"/>
              <a:t>koledž</a:t>
            </a:r>
            <a:r>
              <a:rPr kumimoji="0" lang="de-DE" sz="1600" b="0" i="0" u="none" strike="noStrike" kern="1200" cap="none" spc="0" normalizeH="0" baseline="0" noProof="0" dirty="0" smtClean="0">
                <a:ln>
                  <a:noFill/>
                </a:ln>
                <a:solidFill>
                  <a:schemeClr val="tx1"/>
                </a:solidFill>
                <a:effectLst/>
                <a:uLnTx/>
                <a:uFillTx/>
                <a:latin typeface="+mn-lt"/>
                <a:ea typeface="+mn-ea"/>
                <a:cs typeface="+mn-cs"/>
              </a:rPr>
              <a:t>, „</a:t>
            </a:r>
            <a:r>
              <a:rPr lang="hr-HR" sz="1600" dirty="0" err="1" smtClean="0"/>
              <a:t>cjelo</a:t>
            </a:r>
            <a:r>
              <a:rPr lang="hr-HR" sz="1600" dirty="0" smtClean="0"/>
              <a:t>-životno učenje</a:t>
            </a:r>
            <a:r>
              <a:rPr kumimoji="0" lang="de-DE" sz="1600" b="0" i="0" u="none" strike="noStrike" kern="1200" cap="none" spc="0" normalizeH="0" baseline="0" noProof="0" dirty="0" smtClean="0">
                <a:ln>
                  <a:noFill/>
                </a:ln>
                <a:solidFill>
                  <a:schemeClr val="tx1"/>
                </a:solidFill>
                <a:effectLst/>
                <a:uLnTx/>
                <a:uFillTx/>
                <a:latin typeface="+mn-lt"/>
                <a:ea typeface="+mn-ea"/>
                <a:cs typeface="+mn-cs"/>
              </a:rPr>
              <a:t>“</a:t>
            </a:r>
          </a:p>
          <a:p>
            <a:pPr marL="742950" marR="0" lvl="1" indent="-285750" algn="l" defTabSz="914400" rtl="0" eaLnBrk="1" fontAlgn="auto" latinLnBrk="0" hangingPunct="1">
              <a:lnSpc>
                <a:spcPct val="80000"/>
              </a:lnSpc>
              <a:spcBef>
                <a:spcPct val="25000"/>
              </a:spcBef>
              <a:spcAft>
                <a:spcPts val="0"/>
              </a:spcAft>
              <a:buClrTx/>
              <a:buSzTx/>
              <a:buFont typeface="Times New Roman" pitchFamily="18" charset="0"/>
              <a:buNone/>
              <a:tabLst/>
              <a:defRPr/>
            </a:pPr>
            <a:endParaRPr kumimoji="0" lang="de-DE" sz="16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wipe(left)">
                                      <p:cBhvr>
                                        <p:cTn id="11" dur="500"/>
                                        <p:tgtEl>
                                          <p:spTgt spid="4">
                                            <p:txEl>
                                              <p:pRg st="1" end="1"/>
                                            </p:txEl>
                                          </p:spTgt>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wipe(left)">
                                      <p:cBhvr>
                                        <p:cTn id="14" dur="500"/>
                                        <p:tgtEl>
                                          <p:spTgt spid="4">
                                            <p:txEl>
                                              <p:pRg st="2" end="2"/>
                                            </p:txEl>
                                          </p:spTgt>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wipe(left)">
                                      <p:cBhvr>
                                        <p:cTn id="18" dur="500"/>
                                        <p:tgtEl>
                                          <p:spTgt spid="4">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wipe(left)">
                                      <p:cBhvr>
                                        <p:cTn id="21" dur="500"/>
                                        <p:tgtEl>
                                          <p:spTgt spid="4">
                                            <p:txEl>
                                              <p:pRg st="4" end="4"/>
                                            </p:txEl>
                                          </p:spTgt>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animEffect transition="in" filter="wipe(left)">
                                      <p:cBhvr>
                                        <p:cTn id="25" dur="500"/>
                                        <p:tgtEl>
                                          <p:spTgt spid="4">
                                            <p:txEl>
                                              <p:pRg st="5" end="5"/>
                                            </p:txEl>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4">
                                            <p:txEl>
                                              <p:pRg st="6" end="6"/>
                                            </p:txEl>
                                          </p:spTgt>
                                        </p:tgtEl>
                                        <p:attrNameLst>
                                          <p:attrName>style.visibility</p:attrName>
                                        </p:attrNameLst>
                                      </p:cBhvr>
                                      <p:to>
                                        <p:strVal val="visible"/>
                                      </p:to>
                                    </p:set>
                                    <p:animEffect transition="in" filter="wipe(left)">
                                      <p:cBhvr>
                                        <p:cTn id="28" dur="500"/>
                                        <p:tgtEl>
                                          <p:spTgt spid="4">
                                            <p:txEl>
                                              <p:pRg st="6" end="6"/>
                                            </p:txEl>
                                          </p:spTgt>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4">
                                            <p:txEl>
                                              <p:pRg st="7" end="7"/>
                                            </p:txEl>
                                          </p:spTgt>
                                        </p:tgtEl>
                                        <p:attrNameLst>
                                          <p:attrName>style.visibility</p:attrName>
                                        </p:attrNameLst>
                                      </p:cBhvr>
                                      <p:to>
                                        <p:strVal val="visible"/>
                                      </p:to>
                                    </p:set>
                                    <p:animEffect transition="in" filter="wipe(left)">
                                      <p:cBhvr>
                                        <p:cTn id="32" dur="500"/>
                                        <p:tgtEl>
                                          <p:spTgt spid="4">
                                            <p:txEl>
                                              <p:pRg st="7" end="7"/>
                                            </p:txEl>
                                          </p:spTgt>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animEffect transition="in" filter="wipe(left)">
                                      <p:cBhvr>
                                        <p:cTn id="35" dur="500"/>
                                        <p:tgtEl>
                                          <p:spTgt spid="4">
                                            <p:txEl>
                                              <p:pRg st="8" end="8"/>
                                            </p:txEl>
                                          </p:spTgt>
                                        </p:tgtEl>
                                      </p:cBhvr>
                                    </p:animEffect>
                                  </p:childTnLst>
                                </p:cTn>
                              </p:par>
                            </p:childTnLst>
                          </p:cTn>
                        </p:par>
                        <p:par>
                          <p:cTn id="36" fill="hold">
                            <p:stCondLst>
                              <p:cond delay="2500"/>
                            </p:stCondLst>
                            <p:childTnLst>
                              <p:par>
                                <p:cTn id="37" presetID="22" presetClass="entr" presetSubtype="8" fill="hold" grpId="0" nodeType="afterEffect">
                                  <p:stCondLst>
                                    <p:cond delay="0"/>
                                  </p:stCondLst>
                                  <p:childTnLst>
                                    <p:set>
                                      <p:cBhvr>
                                        <p:cTn id="38" dur="1" fill="hold">
                                          <p:stCondLst>
                                            <p:cond delay="0"/>
                                          </p:stCondLst>
                                        </p:cTn>
                                        <p:tgtEl>
                                          <p:spTgt spid="4">
                                            <p:txEl>
                                              <p:pRg st="9" end="9"/>
                                            </p:txEl>
                                          </p:spTgt>
                                        </p:tgtEl>
                                        <p:attrNameLst>
                                          <p:attrName>style.visibility</p:attrName>
                                        </p:attrNameLst>
                                      </p:cBhvr>
                                      <p:to>
                                        <p:strVal val="visible"/>
                                      </p:to>
                                    </p:set>
                                    <p:animEffect transition="in" filter="wipe(left)">
                                      <p:cBhvr>
                                        <p:cTn id="39" dur="500"/>
                                        <p:tgtEl>
                                          <p:spTgt spid="4">
                                            <p:txEl>
                                              <p:pRg st="9" end="9"/>
                                            </p:txEl>
                                          </p:spTgt>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4">
                                            <p:txEl>
                                              <p:pRg st="10" end="10"/>
                                            </p:txEl>
                                          </p:spTgt>
                                        </p:tgtEl>
                                        <p:attrNameLst>
                                          <p:attrName>style.visibility</p:attrName>
                                        </p:attrNameLst>
                                      </p:cBhvr>
                                      <p:to>
                                        <p:strVal val="visible"/>
                                      </p:to>
                                    </p:set>
                                    <p:animEffect transition="in" filter="wipe(left)">
                                      <p:cBhvr>
                                        <p:cTn id="42" dur="500"/>
                                        <p:tgtEl>
                                          <p:spTgt spid="4">
                                            <p:txEl>
                                              <p:pRg st="10" end="10"/>
                                            </p:txEl>
                                          </p:spTgt>
                                        </p:tgtEl>
                                      </p:cBhvr>
                                    </p:animEffect>
                                  </p:childTnLst>
                                </p:cTn>
                              </p:par>
                            </p:childTnLst>
                          </p:cTn>
                        </p:par>
                        <p:par>
                          <p:cTn id="43" fill="hold">
                            <p:stCondLst>
                              <p:cond delay="3000"/>
                            </p:stCondLst>
                            <p:childTnLst>
                              <p:par>
                                <p:cTn id="44" presetID="22" presetClass="entr" presetSubtype="8" fill="hold" grpId="0" nodeType="afterEffect">
                                  <p:stCondLst>
                                    <p:cond delay="0"/>
                                  </p:stCondLst>
                                  <p:childTnLst>
                                    <p:set>
                                      <p:cBhvr>
                                        <p:cTn id="45" dur="1" fill="hold">
                                          <p:stCondLst>
                                            <p:cond delay="0"/>
                                          </p:stCondLst>
                                        </p:cTn>
                                        <p:tgtEl>
                                          <p:spTgt spid="4">
                                            <p:txEl>
                                              <p:pRg st="11" end="11"/>
                                            </p:txEl>
                                          </p:spTgt>
                                        </p:tgtEl>
                                        <p:attrNameLst>
                                          <p:attrName>style.visibility</p:attrName>
                                        </p:attrNameLst>
                                      </p:cBhvr>
                                      <p:to>
                                        <p:strVal val="visible"/>
                                      </p:to>
                                    </p:set>
                                    <p:animEffect transition="in" filter="wipe(left)">
                                      <p:cBhvr>
                                        <p:cTn id="46" dur="500"/>
                                        <p:tgtEl>
                                          <p:spTgt spid="4">
                                            <p:txEl>
                                              <p:pRg st="11" end="11"/>
                                            </p:txEl>
                                          </p:spTgt>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4">
                                            <p:txEl>
                                              <p:pRg st="12" end="12"/>
                                            </p:txEl>
                                          </p:spTgt>
                                        </p:tgtEl>
                                        <p:attrNameLst>
                                          <p:attrName>style.visibility</p:attrName>
                                        </p:attrNameLst>
                                      </p:cBhvr>
                                      <p:to>
                                        <p:strVal val="visible"/>
                                      </p:to>
                                    </p:set>
                                    <p:animEffect transition="in" filter="wipe(left)">
                                      <p:cBhvr>
                                        <p:cTn id="49" dur="500"/>
                                        <p:tgtEl>
                                          <p:spTgt spid="4">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5" name="Text Box 25"/>
          <p:cNvSpPr txBox="1">
            <a:spLocks noChangeArrowheads="1"/>
          </p:cNvSpPr>
          <p:nvPr/>
        </p:nvSpPr>
        <p:spPr bwMode="auto">
          <a:xfrm>
            <a:off x="871538" y="4419600"/>
            <a:ext cx="1874837" cy="533400"/>
          </a:xfrm>
          <a:prstGeom prst="rect">
            <a:avLst/>
          </a:prstGeom>
          <a:solidFill>
            <a:schemeClr val="bg1"/>
          </a:solidFill>
          <a:ln w="12700">
            <a:solidFill>
              <a:schemeClr val="tx1"/>
            </a:solidFill>
            <a:miter lim="800000"/>
            <a:headEnd/>
            <a:tailEnd/>
          </a:ln>
        </p:spPr>
        <p:txBody>
          <a:bodyPr lIns="90000" tIns="46800" rIns="90000" bIns="46800"/>
          <a:lstStyle/>
          <a:p>
            <a:endParaRPr lang="de-DE" sz="1800" b="0">
              <a:solidFill>
                <a:schemeClr val="tx1"/>
              </a:solidFill>
            </a:endParaRPr>
          </a:p>
        </p:txBody>
      </p:sp>
      <p:sp>
        <p:nvSpPr>
          <p:cNvPr id="25606" name="Text Box 28"/>
          <p:cNvSpPr txBox="1">
            <a:spLocks noChangeArrowheads="1"/>
          </p:cNvSpPr>
          <p:nvPr/>
        </p:nvSpPr>
        <p:spPr bwMode="auto">
          <a:xfrm>
            <a:off x="817563" y="4356100"/>
            <a:ext cx="1874837" cy="533400"/>
          </a:xfrm>
          <a:prstGeom prst="rect">
            <a:avLst/>
          </a:prstGeom>
          <a:solidFill>
            <a:schemeClr val="bg1"/>
          </a:solidFill>
          <a:ln w="12700">
            <a:solidFill>
              <a:schemeClr val="tx1"/>
            </a:solidFill>
            <a:miter lim="800000"/>
            <a:headEnd/>
            <a:tailEnd/>
          </a:ln>
        </p:spPr>
        <p:txBody>
          <a:bodyPr lIns="90000" tIns="46800" rIns="90000" bIns="46800"/>
          <a:lstStyle/>
          <a:p>
            <a:endParaRPr lang="de-DE" sz="1800" b="0">
              <a:solidFill>
                <a:schemeClr val="tx1"/>
              </a:solidFill>
            </a:endParaRPr>
          </a:p>
        </p:txBody>
      </p:sp>
      <p:sp>
        <p:nvSpPr>
          <p:cNvPr id="25607" name="Text Box 26"/>
          <p:cNvSpPr txBox="1">
            <a:spLocks noChangeArrowheads="1"/>
          </p:cNvSpPr>
          <p:nvPr/>
        </p:nvSpPr>
        <p:spPr bwMode="auto">
          <a:xfrm>
            <a:off x="763588" y="4292600"/>
            <a:ext cx="1874837" cy="533400"/>
          </a:xfrm>
          <a:prstGeom prst="rect">
            <a:avLst/>
          </a:prstGeom>
          <a:solidFill>
            <a:schemeClr val="bg1"/>
          </a:solidFill>
          <a:ln w="12700">
            <a:solidFill>
              <a:schemeClr val="tx1"/>
            </a:solidFill>
            <a:miter lim="800000"/>
            <a:headEnd/>
            <a:tailEnd/>
          </a:ln>
        </p:spPr>
        <p:txBody>
          <a:bodyPr lIns="90000" tIns="46800" rIns="90000" bIns="46800"/>
          <a:lstStyle/>
          <a:p>
            <a:endParaRPr lang="de-DE" sz="1800" b="0">
              <a:solidFill>
                <a:schemeClr val="tx1"/>
              </a:solidFill>
            </a:endParaRPr>
          </a:p>
        </p:txBody>
      </p:sp>
      <p:sp>
        <p:nvSpPr>
          <p:cNvPr id="25608" name="Text Box 24"/>
          <p:cNvSpPr txBox="1">
            <a:spLocks noChangeArrowheads="1"/>
          </p:cNvSpPr>
          <p:nvPr/>
        </p:nvSpPr>
        <p:spPr bwMode="auto">
          <a:xfrm>
            <a:off x="708025" y="4229100"/>
            <a:ext cx="1874838" cy="533400"/>
          </a:xfrm>
          <a:prstGeom prst="rect">
            <a:avLst/>
          </a:prstGeom>
          <a:solidFill>
            <a:schemeClr val="bg1"/>
          </a:solidFill>
          <a:ln w="12700">
            <a:solidFill>
              <a:schemeClr val="tx1"/>
            </a:solidFill>
            <a:miter lim="800000"/>
            <a:headEnd/>
            <a:tailEnd/>
          </a:ln>
        </p:spPr>
        <p:txBody>
          <a:bodyPr lIns="90000" tIns="46800" rIns="90000" bIns="46800"/>
          <a:lstStyle/>
          <a:p>
            <a:endParaRPr lang="de-DE" sz="1800" b="0">
              <a:solidFill>
                <a:schemeClr val="tx1"/>
              </a:solidFill>
            </a:endParaRPr>
          </a:p>
        </p:txBody>
      </p:sp>
      <p:sp>
        <p:nvSpPr>
          <p:cNvPr id="25609" name="Rectangle 2"/>
          <p:cNvSpPr>
            <a:spLocks noGrp="1" noChangeArrowheads="1"/>
          </p:cNvSpPr>
          <p:nvPr>
            <p:ph type="title"/>
          </p:nvPr>
        </p:nvSpPr>
        <p:spPr/>
        <p:txBody>
          <a:bodyPr/>
          <a:lstStyle/>
          <a:p>
            <a:r>
              <a:rPr lang="de-DE" smtClean="0"/>
              <a:t>BAUAkademien</a:t>
            </a:r>
          </a:p>
        </p:txBody>
      </p:sp>
      <p:pic>
        <p:nvPicPr>
          <p:cNvPr id="25610" name="Picture 15" descr="GF_BAU_oe4-Endstand"/>
          <p:cNvPicPr>
            <a:picLocks noChangeAspect="1" noChangeArrowheads="1"/>
          </p:cNvPicPr>
          <p:nvPr/>
        </p:nvPicPr>
        <p:blipFill>
          <a:blip r:embed="rId2" cstate="print"/>
          <a:srcRect/>
          <a:stretch>
            <a:fillRect/>
          </a:stretch>
        </p:blipFill>
        <p:spPr bwMode="auto">
          <a:xfrm>
            <a:off x="1304925" y="1776413"/>
            <a:ext cx="2601913" cy="881062"/>
          </a:xfrm>
          <a:prstGeom prst="rect">
            <a:avLst/>
          </a:prstGeom>
          <a:noFill/>
          <a:ln w="9525">
            <a:noFill/>
            <a:miter lim="800000"/>
            <a:headEnd/>
            <a:tailEnd/>
          </a:ln>
        </p:spPr>
      </p:pic>
      <p:grpSp>
        <p:nvGrpSpPr>
          <p:cNvPr id="2" name="Group 21"/>
          <p:cNvGrpSpPr>
            <a:grpSpLocks/>
          </p:cNvGrpSpPr>
          <p:nvPr/>
        </p:nvGrpSpPr>
        <p:grpSpPr bwMode="auto">
          <a:xfrm>
            <a:off x="568325" y="3035300"/>
            <a:ext cx="4043363" cy="619125"/>
            <a:chOff x="126" y="1376"/>
            <a:chExt cx="2547" cy="390"/>
          </a:xfrm>
        </p:grpSpPr>
        <p:pic>
          <p:nvPicPr>
            <p:cNvPr id="25621" name="Picture 16" descr="Logo_interim_bauind_RGB"/>
            <p:cNvPicPr>
              <a:picLocks noChangeAspect="1" noChangeArrowheads="1"/>
            </p:cNvPicPr>
            <p:nvPr/>
          </p:nvPicPr>
          <p:blipFill>
            <a:blip r:embed="rId3" cstate="print"/>
            <a:srcRect/>
            <a:stretch>
              <a:fillRect/>
            </a:stretch>
          </p:blipFill>
          <p:spPr bwMode="auto">
            <a:xfrm>
              <a:off x="1476" y="1376"/>
              <a:ext cx="1197" cy="390"/>
            </a:xfrm>
            <a:prstGeom prst="rect">
              <a:avLst/>
            </a:prstGeom>
            <a:noFill/>
            <a:ln w="9525">
              <a:noFill/>
              <a:miter lim="800000"/>
              <a:headEnd/>
              <a:tailEnd/>
            </a:ln>
          </p:spPr>
        </p:pic>
        <p:pic>
          <p:nvPicPr>
            <p:cNvPr id="25622" name="Picture 10" descr="bau_oe4"/>
            <p:cNvPicPr>
              <a:picLocks noChangeAspect="1" noChangeArrowheads="1"/>
            </p:cNvPicPr>
            <p:nvPr/>
          </p:nvPicPr>
          <p:blipFill>
            <a:blip r:embed="rId4" cstate="print"/>
            <a:srcRect/>
            <a:stretch>
              <a:fillRect/>
            </a:stretch>
          </p:blipFill>
          <p:spPr bwMode="auto">
            <a:xfrm>
              <a:off x="126" y="1376"/>
              <a:ext cx="1251" cy="390"/>
            </a:xfrm>
            <a:prstGeom prst="rect">
              <a:avLst/>
            </a:prstGeom>
            <a:noFill/>
            <a:ln w="9525">
              <a:noFill/>
              <a:miter lim="800000"/>
              <a:headEnd/>
              <a:tailEnd/>
            </a:ln>
          </p:spPr>
        </p:pic>
      </p:grpSp>
      <p:sp>
        <p:nvSpPr>
          <p:cNvPr id="25612" name="Text Box 23"/>
          <p:cNvSpPr txBox="1">
            <a:spLocks noChangeArrowheads="1"/>
          </p:cNvSpPr>
          <p:nvPr/>
        </p:nvSpPr>
        <p:spPr bwMode="auto">
          <a:xfrm>
            <a:off x="654050" y="4165600"/>
            <a:ext cx="1874838" cy="533400"/>
          </a:xfrm>
          <a:prstGeom prst="rect">
            <a:avLst/>
          </a:prstGeom>
          <a:solidFill>
            <a:schemeClr val="bg1"/>
          </a:solidFill>
          <a:ln w="12700">
            <a:solidFill>
              <a:schemeClr val="tx1"/>
            </a:solidFill>
            <a:miter lim="800000"/>
            <a:headEnd/>
            <a:tailEnd/>
          </a:ln>
        </p:spPr>
        <p:txBody>
          <a:bodyPr lIns="90000" tIns="46800" rIns="90000" bIns="46800"/>
          <a:lstStyle/>
          <a:p>
            <a:endParaRPr lang="de-DE" sz="1800" b="0">
              <a:solidFill>
                <a:schemeClr val="tx1"/>
              </a:solidFill>
            </a:endParaRPr>
          </a:p>
        </p:txBody>
      </p:sp>
      <p:sp>
        <p:nvSpPr>
          <p:cNvPr id="25613" name="Text Box 22"/>
          <p:cNvSpPr txBox="1">
            <a:spLocks noChangeArrowheads="1"/>
          </p:cNvSpPr>
          <p:nvPr/>
        </p:nvSpPr>
        <p:spPr bwMode="auto">
          <a:xfrm>
            <a:off x="614363" y="4116388"/>
            <a:ext cx="1920875" cy="731837"/>
          </a:xfrm>
          <a:prstGeom prst="rect">
            <a:avLst/>
          </a:prstGeom>
          <a:solidFill>
            <a:schemeClr val="bg1"/>
          </a:solidFill>
          <a:ln w="12700">
            <a:solidFill>
              <a:schemeClr val="tx1"/>
            </a:solidFill>
            <a:miter lim="800000"/>
            <a:headEnd/>
            <a:tailEnd/>
          </a:ln>
        </p:spPr>
        <p:txBody>
          <a:bodyPr lIns="90000" tIns="82800" rIns="90000" bIns="46800"/>
          <a:lstStyle/>
          <a:p>
            <a:r>
              <a:rPr lang="de-DE" sz="1800" b="0" dirty="0">
                <a:solidFill>
                  <a:schemeClr val="tx1"/>
                </a:solidFill>
              </a:rPr>
              <a:t>Neun</a:t>
            </a:r>
          </a:p>
          <a:p>
            <a:r>
              <a:rPr lang="de-DE" sz="1800" b="0" dirty="0">
                <a:solidFill>
                  <a:schemeClr val="tx1"/>
                </a:solidFill>
              </a:rPr>
              <a:t>Landesinnungen</a:t>
            </a:r>
          </a:p>
        </p:txBody>
      </p:sp>
      <p:sp>
        <p:nvSpPr>
          <p:cNvPr id="25614" name="Line 31"/>
          <p:cNvSpPr>
            <a:spLocks noChangeShapeType="1"/>
          </p:cNvSpPr>
          <p:nvPr/>
        </p:nvSpPr>
        <p:spPr bwMode="auto">
          <a:xfrm>
            <a:off x="2466975" y="4376738"/>
            <a:ext cx="2989263" cy="0"/>
          </a:xfrm>
          <a:prstGeom prst="line">
            <a:avLst/>
          </a:prstGeom>
          <a:noFill/>
          <a:ln w="12700">
            <a:solidFill>
              <a:schemeClr val="tx1"/>
            </a:solidFill>
            <a:round/>
            <a:headEnd/>
            <a:tailEnd/>
          </a:ln>
        </p:spPr>
        <p:txBody>
          <a:bodyPr lIns="90000" tIns="46800" rIns="90000" bIns="46800" anchor="ctr"/>
          <a:lstStyle/>
          <a:p>
            <a:endParaRPr lang="de-AT"/>
          </a:p>
        </p:txBody>
      </p:sp>
      <p:sp>
        <p:nvSpPr>
          <p:cNvPr id="25615" name="Line 32"/>
          <p:cNvSpPr>
            <a:spLocks noChangeShapeType="1"/>
          </p:cNvSpPr>
          <p:nvPr/>
        </p:nvSpPr>
        <p:spPr bwMode="auto">
          <a:xfrm>
            <a:off x="2682875" y="4592638"/>
            <a:ext cx="2989263" cy="0"/>
          </a:xfrm>
          <a:prstGeom prst="line">
            <a:avLst/>
          </a:prstGeom>
          <a:noFill/>
          <a:ln w="12700">
            <a:solidFill>
              <a:schemeClr val="tx1"/>
            </a:solidFill>
            <a:round/>
            <a:headEnd/>
            <a:tailEnd/>
          </a:ln>
        </p:spPr>
        <p:txBody>
          <a:bodyPr lIns="90000" tIns="46800" rIns="90000" bIns="46800" anchor="ctr"/>
          <a:lstStyle/>
          <a:p>
            <a:endParaRPr lang="de-AT"/>
          </a:p>
        </p:txBody>
      </p:sp>
      <p:sp>
        <p:nvSpPr>
          <p:cNvPr id="25616" name="Line 33"/>
          <p:cNvSpPr>
            <a:spLocks noChangeShapeType="1"/>
          </p:cNvSpPr>
          <p:nvPr/>
        </p:nvSpPr>
        <p:spPr bwMode="auto">
          <a:xfrm>
            <a:off x="3994150" y="4037013"/>
            <a:ext cx="1439863" cy="0"/>
          </a:xfrm>
          <a:prstGeom prst="line">
            <a:avLst/>
          </a:prstGeom>
          <a:noFill/>
          <a:ln w="12700">
            <a:solidFill>
              <a:schemeClr val="tx1"/>
            </a:solidFill>
            <a:round/>
            <a:headEnd/>
            <a:tailEnd/>
          </a:ln>
        </p:spPr>
        <p:txBody>
          <a:bodyPr lIns="90000" tIns="46800" rIns="90000" bIns="46800" anchor="ctr"/>
          <a:lstStyle/>
          <a:p>
            <a:endParaRPr lang="de-AT"/>
          </a:p>
        </p:txBody>
      </p:sp>
      <p:sp>
        <p:nvSpPr>
          <p:cNvPr id="25617" name="Line 35"/>
          <p:cNvSpPr>
            <a:spLocks noChangeShapeType="1"/>
          </p:cNvSpPr>
          <p:nvPr/>
        </p:nvSpPr>
        <p:spPr bwMode="auto">
          <a:xfrm>
            <a:off x="2589213" y="4487863"/>
            <a:ext cx="2989262" cy="0"/>
          </a:xfrm>
          <a:prstGeom prst="line">
            <a:avLst/>
          </a:prstGeom>
          <a:noFill/>
          <a:ln w="12700">
            <a:solidFill>
              <a:schemeClr val="tx1"/>
            </a:solidFill>
            <a:round/>
            <a:headEnd/>
            <a:tailEnd/>
          </a:ln>
        </p:spPr>
        <p:txBody>
          <a:bodyPr lIns="90000" tIns="46800" rIns="90000" bIns="46800" anchor="ctr"/>
          <a:lstStyle/>
          <a:p>
            <a:endParaRPr lang="de-AT"/>
          </a:p>
        </p:txBody>
      </p:sp>
      <p:sp>
        <p:nvSpPr>
          <p:cNvPr id="25618" name="Line 36"/>
          <p:cNvSpPr>
            <a:spLocks noChangeShapeType="1"/>
          </p:cNvSpPr>
          <p:nvPr/>
        </p:nvSpPr>
        <p:spPr bwMode="auto">
          <a:xfrm>
            <a:off x="2746375" y="4681538"/>
            <a:ext cx="2989263" cy="0"/>
          </a:xfrm>
          <a:prstGeom prst="line">
            <a:avLst/>
          </a:prstGeom>
          <a:noFill/>
          <a:ln w="12700">
            <a:solidFill>
              <a:schemeClr val="tx1"/>
            </a:solidFill>
            <a:round/>
            <a:headEnd/>
            <a:tailEnd/>
          </a:ln>
        </p:spPr>
        <p:txBody>
          <a:bodyPr lIns="90000" tIns="46800" rIns="90000" bIns="46800" anchor="ctr"/>
          <a:lstStyle/>
          <a:p>
            <a:endParaRPr lang="de-AT"/>
          </a:p>
        </p:txBody>
      </p:sp>
      <p:sp>
        <p:nvSpPr>
          <p:cNvPr id="25619" name="Line 37"/>
          <p:cNvSpPr>
            <a:spLocks noChangeShapeType="1"/>
          </p:cNvSpPr>
          <p:nvPr/>
        </p:nvSpPr>
        <p:spPr bwMode="auto">
          <a:xfrm rot="5400000">
            <a:off x="3810793" y="3853657"/>
            <a:ext cx="360363" cy="0"/>
          </a:xfrm>
          <a:prstGeom prst="line">
            <a:avLst/>
          </a:prstGeom>
          <a:noFill/>
          <a:ln w="12700">
            <a:solidFill>
              <a:schemeClr val="tx1"/>
            </a:solidFill>
            <a:round/>
            <a:headEnd/>
            <a:tailEnd/>
          </a:ln>
        </p:spPr>
        <p:txBody>
          <a:bodyPr lIns="90000" tIns="46800" rIns="90000" bIns="46800" anchor="ctr"/>
          <a:lstStyle/>
          <a:p>
            <a:endParaRPr lang="de-AT"/>
          </a:p>
        </p:txBody>
      </p:sp>
      <p:pic>
        <p:nvPicPr>
          <p:cNvPr id="25620" name="Picture 38" descr="logo_BauAk"/>
          <p:cNvPicPr>
            <a:picLocks noChangeAspect="1" noChangeArrowheads="1"/>
          </p:cNvPicPr>
          <p:nvPr/>
        </p:nvPicPr>
        <p:blipFill>
          <a:blip r:embed="rId5" cstate="print"/>
          <a:srcRect/>
          <a:stretch>
            <a:fillRect/>
          </a:stretch>
        </p:blipFill>
        <p:spPr bwMode="auto">
          <a:xfrm>
            <a:off x="5481638" y="3759200"/>
            <a:ext cx="2143125" cy="922338"/>
          </a:xfrm>
          <a:prstGeom prst="rect">
            <a:avLst/>
          </a:prstGeom>
          <a:solidFill>
            <a:schemeClr val="bg1"/>
          </a:solidFill>
          <a:ln w="9525">
            <a:solidFill>
              <a:schemeClr val="tx1"/>
            </a:solidFill>
            <a:miter lim="800000"/>
            <a:headEnd/>
            <a:tailEnd/>
          </a:ln>
        </p:spPr>
      </p:pic>
      <p:pic>
        <p:nvPicPr>
          <p:cNvPr id="20" name="Picture 2" descr="C:\Users\tgracic.HUP\Desktop\So-DI-CO\Logo\sodic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7544" y="6165304"/>
            <a:ext cx="1656184" cy="37776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noFill/>
        </p:spPr>
        <p:txBody>
          <a:bodyPr>
            <a:normAutofit fontScale="90000"/>
          </a:bodyPr>
          <a:lstStyle/>
          <a:p>
            <a:r>
              <a:rPr lang="hr-HR" dirty="0" smtClean="0"/>
              <a:t>Strukovno obrazovanje i napredno dopunsko obrazovanje</a:t>
            </a:r>
            <a:endParaRPr lang="de-DE" dirty="0" smtClean="0"/>
          </a:p>
        </p:txBody>
      </p:sp>
      <p:sp>
        <p:nvSpPr>
          <p:cNvPr id="72707" name="Rectangle 3"/>
          <p:cNvSpPr>
            <a:spLocks noGrp="1" noChangeArrowheads="1"/>
          </p:cNvSpPr>
          <p:nvPr>
            <p:ph type="body" sz="half" idx="4294967295"/>
          </p:nvPr>
        </p:nvSpPr>
        <p:spPr>
          <a:xfrm>
            <a:off x="539552" y="1340768"/>
            <a:ext cx="7920038" cy="4403725"/>
          </a:xfrm>
        </p:spPr>
        <p:txBody>
          <a:bodyPr>
            <a:normAutofit/>
          </a:bodyPr>
          <a:lstStyle/>
          <a:p>
            <a:r>
              <a:rPr lang="de-DE" b="1" dirty="0" err="1" smtClean="0"/>
              <a:t>BAUAkademie</a:t>
            </a:r>
            <a:endParaRPr lang="de-DE" b="1" dirty="0" smtClean="0"/>
          </a:p>
          <a:p>
            <a:pPr lvl="1"/>
            <a:r>
              <a:rPr lang="hr-HR" sz="2400" b="1" dirty="0" smtClean="0"/>
              <a:t>Strukovno obrazovanje i inicijativa za stručnom praksom</a:t>
            </a:r>
            <a:endParaRPr lang="de-DE" sz="2400" b="1" dirty="0" smtClean="0"/>
          </a:p>
          <a:p>
            <a:pPr lvl="1"/>
            <a:r>
              <a:rPr lang="hr-HR" sz="2400" b="1" dirty="0" smtClean="0"/>
              <a:t>Napredno dopunsko obrazovanje</a:t>
            </a:r>
            <a:endParaRPr lang="de-DE" sz="2400" dirty="0" smtClean="0"/>
          </a:p>
          <a:p>
            <a:r>
              <a:rPr lang="hr-HR" b="1" dirty="0" smtClean="0"/>
              <a:t>Obrazovanje za poslovođu i menadžere u graditeljstvu</a:t>
            </a:r>
            <a:endParaRPr lang="de-DE" b="1" dirty="0" smtClean="0"/>
          </a:p>
          <a:p>
            <a:r>
              <a:rPr lang="hr-HR" b="1" dirty="0" smtClean="0"/>
              <a:t>Suradnja sa srednjim školama</a:t>
            </a:r>
            <a:r>
              <a:rPr lang="de-DE" b="1" dirty="0" smtClean="0"/>
              <a:t/>
            </a:r>
            <a:br>
              <a:rPr lang="de-DE" b="1" dirty="0" smtClean="0"/>
            </a:br>
            <a:r>
              <a:rPr lang="hr-HR" b="1" dirty="0" smtClean="0"/>
              <a:t>i sveučilištima</a:t>
            </a:r>
            <a:endParaRPr lang="de-DE" b="1" dirty="0" smtClean="0"/>
          </a:p>
        </p:txBody>
      </p:sp>
      <p:pic>
        <p:nvPicPr>
          <p:cNvPr id="6" name="Picture 2" descr="C:\Users\tgracic.HUP\Desktop\So-DI-CO\Logo\sodic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65304"/>
            <a:ext cx="1656184" cy="377761"/>
          </a:xfrm>
          <a:prstGeom prst="rect">
            <a:avLst/>
          </a:prstGeom>
          <a:noFill/>
          <a:extLst>
            <a:ext uri="{909E8E84-426E-40DD-AFC4-6F175D3DCCD1}">
              <a14:hiddenFill xmlns:a14="http://schemas.microsoft.com/office/drawing/2010/main">
                <a:solidFill>
                  <a:srgbClr val="FFFFFF"/>
                </a:solidFill>
              </a14:hiddenFill>
            </a:ext>
          </a:extLst>
        </p:spPr>
      </p:pic>
      <p:pic>
        <p:nvPicPr>
          <p:cNvPr id="8" name="Inhaltsplatzhalter 7" descr="bau--zukunft_logo_300dpi.jpg"/>
          <p:cNvPicPr>
            <a:picLocks noGrp="1" noChangeAspect="1"/>
          </p:cNvPicPr>
          <p:nvPr>
            <p:ph idx="1"/>
          </p:nvPr>
        </p:nvPicPr>
        <p:blipFill>
          <a:blip r:embed="rId3" cstate="print"/>
          <a:stretch>
            <a:fillRect/>
          </a:stretch>
        </p:blipFill>
        <p:spPr>
          <a:xfrm>
            <a:off x="6300192" y="4293096"/>
            <a:ext cx="2448272" cy="1488450"/>
          </a:xfr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707">
                                            <p:txEl>
                                              <p:pRg st="0" end="0"/>
                                            </p:txEl>
                                          </p:spTgt>
                                        </p:tgtEl>
                                        <p:attrNameLst>
                                          <p:attrName>style.visibility</p:attrName>
                                        </p:attrNameLst>
                                      </p:cBhvr>
                                      <p:to>
                                        <p:strVal val="visible"/>
                                      </p:to>
                                    </p:set>
                                    <p:animEffect transition="in" filter="wipe(left)">
                                      <p:cBhvr>
                                        <p:cTn id="7" dur="500"/>
                                        <p:tgtEl>
                                          <p:spTgt spid="72707">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2707">
                                            <p:txEl>
                                              <p:pRg st="1" end="1"/>
                                            </p:txEl>
                                          </p:spTgt>
                                        </p:tgtEl>
                                        <p:attrNameLst>
                                          <p:attrName>style.visibility</p:attrName>
                                        </p:attrNameLst>
                                      </p:cBhvr>
                                      <p:to>
                                        <p:strVal val="visible"/>
                                      </p:to>
                                    </p:set>
                                    <p:animEffect transition="in" filter="wipe(left)">
                                      <p:cBhvr>
                                        <p:cTn id="11" dur="500"/>
                                        <p:tgtEl>
                                          <p:spTgt spid="72707">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72707">
                                            <p:txEl>
                                              <p:pRg st="2" end="2"/>
                                            </p:txEl>
                                          </p:spTgt>
                                        </p:tgtEl>
                                        <p:attrNameLst>
                                          <p:attrName>style.visibility</p:attrName>
                                        </p:attrNameLst>
                                      </p:cBhvr>
                                      <p:to>
                                        <p:strVal val="visible"/>
                                      </p:to>
                                    </p:set>
                                    <p:animEffect transition="in" filter="wipe(left)">
                                      <p:cBhvr>
                                        <p:cTn id="15" dur="500"/>
                                        <p:tgtEl>
                                          <p:spTgt spid="72707">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72707">
                                            <p:txEl>
                                              <p:pRg st="3" end="3"/>
                                            </p:txEl>
                                          </p:spTgt>
                                        </p:tgtEl>
                                        <p:attrNameLst>
                                          <p:attrName>style.visibility</p:attrName>
                                        </p:attrNameLst>
                                      </p:cBhvr>
                                      <p:to>
                                        <p:strVal val="visible"/>
                                      </p:to>
                                    </p:set>
                                    <p:animEffect transition="in" filter="wipe(left)">
                                      <p:cBhvr>
                                        <p:cTn id="19" dur="500"/>
                                        <p:tgtEl>
                                          <p:spTgt spid="72707">
                                            <p:txEl>
                                              <p:pRg st="3" end="3"/>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72707">
                                            <p:txEl>
                                              <p:pRg st="4" end="4"/>
                                            </p:txEl>
                                          </p:spTgt>
                                        </p:tgtEl>
                                        <p:attrNameLst>
                                          <p:attrName>style.visibility</p:attrName>
                                        </p:attrNameLst>
                                      </p:cBhvr>
                                      <p:to>
                                        <p:strVal val="visible"/>
                                      </p:to>
                                    </p:set>
                                    <p:animEffect transition="in" filter="wipe(left)">
                                      <p:cBhvr>
                                        <p:cTn id="23" dur="500"/>
                                        <p:tgtEl>
                                          <p:spTgt spid="7270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7" grpId="0" build="p" bldLvl="2"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5" name="Rectangle 2"/>
          <p:cNvSpPr>
            <a:spLocks noGrp="1" noChangeArrowheads="1"/>
          </p:cNvSpPr>
          <p:nvPr>
            <p:ph type="title"/>
          </p:nvPr>
        </p:nvSpPr>
        <p:spPr>
          <a:xfrm>
            <a:off x="467544" y="0"/>
            <a:ext cx="8229600" cy="1143000"/>
          </a:xfrm>
        </p:spPr>
        <p:txBody>
          <a:bodyPr>
            <a:normAutofit fontScale="90000"/>
          </a:bodyPr>
          <a:lstStyle/>
          <a:p>
            <a:r>
              <a:rPr lang="de-DE" dirty="0" smtClean="0"/>
              <a:t>„Triale Ausbildung“ (triparti</a:t>
            </a:r>
            <a:r>
              <a:rPr lang="hr-HR" dirty="0" err="1" smtClean="0"/>
              <a:t>tno</a:t>
            </a:r>
            <a:r>
              <a:rPr lang="hr-HR" dirty="0" smtClean="0"/>
              <a:t> obučavanje</a:t>
            </a:r>
            <a:r>
              <a:rPr lang="de-DE" dirty="0" smtClean="0"/>
              <a:t>)</a:t>
            </a:r>
          </a:p>
        </p:txBody>
      </p:sp>
      <p:sp>
        <p:nvSpPr>
          <p:cNvPr id="40966" name="AutoShape 3"/>
          <p:cNvSpPr>
            <a:spLocks noChangeArrowheads="1"/>
          </p:cNvSpPr>
          <p:nvPr/>
        </p:nvSpPr>
        <p:spPr bwMode="auto">
          <a:xfrm>
            <a:off x="3200400" y="1981200"/>
            <a:ext cx="2743200" cy="1524000"/>
          </a:xfrm>
          <a:prstGeom prst="triangle">
            <a:avLst>
              <a:gd name="adj" fmla="val 50000"/>
            </a:avLst>
          </a:prstGeom>
          <a:noFill/>
          <a:ln w="50800">
            <a:solidFill>
              <a:srgbClr val="FF0000"/>
            </a:solidFill>
            <a:miter lim="800000"/>
            <a:headEnd/>
            <a:tailEnd/>
          </a:ln>
        </p:spPr>
        <p:txBody>
          <a:bodyPr wrap="none" anchor="ctr"/>
          <a:lstStyle/>
          <a:p>
            <a:endParaRPr lang="de-DE"/>
          </a:p>
        </p:txBody>
      </p:sp>
      <p:sp>
        <p:nvSpPr>
          <p:cNvPr id="40967" name="Text Box 4"/>
          <p:cNvSpPr txBox="1">
            <a:spLocks noChangeArrowheads="1"/>
          </p:cNvSpPr>
          <p:nvPr/>
        </p:nvSpPr>
        <p:spPr bwMode="auto">
          <a:xfrm>
            <a:off x="3756025" y="1427163"/>
            <a:ext cx="2648482" cy="461665"/>
          </a:xfrm>
          <a:prstGeom prst="rect">
            <a:avLst/>
          </a:prstGeom>
          <a:noFill/>
          <a:ln w="9525">
            <a:noFill/>
            <a:miter lim="800000"/>
            <a:headEnd/>
            <a:tailEnd/>
          </a:ln>
        </p:spPr>
        <p:txBody>
          <a:bodyPr wrap="none">
            <a:spAutoFit/>
          </a:bodyPr>
          <a:lstStyle/>
          <a:p>
            <a:r>
              <a:rPr lang="hr-HR" sz="2400" dirty="0" smtClean="0">
                <a:latin typeface="Arial" charset="0"/>
              </a:rPr>
              <a:t>Graditeljska tvrtka</a:t>
            </a:r>
            <a:endParaRPr lang="de-DE" sz="2400" dirty="0">
              <a:latin typeface="Arial" charset="0"/>
            </a:endParaRPr>
          </a:p>
        </p:txBody>
      </p:sp>
      <p:sp>
        <p:nvSpPr>
          <p:cNvPr id="40968" name="Text Box 5"/>
          <p:cNvSpPr txBox="1">
            <a:spLocks noChangeArrowheads="1"/>
          </p:cNvSpPr>
          <p:nvPr/>
        </p:nvSpPr>
        <p:spPr bwMode="auto">
          <a:xfrm>
            <a:off x="1143000" y="3178175"/>
            <a:ext cx="2168525" cy="1187450"/>
          </a:xfrm>
          <a:prstGeom prst="rect">
            <a:avLst/>
          </a:prstGeom>
          <a:noFill/>
          <a:ln w="9525">
            <a:noFill/>
            <a:miter lim="800000"/>
            <a:headEnd/>
            <a:tailEnd/>
          </a:ln>
        </p:spPr>
        <p:txBody>
          <a:bodyPr wrap="none">
            <a:spAutoFit/>
          </a:bodyPr>
          <a:lstStyle/>
          <a:p>
            <a:r>
              <a:rPr lang="de-DE" sz="2400" b="0" dirty="0">
                <a:solidFill>
                  <a:schemeClr val="tx1"/>
                </a:solidFill>
                <a:latin typeface="Arial" charset="0"/>
              </a:rPr>
              <a:t>Lehrbauhof /</a:t>
            </a:r>
          </a:p>
          <a:p>
            <a:r>
              <a:rPr lang="de-DE" sz="2400" b="0" dirty="0" err="1">
                <a:solidFill>
                  <a:schemeClr val="tx1"/>
                </a:solidFill>
                <a:latin typeface="Arial" charset="0"/>
              </a:rPr>
              <a:t>BAUAkademie</a:t>
            </a:r>
            <a:endParaRPr lang="de-DE" sz="2400" b="0" dirty="0">
              <a:solidFill>
                <a:schemeClr val="tx1"/>
              </a:solidFill>
              <a:latin typeface="Arial" charset="0"/>
            </a:endParaRPr>
          </a:p>
          <a:p>
            <a:endParaRPr lang="de-DE" sz="2400" b="0" dirty="0">
              <a:solidFill>
                <a:schemeClr val="tx1"/>
              </a:solidFill>
              <a:latin typeface="Times" pitchFamily="18" charset="0"/>
            </a:endParaRPr>
          </a:p>
        </p:txBody>
      </p:sp>
      <p:sp>
        <p:nvSpPr>
          <p:cNvPr id="40969" name="Text Box 6"/>
          <p:cNvSpPr txBox="1">
            <a:spLocks noChangeArrowheads="1"/>
          </p:cNvSpPr>
          <p:nvPr/>
        </p:nvSpPr>
        <p:spPr bwMode="auto">
          <a:xfrm>
            <a:off x="6165850" y="3179763"/>
            <a:ext cx="2444900" cy="461665"/>
          </a:xfrm>
          <a:prstGeom prst="rect">
            <a:avLst/>
          </a:prstGeom>
          <a:noFill/>
          <a:ln w="9525">
            <a:noFill/>
            <a:miter lim="800000"/>
            <a:headEnd/>
            <a:tailEnd/>
          </a:ln>
        </p:spPr>
        <p:txBody>
          <a:bodyPr wrap="none">
            <a:spAutoFit/>
          </a:bodyPr>
          <a:lstStyle/>
          <a:p>
            <a:r>
              <a:rPr lang="hr-HR" sz="2400" dirty="0" smtClean="0">
                <a:latin typeface="Arial" charset="0"/>
              </a:rPr>
              <a:t>Strukovna škola</a:t>
            </a:r>
            <a:endParaRPr lang="de-DE" sz="2400" dirty="0">
              <a:latin typeface="Arial" charset="0"/>
            </a:endParaRPr>
          </a:p>
        </p:txBody>
      </p:sp>
      <p:sp>
        <p:nvSpPr>
          <p:cNvPr id="40970" name="Text Box 7"/>
          <p:cNvSpPr txBox="1">
            <a:spLocks noChangeArrowheads="1"/>
          </p:cNvSpPr>
          <p:nvPr/>
        </p:nvSpPr>
        <p:spPr bwMode="auto">
          <a:xfrm>
            <a:off x="1619672" y="5229200"/>
            <a:ext cx="8208962" cy="769441"/>
          </a:xfrm>
          <a:prstGeom prst="rect">
            <a:avLst/>
          </a:prstGeom>
          <a:noFill/>
          <a:ln w="9525">
            <a:noFill/>
            <a:miter lim="800000"/>
            <a:headEnd/>
            <a:tailEnd/>
          </a:ln>
        </p:spPr>
        <p:txBody>
          <a:bodyPr>
            <a:spAutoFit/>
          </a:bodyPr>
          <a:lstStyle/>
          <a:p>
            <a:pPr algn="ctr"/>
            <a:r>
              <a:rPr lang="de-AT" sz="2200" u="sng" dirty="0" smtClean="0">
                <a:solidFill>
                  <a:schemeClr val="tx1"/>
                </a:solidFill>
                <a:latin typeface="Arial" charset="0"/>
              </a:rPr>
              <a:t>„Tri</a:t>
            </a:r>
            <a:r>
              <a:rPr lang="hr-HR" sz="2200" u="sng" dirty="0" err="1" smtClean="0">
                <a:solidFill>
                  <a:schemeClr val="tx1"/>
                </a:solidFill>
                <a:latin typeface="Arial" charset="0"/>
              </a:rPr>
              <a:t>partitni</a:t>
            </a:r>
            <a:r>
              <a:rPr lang="hr-HR" sz="2200" u="sng" dirty="0" smtClean="0">
                <a:solidFill>
                  <a:schemeClr val="tx1"/>
                </a:solidFill>
                <a:latin typeface="Arial" charset="0"/>
              </a:rPr>
              <a:t> sustav</a:t>
            </a:r>
            <a:r>
              <a:rPr lang="de-AT" sz="2200" u="sng" dirty="0" smtClean="0">
                <a:solidFill>
                  <a:schemeClr val="tx1"/>
                </a:solidFill>
                <a:latin typeface="Arial" charset="0"/>
              </a:rPr>
              <a:t>“:</a:t>
            </a:r>
            <a:r>
              <a:rPr lang="de-AT" sz="2200" dirty="0" smtClean="0">
                <a:solidFill>
                  <a:schemeClr val="tx1"/>
                </a:solidFill>
                <a:latin typeface="Arial" charset="0"/>
              </a:rPr>
              <a:t> </a:t>
            </a:r>
            <a:endParaRPr lang="de-AT" sz="2200" dirty="0">
              <a:solidFill>
                <a:schemeClr val="tx1"/>
              </a:solidFill>
              <a:latin typeface="Arial" charset="0"/>
            </a:endParaRPr>
          </a:p>
          <a:p>
            <a:pPr algn="ctr"/>
            <a:r>
              <a:rPr lang="hr-HR" sz="2200" dirty="0" smtClean="0">
                <a:latin typeface="Arial" charset="0"/>
              </a:rPr>
              <a:t>Osigurava obrazovni sustav visoke kvalitete</a:t>
            </a:r>
            <a:endParaRPr lang="de-DE" sz="2400" b="0" dirty="0">
              <a:solidFill>
                <a:schemeClr val="tx1"/>
              </a:solidFill>
              <a:latin typeface="Arial" charset="0"/>
            </a:endParaRPr>
          </a:p>
        </p:txBody>
      </p:sp>
      <p:pic>
        <p:nvPicPr>
          <p:cNvPr id="8" name="Picture 2" descr="C:\Users\tgracic.HUP\Desktop\So-DI-CO\Logo\sodic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65304"/>
            <a:ext cx="1656184" cy="377761"/>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246"/>
          <p:cNvGrpSpPr>
            <a:grpSpLocks/>
          </p:cNvGrpSpPr>
          <p:nvPr/>
        </p:nvGrpSpPr>
        <p:grpSpPr bwMode="auto">
          <a:xfrm>
            <a:off x="1946275" y="814388"/>
            <a:ext cx="2070100" cy="1817687"/>
            <a:chOff x="1226" y="513"/>
            <a:chExt cx="1304" cy="1145"/>
          </a:xfrm>
        </p:grpSpPr>
        <p:sp>
          <p:nvSpPr>
            <p:cNvPr id="10" name="AutoShape 33"/>
            <p:cNvSpPr>
              <a:spLocks noChangeAspect="1" noChangeArrowheads="1" noTextEdit="1"/>
            </p:cNvSpPr>
            <p:nvPr/>
          </p:nvSpPr>
          <p:spPr bwMode="auto">
            <a:xfrm>
              <a:off x="1274" y="529"/>
              <a:ext cx="1256" cy="1129"/>
            </a:xfrm>
            <a:prstGeom prst="rect">
              <a:avLst/>
            </a:prstGeom>
            <a:noFill/>
            <a:ln w="9525">
              <a:noFill/>
              <a:miter lim="800000"/>
              <a:headEnd/>
              <a:tailEnd/>
            </a:ln>
          </p:spPr>
          <p:txBody>
            <a:bodyPr/>
            <a:lstStyle/>
            <a:p>
              <a:endParaRPr lang="de-AT"/>
            </a:p>
          </p:txBody>
        </p:sp>
        <p:grpSp>
          <p:nvGrpSpPr>
            <p:cNvPr id="11" name="Group 244"/>
            <p:cNvGrpSpPr>
              <a:grpSpLocks/>
            </p:cNvGrpSpPr>
            <p:nvPr/>
          </p:nvGrpSpPr>
          <p:grpSpPr bwMode="auto">
            <a:xfrm>
              <a:off x="1226" y="513"/>
              <a:ext cx="1240" cy="1097"/>
              <a:chOff x="1274" y="545"/>
              <a:chExt cx="1240" cy="1097"/>
            </a:xfrm>
          </p:grpSpPr>
          <p:sp>
            <p:nvSpPr>
              <p:cNvPr id="20" name="Freeform 35"/>
              <p:cNvSpPr>
                <a:spLocks/>
              </p:cNvSpPr>
              <p:nvPr/>
            </p:nvSpPr>
            <p:spPr bwMode="auto">
              <a:xfrm>
                <a:off x="1274" y="545"/>
                <a:ext cx="1240" cy="1097"/>
              </a:xfrm>
              <a:custGeom>
                <a:avLst/>
                <a:gdLst>
                  <a:gd name="T0" fmla="*/ 161 w 2481"/>
                  <a:gd name="T1" fmla="*/ 36 h 2196"/>
                  <a:gd name="T2" fmla="*/ 182 w 2481"/>
                  <a:gd name="T3" fmla="*/ 36 h 2196"/>
                  <a:gd name="T4" fmla="*/ 222 w 2481"/>
                  <a:gd name="T5" fmla="*/ 34 h 2196"/>
                  <a:gd name="T6" fmla="*/ 274 w 2481"/>
                  <a:gd name="T7" fmla="*/ 32 h 2196"/>
                  <a:gd name="T8" fmla="*/ 336 w 2481"/>
                  <a:gd name="T9" fmla="*/ 28 h 2196"/>
                  <a:gd name="T10" fmla="*/ 404 w 2481"/>
                  <a:gd name="T11" fmla="*/ 22 h 2196"/>
                  <a:gd name="T12" fmla="*/ 472 w 2481"/>
                  <a:gd name="T13" fmla="*/ 15 h 2196"/>
                  <a:gd name="T14" fmla="*/ 536 w 2481"/>
                  <a:gd name="T15" fmla="*/ 5 h 2196"/>
                  <a:gd name="T16" fmla="*/ 567 w 2481"/>
                  <a:gd name="T17" fmla="*/ 0 h 2196"/>
                  <a:gd name="T18" fmla="*/ 565 w 2481"/>
                  <a:gd name="T19" fmla="*/ 3 h 2196"/>
                  <a:gd name="T20" fmla="*/ 560 w 2481"/>
                  <a:gd name="T21" fmla="*/ 9 h 2196"/>
                  <a:gd name="T22" fmla="*/ 552 w 2481"/>
                  <a:gd name="T23" fmla="*/ 18 h 2196"/>
                  <a:gd name="T24" fmla="*/ 544 w 2481"/>
                  <a:gd name="T25" fmla="*/ 26 h 2196"/>
                  <a:gd name="T26" fmla="*/ 536 w 2481"/>
                  <a:gd name="T27" fmla="*/ 34 h 2196"/>
                  <a:gd name="T28" fmla="*/ 529 w 2481"/>
                  <a:gd name="T29" fmla="*/ 41 h 2196"/>
                  <a:gd name="T30" fmla="*/ 525 w 2481"/>
                  <a:gd name="T31" fmla="*/ 45 h 2196"/>
                  <a:gd name="T32" fmla="*/ 605 w 2481"/>
                  <a:gd name="T33" fmla="*/ 49 h 2196"/>
                  <a:gd name="T34" fmla="*/ 620 w 2481"/>
                  <a:gd name="T35" fmla="*/ 80 h 2196"/>
                  <a:gd name="T36" fmla="*/ 617 w 2481"/>
                  <a:gd name="T37" fmla="*/ 81 h 2196"/>
                  <a:gd name="T38" fmla="*/ 610 w 2481"/>
                  <a:gd name="T39" fmla="*/ 85 h 2196"/>
                  <a:gd name="T40" fmla="*/ 601 w 2481"/>
                  <a:gd name="T41" fmla="*/ 90 h 2196"/>
                  <a:gd name="T42" fmla="*/ 590 w 2481"/>
                  <a:gd name="T43" fmla="*/ 96 h 2196"/>
                  <a:gd name="T44" fmla="*/ 579 w 2481"/>
                  <a:gd name="T45" fmla="*/ 102 h 2196"/>
                  <a:gd name="T46" fmla="*/ 568 w 2481"/>
                  <a:gd name="T47" fmla="*/ 107 h 2196"/>
                  <a:gd name="T48" fmla="*/ 559 w 2481"/>
                  <a:gd name="T49" fmla="*/ 111 h 2196"/>
                  <a:gd name="T50" fmla="*/ 554 w 2481"/>
                  <a:gd name="T51" fmla="*/ 113 h 2196"/>
                  <a:gd name="T52" fmla="*/ 412 w 2481"/>
                  <a:gd name="T53" fmla="*/ 435 h 2196"/>
                  <a:gd name="T54" fmla="*/ 413 w 2481"/>
                  <a:gd name="T55" fmla="*/ 439 h 2196"/>
                  <a:gd name="T56" fmla="*/ 415 w 2481"/>
                  <a:gd name="T57" fmla="*/ 450 h 2196"/>
                  <a:gd name="T58" fmla="*/ 414 w 2481"/>
                  <a:gd name="T59" fmla="*/ 465 h 2196"/>
                  <a:gd name="T60" fmla="*/ 410 w 2481"/>
                  <a:gd name="T61" fmla="*/ 485 h 2196"/>
                  <a:gd name="T62" fmla="*/ 398 w 2481"/>
                  <a:gd name="T63" fmla="*/ 504 h 2196"/>
                  <a:gd name="T64" fmla="*/ 377 w 2481"/>
                  <a:gd name="T65" fmla="*/ 522 h 2196"/>
                  <a:gd name="T66" fmla="*/ 345 w 2481"/>
                  <a:gd name="T67" fmla="*/ 537 h 2196"/>
                  <a:gd name="T68" fmla="*/ 298 w 2481"/>
                  <a:gd name="T69" fmla="*/ 546 h 2196"/>
                  <a:gd name="T70" fmla="*/ 257 w 2481"/>
                  <a:gd name="T71" fmla="*/ 548 h 2196"/>
                  <a:gd name="T72" fmla="*/ 215 w 2481"/>
                  <a:gd name="T73" fmla="*/ 547 h 2196"/>
                  <a:gd name="T74" fmla="*/ 175 w 2481"/>
                  <a:gd name="T75" fmla="*/ 544 h 2196"/>
                  <a:gd name="T76" fmla="*/ 137 w 2481"/>
                  <a:gd name="T77" fmla="*/ 539 h 2196"/>
                  <a:gd name="T78" fmla="*/ 105 w 2481"/>
                  <a:gd name="T79" fmla="*/ 534 h 2196"/>
                  <a:gd name="T80" fmla="*/ 79 w 2481"/>
                  <a:gd name="T81" fmla="*/ 530 h 2196"/>
                  <a:gd name="T82" fmla="*/ 63 w 2481"/>
                  <a:gd name="T83" fmla="*/ 527 h 2196"/>
                  <a:gd name="T84" fmla="*/ 57 w 2481"/>
                  <a:gd name="T85" fmla="*/ 526 h 2196"/>
                  <a:gd name="T86" fmla="*/ 93 w 2481"/>
                  <a:gd name="T87" fmla="*/ 483 h 2196"/>
                  <a:gd name="T88" fmla="*/ 101 w 2481"/>
                  <a:gd name="T89" fmla="*/ 410 h 2196"/>
                  <a:gd name="T90" fmla="*/ 17 w 2481"/>
                  <a:gd name="T91" fmla="*/ 202 h 2196"/>
                  <a:gd name="T92" fmla="*/ 158 w 2481"/>
                  <a:gd name="T93" fmla="*/ 37 h 219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481"/>
                  <a:gd name="T142" fmla="*/ 0 h 2196"/>
                  <a:gd name="T143" fmla="*/ 2481 w 2481"/>
                  <a:gd name="T144" fmla="*/ 2196 h 219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481" h="2196">
                    <a:moveTo>
                      <a:pt x="633" y="149"/>
                    </a:moveTo>
                    <a:lnTo>
                      <a:pt x="644" y="147"/>
                    </a:lnTo>
                    <a:lnTo>
                      <a:pt x="677" y="147"/>
                    </a:lnTo>
                    <a:lnTo>
                      <a:pt x="730" y="144"/>
                    </a:lnTo>
                    <a:lnTo>
                      <a:pt x="802" y="142"/>
                    </a:lnTo>
                    <a:lnTo>
                      <a:pt x="888" y="139"/>
                    </a:lnTo>
                    <a:lnTo>
                      <a:pt x="988" y="135"/>
                    </a:lnTo>
                    <a:lnTo>
                      <a:pt x="1099" y="128"/>
                    </a:lnTo>
                    <a:lnTo>
                      <a:pt x="1221" y="122"/>
                    </a:lnTo>
                    <a:lnTo>
                      <a:pt x="1347" y="113"/>
                    </a:lnTo>
                    <a:lnTo>
                      <a:pt x="1480" y="103"/>
                    </a:lnTo>
                    <a:lnTo>
                      <a:pt x="1616" y="91"/>
                    </a:lnTo>
                    <a:lnTo>
                      <a:pt x="1754" y="77"/>
                    </a:lnTo>
                    <a:lnTo>
                      <a:pt x="1888" y="61"/>
                    </a:lnTo>
                    <a:lnTo>
                      <a:pt x="2020" y="42"/>
                    </a:lnTo>
                    <a:lnTo>
                      <a:pt x="2146" y="22"/>
                    </a:lnTo>
                    <a:lnTo>
                      <a:pt x="2267" y="0"/>
                    </a:lnTo>
                    <a:lnTo>
                      <a:pt x="2268" y="0"/>
                    </a:lnTo>
                    <a:lnTo>
                      <a:pt x="2267" y="5"/>
                    </a:lnTo>
                    <a:lnTo>
                      <a:pt x="2260" y="13"/>
                    </a:lnTo>
                    <a:lnTo>
                      <a:pt x="2253" y="25"/>
                    </a:lnTo>
                    <a:lnTo>
                      <a:pt x="2240" y="39"/>
                    </a:lnTo>
                    <a:lnTo>
                      <a:pt x="2226" y="55"/>
                    </a:lnTo>
                    <a:lnTo>
                      <a:pt x="2210" y="72"/>
                    </a:lnTo>
                    <a:lnTo>
                      <a:pt x="2195" y="89"/>
                    </a:lnTo>
                    <a:lnTo>
                      <a:pt x="2177" y="105"/>
                    </a:lnTo>
                    <a:lnTo>
                      <a:pt x="2160" y="124"/>
                    </a:lnTo>
                    <a:lnTo>
                      <a:pt x="2145" y="139"/>
                    </a:lnTo>
                    <a:lnTo>
                      <a:pt x="2131" y="153"/>
                    </a:lnTo>
                    <a:lnTo>
                      <a:pt x="2118" y="166"/>
                    </a:lnTo>
                    <a:lnTo>
                      <a:pt x="2109" y="175"/>
                    </a:lnTo>
                    <a:lnTo>
                      <a:pt x="2102" y="182"/>
                    </a:lnTo>
                    <a:lnTo>
                      <a:pt x="2101" y="183"/>
                    </a:lnTo>
                    <a:lnTo>
                      <a:pt x="2420" y="196"/>
                    </a:lnTo>
                    <a:lnTo>
                      <a:pt x="2256" y="311"/>
                    </a:lnTo>
                    <a:lnTo>
                      <a:pt x="2481" y="322"/>
                    </a:lnTo>
                    <a:lnTo>
                      <a:pt x="2476" y="324"/>
                    </a:lnTo>
                    <a:lnTo>
                      <a:pt x="2470" y="327"/>
                    </a:lnTo>
                    <a:lnTo>
                      <a:pt x="2457" y="333"/>
                    </a:lnTo>
                    <a:lnTo>
                      <a:pt x="2443" y="341"/>
                    </a:lnTo>
                    <a:lnTo>
                      <a:pt x="2424" y="350"/>
                    </a:lnTo>
                    <a:lnTo>
                      <a:pt x="2406" y="361"/>
                    </a:lnTo>
                    <a:lnTo>
                      <a:pt x="2384" y="374"/>
                    </a:lnTo>
                    <a:lnTo>
                      <a:pt x="2362" y="386"/>
                    </a:lnTo>
                    <a:lnTo>
                      <a:pt x="2338" y="397"/>
                    </a:lnTo>
                    <a:lnTo>
                      <a:pt x="2317" y="408"/>
                    </a:lnTo>
                    <a:lnTo>
                      <a:pt x="2293" y="419"/>
                    </a:lnTo>
                    <a:lnTo>
                      <a:pt x="2274" y="430"/>
                    </a:lnTo>
                    <a:lnTo>
                      <a:pt x="2254" y="439"/>
                    </a:lnTo>
                    <a:lnTo>
                      <a:pt x="2238" y="447"/>
                    </a:lnTo>
                    <a:lnTo>
                      <a:pt x="2226" y="452"/>
                    </a:lnTo>
                    <a:lnTo>
                      <a:pt x="2217" y="455"/>
                    </a:lnTo>
                    <a:lnTo>
                      <a:pt x="2206" y="1455"/>
                    </a:lnTo>
                    <a:lnTo>
                      <a:pt x="1651" y="1741"/>
                    </a:lnTo>
                    <a:lnTo>
                      <a:pt x="1651" y="1746"/>
                    </a:lnTo>
                    <a:lnTo>
                      <a:pt x="1654" y="1757"/>
                    </a:lnTo>
                    <a:lnTo>
                      <a:pt x="1657" y="1777"/>
                    </a:lnTo>
                    <a:lnTo>
                      <a:pt x="1660" y="1802"/>
                    </a:lnTo>
                    <a:lnTo>
                      <a:pt x="1660" y="1830"/>
                    </a:lnTo>
                    <a:lnTo>
                      <a:pt x="1659" y="1864"/>
                    </a:lnTo>
                    <a:lnTo>
                      <a:pt x="1652" y="1900"/>
                    </a:lnTo>
                    <a:lnTo>
                      <a:pt x="1640" y="1941"/>
                    </a:lnTo>
                    <a:lnTo>
                      <a:pt x="1619" y="1979"/>
                    </a:lnTo>
                    <a:lnTo>
                      <a:pt x="1593" y="2018"/>
                    </a:lnTo>
                    <a:lnTo>
                      <a:pt x="1557" y="2055"/>
                    </a:lnTo>
                    <a:lnTo>
                      <a:pt x="1510" y="2091"/>
                    </a:lnTo>
                    <a:lnTo>
                      <a:pt x="1451" y="2122"/>
                    </a:lnTo>
                    <a:lnTo>
                      <a:pt x="1380" y="2150"/>
                    </a:lnTo>
                    <a:lnTo>
                      <a:pt x="1294" y="2172"/>
                    </a:lnTo>
                    <a:lnTo>
                      <a:pt x="1194" y="2188"/>
                    </a:lnTo>
                    <a:lnTo>
                      <a:pt x="1111" y="2193"/>
                    </a:lnTo>
                    <a:lnTo>
                      <a:pt x="1030" y="2196"/>
                    </a:lnTo>
                    <a:lnTo>
                      <a:pt x="946" y="2194"/>
                    </a:lnTo>
                    <a:lnTo>
                      <a:pt x="863" y="2191"/>
                    </a:lnTo>
                    <a:lnTo>
                      <a:pt x="780" y="2185"/>
                    </a:lnTo>
                    <a:lnTo>
                      <a:pt x="700" y="2179"/>
                    </a:lnTo>
                    <a:lnTo>
                      <a:pt x="622" y="2169"/>
                    </a:lnTo>
                    <a:lnTo>
                      <a:pt x="550" y="2160"/>
                    </a:lnTo>
                    <a:lnTo>
                      <a:pt x="481" y="2149"/>
                    </a:lnTo>
                    <a:lnTo>
                      <a:pt x="420" y="2139"/>
                    </a:lnTo>
                    <a:lnTo>
                      <a:pt x="364" y="2130"/>
                    </a:lnTo>
                    <a:lnTo>
                      <a:pt x="317" y="2122"/>
                    </a:lnTo>
                    <a:lnTo>
                      <a:pt x="280" y="2114"/>
                    </a:lnTo>
                    <a:lnTo>
                      <a:pt x="252" y="2110"/>
                    </a:lnTo>
                    <a:lnTo>
                      <a:pt x="234" y="2105"/>
                    </a:lnTo>
                    <a:lnTo>
                      <a:pt x="228" y="2105"/>
                    </a:lnTo>
                    <a:lnTo>
                      <a:pt x="0" y="2044"/>
                    </a:lnTo>
                    <a:lnTo>
                      <a:pt x="375" y="1933"/>
                    </a:lnTo>
                    <a:lnTo>
                      <a:pt x="122" y="1796"/>
                    </a:lnTo>
                    <a:lnTo>
                      <a:pt x="406" y="1644"/>
                    </a:lnTo>
                    <a:lnTo>
                      <a:pt x="77" y="1619"/>
                    </a:lnTo>
                    <a:lnTo>
                      <a:pt x="70" y="810"/>
                    </a:lnTo>
                    <a:lnTo>
                      <a:pt x="633" y="149"/>
                    </a:lnTo>
                    <a:close/>
                  </a:path>
                </a:pathLst>
              </a:custGeom>
              <a:solidFill>
                <a:srgbClr val="DBEDF1"/>
              </a:solidFill>
              <a:ln w="9525">
                <a:noFill/>
                <a:round/>
                <a:headEnd/>
                <a:tailEnd/>
              </a:ln>
            </p:spPr>
            <p:txBody>
              <a:bodyPr/>
              <a:lstStyle/>
              <a:p>
                <a:endParaRPr lang="de-AT"/>
              </a:p>
            </p:txBody>
          </p:sp>
          <p:sp>
            <p:nvSpPr>
              <p:cNvPr id="21" name="Freeform 36"/>
              <p:cNvSpPr>
                <a:spLocks/>
              </p:cNvSpPr>
              <p:nvPr/>
            </p:nvSpPr>
            <p:spPr bwMode="auto">
              <a:xfrm>
                <a:off x="1759" y="1499"/>
                <a:ext cx="241" cy="54"/>
              </a:xfrm>
              <a:custGeom>
                <a:avLst/>
                <a:gdLst>
                  <a:gd name="T0" fmla="*/ 0 w 483"/>
                  <a:gd name="T1" fmla="*/ 2 h 108"/>
                  <a:gd name="T2" fmla="*/ 0 w 483"/>
                  <a:gd name="T3" fmla="*/ 3 h 108"/>
                  <a:gd name="T4" fmla="*/ 0 w 483"/>
                  <a:gd name="T5" fmla="*/ 7 h 108"/>
                  <a:gd name="T6" fmla="*/ 1 w 483"/>
                  <a:gd name="T7" fmla="*/ 12 h 108"/>
                  <a:gd name="T8" fmla="*/ 3 w 483"/>
                  <a:gd name="T9" fmla="*/ 17 h 108"/>
                  <a:gd name="T10" fmla="*/ 6 w 483"/>
                  <a:gd name="T11" fmla="*/ 21 h 108"/>
                  <a:gd name="T12" fmla="*/ 12 w 483"/>
                  <a:gd name="T13" fmla="*/ 25 h 108"/>
                  <a:gd name="T14" fmla="*/ 20 w 483"/>
                  <a:gd name="T15" fmla="*/ 27 h 108"/>
                  <a:gd name="T16" fmla="*/ 31 w 483"/>
                  <a:gd name="T17" fmla="*/ 27 h 108"/>
                  <a:gd name="T18" fmla="*/ 42 w 483"/>
                  <a:gd name="T19" fmla="*/ 26 h 108"/>
                  <a:gd name="T20" fmla="*/ 53 w 483"/>
                  <a:gd name="T21" fmla="*/ 26 h 108"/>
                  <a:gd name="T22" fmla="*/ 63 w 483"/>
                  <a:gd name="T23" fmla="*/ 26 h 108"/>
                  <a:gd name="T24" fmla="*/ 73 w 483"/>
                  <a:gd name="T25" fmla="*/ 26 h 108"/>
                  <a:gd name="T26" fmla="*/ 81 w 483"/>
                  <a:gd name="T27" fmla="*/ 26 h 108"/>
                  <a:gd name="T28" fmla="*/ 86 w 483"/>
                  <a:gd name="T29" fmla="*/ 26 h 108"/>
                  <a:gd name="T30" fmla="*/ 90 w 483"/>
                  <a:gd name="T31" fmla="*/ 26 h 108"/>
                  <a:gd name="T32" fmla="*/ 110 w 483"/>
                  <a:gd name="T33" fmla="*/ 25 h 108"/>
                  <a:gd name="T34" fmla="*/ 110 w 483"/>
                  <a:gd name="T35" fmla="*/ 24 h 108"/>
                  <a:gd name="T36" fmla="*/ 111 w 483"/>
                  <a:gd name="T37" fmla="*/ 22 h 108"/>
                  <a:gd name="T38" fmla="*/ 113 w 483"/>
                  <a:gd name="T39" fmla="*/ 18 h 108"/>
                  <a:gd name="T40" fmla="*/ 115 w 483"/>
                  <a:gd name="T41" fmla="*/ 14 h 108"/>
                  <a:gd name="T42" fmla="*/ 117 w 483"/>
                  <a:gd name="T43" fmla="*/ 10 h 108"/>
                  <a:gd name="T44" fmla="*/ 119 w 483"/>
                  <a:gd name="T45" fmla="*/ 6 h 108"/>
                  <a:gd name="T46" fmla="*/ 120 w 483"/>
                  <a:gd name="T47" fmla="*/ 3 h 108"/>
                  <a:gd name="T48" fmla="*/ 120 w 483"/>
                  <a:gd name="T49" fmla="*/ 2 h 108"/>
                  <a:gd name="T50" fmla="*/ 118 w 483"/>
                  <a:gd name="T51" fmla="*/ 2 h 108"/>
                  <a:gd name="T52" fmla="*/ 116 w 483"/>
                  <a:gd name="T53" fmla="*/ 2 h 108"/>
                  <a:gd name="T54" fmla="*/ 113 w 483"/>
                  <a:gd name="T55" fmla="*/ 2 h 108"/>
                  <a:gd name="T56" fmla="*/ 110 w 483"/>
                  <a:gd name="T57" fmla="*/ 2 h 108"/>
                  <a:gd name="T58" fmla="*/ 107 w 483"/>
                  <a:gd name="T59" fmla="*/ 2 h 108"/>
                  <a:gd name="T60" fmla="*/ 105 w 483"/>
                  <a:gd name="T61" fmla="*/ 2 h 108"/>
                  <a:gd name="T62" fmla="*/ 0 w 483"/>
                  <a:gd name="T63" fmla="*/ 1 h 10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83"/>
                  <a:gd name="T97" fmla="*/ 0 h 108"/>
                  <a:gd name="T98" fmla="*/ 483 w 483"/>
                  <a:gd name="T99" fmla="*/ 108 h 10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83" h="108">
                    <a:moveTo>
                      <a:pt x="3" y="4"/>
                    </a:moveTo>
                    <a:lnTo>
                      <a:pt x="2" y="6"/>
                    </a:lnTo>
                    <a:lnTo>
                      <a:pt x="2" y="9"/>
                    </a:lnTo>
                    <a:lnTo>
                      <a:pt x="0" y="12"/>
                    </a:lnTo>
                    <a:lnTo>
                      <a:pt x="2" y="20"/>
                    </a:lnTo>
                    <a:lnTo>
                      <a:pt x="2" y="28"/>
                    </a:lnTo>
                    <a:lnTo>
                      <a:pt x="3" y="37"/>
                    </a:lnTo>
                    <a:lnTo>
                      <a:pt x="5" y="47"/>
                    </a:lnTo>
                    <a:lnTo>
                      <a:pt x="10" y="58"/>
                    </a:lnTo>
                    <a:lnTo>
                      <a:pt x="13" y="67"/>
                    </a:lnTo>
                    <a:lnTo>
                      <a:pt x="20" y="75"/>
                    </a:lnTo>
                    <a:lnTo>
                      <a:pt x="27" y="84"/>
                    </a:lnTo>
                    <a:lnTo>
                      <a:pt x="38" y="92"/>
                    </a:lnTo>
                    <a:lnTo>
                      <a:pt x="50" y="98"/>
                    </a:lnTo>
                    <a:lnTo>
                      <a:pt x="64" y="103"/>
                    </a:lnTo>
                    <a:lnTo>
                      <a:pt x="81" y="106"/>
                    </a:lnTo>
                    <a:lnTo>
                      <a:pt x="102" y="108"/>
                    </a:lnTo>
                    <a:lnTo>
                      <a:pt x="124" y="106"/>
                    </a:lnTo>
                    <a:lnTo>
                      <a:pt x="146" y="104"/>
                    </a:lnTo>
                    <a:lnTo>
                      <a:pt x="169" y="103"/>
                    </a:lnTo>
                    <a:lnTo>
                      <a:pt x="191" y="103"/>
                    </a:lnTo>
                    <a:lnTo>
                      <a:pt x="213" y="103"/>
                    </a:lnTo>
                    <a:lnTo>
                      <a:pt x="235" y="103"/>
                    </a:lnTo>
                    <a:lnTo>
                      <a:pt x="253" y="103"/>
                    </a:lnTo>
                    <a:lnTo>
                      <a:pt x="275" y="103"/>
                    </a:lnTo>
                    <a:lnTo>
                      <a:pt x="292" y="103"/>
                    </a:lnTo>
                    <a:lnTo>
                      <a:pt x="310" y="103"/>
                    </a:lnTo>
                    <a:lnTo>
                      <a:pt x="324" y="103"/>
                    </a:lnTo>
                    <a:lnTo>
                      <a:pt x="336" y="103"/>
                    </a:lnTo>
                    <a:lnTo>
                      <a:pt x="346" y="103"/>
                    </a:lnTo>
                    <a:lnTo>
                      <a:pt x="355" y="103"/>
                    </a:lnTo>
                    <a:lnTo>
                      <a:pt x="360" y="103"/>
                    </a:lnTo>
                    <a:lnTo>
                      <a:pt x="361" y="103"/>
                    </a:lnTo>
                    <a:lnTo>
                      <a:pt x="441" y="100"/>
                    </a:lnTo>
                    <a:lnTo>
                      <a:pt x="441" y="98"/>
                    </a:lnTo>
                    <a:lnTo>
                      <a:pt x="443" y="95"/>
                    </a:lnTo>
                    <a:lnTo>
                      <a:pt x="444" y="90"/>
                    </a:lnTo>
                    <a:lnTo>
                      <a:pt x="447" y="86"/>
                    </a:lnTo>
                    <a:lnTo>
                      <a:pt x="449" y="78"/>
                    </a:lnTo>
                    <a:lnTo>
                      <a:pt x="453" y="70"/>
                    </a:lnTo>
                    <a:lnTo>
                      <a:pt x="457" y="62"/>
                    </a:lnTo>
                    <a:lnTo>
                      <a:pt x="463" y="54"/>
                    </a:lnTo>
                    <a:lnTo>
                      <a:pt x="466" y="45"/>
                    </a:lnTo>
                    <a:lnTo>
                      <a:pt x="469" y="37"/>
                    </a:lnTo>
                    <a:lnTo>
                      <a:pt x="472" y="29"/>
                    </a:lnTo>
                    <a:lnTo>
                      <a:pt x="477" y="22"/>
                    </a:lnTo>
                    <a:lnTo>
                      <a:pt x="478" y="15"/>
                    </a:lnTo>
                    <a:lnTo>
                      <a:pt x="482" y="11"/>
                    </a:lnTo>
                    <a:lnTo>
                      <a:pt x="482" y="8"/>
                    </a:lnTo>
                    <a:lnTo>
                      <a:pt x="483" y="8"/>
                    </a:lnTo>
                    <a:lnTo>
                      <a:pt x="482" y="6"/>
                    </a:lnTo>
                    <a:lnTo>
                      <a:pt x="475" y="6"/>
                    </a:lnTo>
                    <a:lnTo>
                      <a:pt x="469" y="6"/>
                    </a:lnTo>
                    <a:lnTo>
                      <a:pt x="464" y="6"/>
                    </a:lnTo>
                    <a:lnTo>
                      <a:pt x="458" y="6"/>
                    </a:lnTo>
                    <a:lnTo>
                      <a:pt x="453" y="6"/>
                    </a:lnTo>
                    <a:lnTo>
                      <a:pt x="446" y="6"/>
                    </a:lnTo>
                    <a:lnTo>
                      <a:pt x="441" y="6"/>
                    </a:lnTo>
                    <a:lnTo>
                      <a:pt x="436" y="6"/>
                    </a:lnTo>
                    <a:lnTo>
                      <a:pt x="430" y="8"/>
                    </a:lnTo>
                    <a:lnTo>
                      <a:pt x="422" y="8"/>
                    </a:lnTo>
                    <a:lnTo>
                      <a:pt x="421" y="8"/>
                    </a:lnTo>
                    <a:lnTo>
                      <a:pt x="91" y="0"/>
                    </a:lnTo>
                    <a:lnTo>
                      <a:pt x="3" y="4"/>
                    </a:lnTo>
                    <a:close/>
                  </a:path>
                </a:pathLst>
              </a:custGeom>
              <a:solidFill>
                <a:srgbClr val="A8D400"/>
              </a:solidFill>
              <a:ln w="9525">
                <a:noFill/>
                <a:round/>
                <a:headEnd/>
                <a:tailEnd/>
              </a:ln>
            </p:spPr>
            <p:txBody>
              <a:bodyPr/>
              <a:lstStyle/>
              <a:p>
                <a:endParaRPr lang="de-AT"/>
              </a:p>
            </p:txBody>
          </p:sp>
          <p:sp>
            <p:nvSpPr>
              <p:cNvPr id="22" name="Freeform 37"/>
              <p:cNvSpPr>
                <a:spLocks/>
              </p:cNvSpPr>
              <p:nvPr/>
            </p:nvSpPr>
            <p:spPr bwMode="auto">
              <a:xfrm>
                <a:off x="1788" y="1462"/>
                <a:ext cx="235" cy="101"/>
              </a:xfrm>
              <a:custGeom>
                <a:avLst/>
                <a:gdLst>
                  <a:gd name="T0" fmla="*/ 118 w 469"/>
                  <a:gd name="T1" fmla="*/ 0 h 203"/>
                  <a:gd name="T2" fmla="*/ 116 w 469"/>
                  <a:gd name="T3" fmla="*/ 22 h 203"/>
                  <a:gd name="T4" fmla="*/ 116 w 469"/>
                  <a:gd name="T5" fmla="*/ 23 h 203"/>
                  <a:gd name="T6" fmla="*/ 116 w 469"/>
                  <a:gd name="T7" fmla="*/ 25 h 203"/>
                  <a:gd name="T8" fmla="*/ 116 w 469"/>
                  <a:gd name="T9" fmla="*/ 27 h 203"/>
                  <a:gd name="T10" fmla="*/ 115 w 469"/>
                  <a:gd name="T11" fmla="*/ 28 h 203"/>
                  <a:gd name="T12" fmla="*/ 114 w 469"/>
                  <a:gd name="T13" fmla="*/ 30 h 203"/>
                  <a:gd name="T14" fmla="*/ 114 w 469"/>
                  <a:gd name="T15" fmla="*/ 32 h 203"/>
                  <a:gd name="T16" fmla="*/ 112 w 469"/>
                  <a:gd name="T17" fmla="*/ 34 h 203"/>
                  <a:gd name="T18" fmla="*/ 111 w 469"/>
                  <a:gd name="T19" fmla="*/ 36 h 203"/>
                  <a:gd name="T20" fmla="*/ 110 w 469"/>
                  <a:gd name="T21" fmla="*/ 38 h 203"/>
                  <a:gd name="T22" fmla="*/ 109 w 469"/>
                  <a:gd name="T23" fmla="*/ 40 h 203"/>
                  <a:gd name="T24" fmla="*/ 107 w 469"/>
                  <a:gd name="T25" fmla="*/ 42 h 203"/>
                  <a:gd name="T26" fmla="*/ 105 w 469"/>
                  <a:gd name="T27" fmla="*/ 44 h 203"/>
                  <a:gd name="T28" fmla="*/ 103 w 469"/>
                  <a:gd name="T29" fmla="*/ 46 h 203"/>
                  <a:gd name="T30" fmla="*/ 101 w 469"/>
                  <a:gd name="T31" fmla="*/ 47 h 203"/>
                  <a:gd name="T32" fmla="*/ 100 w 469"/>
                  <a:gd name="T33" fmla="*/ 48 h 203"/>
                  <a:gd name="T34" fmla="*/ 98 w 469"/>
                  <a:gd name="T35" fmla="*/ 50 h 203"/>
                  <a:gd name="T36" fmla="*/ 97 w 469"/>
                  <a:gd name="T37" fmla="*/ 50 h 203"/>
                  <a:gd name="T38" fmla="*/ 95 w 469"/>
                  <a:gd name="T39" fmla="*/ 50 h 203"/>
                  <a:gd name="T40" fmla="*/ 91 w 469"/>
                  <a:gd name="T41" fmla="*/ 50 h 203"/>
                  <a:gd name="T42" fmla="*/ 87 w 469"/>
                  <a:gd name="T43" fmla="*/ 50 h 203"/>
                  <a:gd name="T44" fmla="*/ 82 w 469"/>
                  <a:gd name="T45" fmla="*/ 50 h 203"/>
                  <a:gd name="T46" fmla="*/ 76 w 469"/>
                  <a:gd name="T47" fmla="*/ 50 h 203"/>
                  <a:gd name="T48" fmla="*/ 69 w 469"/>
                  <a:gd name="T49" fmla="*/ 50 h 203"/>
                  <a:gd name="T50" fmla="*/ 62 w 469"/>
                  <a:gd name="T51" fmla="*/ 50 h 203"/>
                  <a:gd name="T52" fmla="*/ 54 w 469"/>
                  <a:gd name="T53" fmla="*/ 50 h 203"/>
                  <a:gd name="T54" fmla="*/ 46 w 469"/>
                  <a:gd name="T55" fmla="*/ 50 h 203"/>
                  <a:gd name="T56" fmla="*/ 38 w 469"/>
                  <a:gd name="T57" fmla="*/ 49 h 203"/>
                  <a:gd name="T58" fmla="*/ 30 w 469"/>
                  <a:gd name="T59" fmla="*/ 49 h 203"/>
                  <a:gd name="T60" fmla="*/ 22 w 469"/>
                  <a:gd name="T61" fmla="*/ 48 h 203"/>
                  <a:gd name="T62" fmla="*/ 14 w 469"/>
                  <a:gd name="T63" fmla="*/ 47 h 203"/>
                  <a:gd name="T64" fmla="*/ 7 w 469"/>
                  <a:gd name="T65" fmla="*/ 46 h 203"/>
                  <a:gd name="T66" fmla="*/ 0 w 469"/>
                  <a:gd name="T67" fmla="*/ 45 h 203"/>
                  <a:gd name="T68" fmla="*/ 93 w 469"/>
                  <a:gd name="T69" fmla="*/ 40 h 203"/>
                  <a:gd name="T70" fmla="*/ 50 w 469"/>
                  <a:gd name="T71" fmla="*/ 37 h 203"/>
                  <a:gd name="T72" fmla="*/ 97 w 469"/>
                  <a:gd name="T73" fmla="*/ 33 h 203"/>
                  <a:gd name="T74" fmla="*/ 57 w 469"/>
                  <a:gd name="T75" fmla="*/ 27 h 203"/>
                  <a:gd name="T76" fmla="*/ 99 w 469"/>
                  <a:gd name="T77" fmla="*/ 24 h 203"/>
                  <a:gd name="T78" fmla="*/ 109 w 469"/>
                  <a:gd name="T79" fmla="*/ 9 h 203"/>
                  <a:gd name="T80" fmla="*/ 118 w 469"/>
                  <a:gd name="T81" fmla="*/ 0 h 203"/>
                  <a:gd name="T82" fmla="*/ 118 w 469"/>
                  <a:gd name="T83" fmla="*/ 0 h 20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69"/>
                  <a:gd name="T127" fmla="*/ 0 h 203"/>
                  <a:gd name="T128" fmla="*/ 469 w 469"/>
                  <a:gd name="T129" fmla="*/ 203 h 20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69" h="203">
                    <a:moveTo>
                      <a:pt x="469" y="0"/>
                    </a:moveTo>
                    <a:lnTo>
                      <a:pt x="464" y="89"/>
                    </a:lnTo>
                    <a:lnTo>
                      <a:pt x="464" y="94"/>
                    </a:lnTo>
                    <a:lnTo>
                      <a:pt x="462" y="100"/>
                    </a:lnTo>
                    <a:lnTo>
                      <a:pt x="461" y="108"/>
                    </a:lnTo>
                    <a:lnTo>
                      <a:pt x="459" y="115"/>
                    </a:lnTo>
                    <a:lnTo>
                      <a:pt x="456" y="123"/>
                    </a:lnTo>
                    <a:lnTo>
                      <a:pt x="453" y="131"/>
                    </a:lnTo>
                    <a:lnTo>
                      <a:pt x="448" y="139"/>
                    </a:lnTo>
                    <a:lnTo>
                      <a:pt x="443" y="147"/>
                    </a:lnTo>
                    <a:lnTo>
                      <a:pt x="437" y="154"/>
                    </a:lnTo>
                    <a:lnTo>
                      <a:pt x="433" y="162"/>
                    </a:lnTo>
                    <a:lnTo>
                      <a:pt x="425" y="170"/>
                    </a:lnTo>
                    <a:lnTo>
                      <a:pt x="420" y="178"/>
                    </a:lnTo>
                    <a:lnTo>
                      <a:pt x="412" y="184"/>
                    </a:lnTo>
                    <a:lnTo>
                      <a:pt x="404" y="190"/>
                    </a:lnTo>
                    <a:lnTo>
                      <a:pt x="397" y="195"/>
                    </a:lnTo>
                    <a:lnTo>
                      <a:pt x="389" y="201"/>
                    </a:lnTo>
                    <a:lnTo>
                      <a:pt x="386" y="201"/>
                    </a:lnTo>
                    <a:lnTo>
                      <a:pt x="378" y="201"/>
                    </a:lnTo>
                    <a:lnTo>
                      <a:pt x="364" y="201"/>
                    </a:lnTo>
                    <a:lnTo>
                      <a:pt x="347" y="201"/>
                    </a:lnTo>
                    <a:lnTo>
                      <a:pt x="326" y="201"/>
                    </a:lnTo>
                    <a:lnTo>
                      <a:pt x="301" y="203"/>
                    </a:lnTo>
                    <a:lnTo>
                      <a:pt x="273" y="203"/>
                    </a:lnTo>
                    <a:lnTo>
                      <a:pt x="245" y="203"/>
                    </a:lnTo>
                    <a:lnTo>
                      <a:pt x="214" y="201"/>
                    </a:lnTo>
                    <a:lnTo>
                      <a:pt x="182" y="200"/>
                    </a:lnTo>
                    <a:lnTo>
                      <a:pt x="150" y="198"/>
                    </a:lnTo>
                    <a:lnTo>
                      <a:pt x="117" y="197"/>
                    </a:lnTo>
                    <a:lnTo>
                      <a:pt x="86" y="194"/>
                    </a:lnTo>
                    <a:lnTo>
                      <a:pt x="54" y="190"/>
                    </a:lnTo>
                    <a:lnTo>
                      <a:pt x="25" y="186"/>
                    </a:lnTo>
                    <a:lnTo>
                      <a:pt x="0" y="181"/>
                    </a:lnTo>
                    <a:lnTo>
                      <a:pt x="372" y="161"/>
                    </a:lnTo>
                    <a:lnTo>
                      <a:pt x="197" y="148"/>
                    </a:lnTo>
                    <a:lnTo>
                      <a:pt x="386" y="133"/>
                    </a:lnTo>
                    <a:lnTo>
                      <a:pt x="228" y="109"/>
                    </a:lnTo>
                    <a:lnTo>
                      <a:pt x="393" y="98"/>
                    </a:lnTo>
                    <a:lnTo>
                      <a:pt x="433" y="37"/>
                    </a:lnTo>
                    <a:lnTo>
                      <a:pt x="469" y="0"/>
                    </a:lnTo>
                    <a:close/>
                  </a:path>
                </a:pathLst>
              </a:custGeom>
              <a:solidFill>
                <a:srgbClr val="42DB42"/>
              </a:solidFill>
              <a:ln w="9525">
                <a:noFill/>
                <a:round/>
                <a:headEnd/>
                <a:tailEnd/>
              </a:ln>
            </p:spPr>
            <p:txBody>
              <a:bodyPr/>
              <a:lstStyle/>
              <a:p>
                <a:endParaRPr lang="de-AT"/>
              </a:p>
            </p:txBody>
          </p:sp>
          <p:sp>
            <p:nvSpPr>
              <p:cNvPr id="23" name="Freeform 38"/>
              <p:cNvSpPr>
                <a:spLocks/>
              </p:cNvSpPr>
              <p:nvPr/>
            </p:nvSpPr>
            <p:spPr bwMode="auto">
              <a:xfrm>
                <a:off x="1936" y="659"/>
                <a:ext cx="524" cy="113"/>
              </a:xfrm>
              <a:custGeom>
                <a:avLst/>
                <a:gdLst>
                  <a:gd name="T0" fmla="*/ 1 w 1049"/>
                  <a:gd name="T1" fmla="*/ 56 h 225"/>
                  <a:gd name="T2" fmla="*/ 9 w 1049"/>
                  <a:gd name="T3" fmla="*/ 55 h 225"/>
                  <a:gd name="T4" fmla="*/ 23 w 1049"/>
                  <a:gd name="T5" fmla="*/ 54 h 225"/>
                  <a:gd name="T6" fmla="*/ 42 w 1049"/>
                  <a:gd name="T7" fmla="*/ 53 h 225"/>
                  <a:gd name="T8" fmla="*/ 65 w 1049"/>
                  <a:gd name="T9" fmla="*/ 50 h 225"/>
                  <a:gd name="T10" fmla="*/ 91 w 1049"/>
                  <a:gd name="T11" fmla="*/ 47 h 225"/>
                  <a:gd name="T12" fmla="*/ 116 w 1049"/>
                  <a:gd name="T13" fmla="*/ 44 h 225"/>
                  <a:gd name="T14" fmla="*/ 141 w 1049"/>
                  <a:gd name="T15" fmla="*/ 40 h 225"/>
                  <a:gd name="T16" fmla="*/ 163 w 1049"/>
                  <a:gd name="T17" fmla="*/ 36 h 225"/>
                  <a:gd name="T18" fmla="*/ 183 w 1049"/>
                  <a:gd name="T19" fmla="*/ 30 h 225"/>
                  <a:gd name="T20" fmla="*/ 202 w 1049"/>
                  <a:gd name="T21" fmla="*/ 25 h 225"/>
                  <a:gd name="T22" fmla="*/ 220 w 1049"/>
                  <a:gd name="T23" fmla="*/ 18 h 225"/>
                  <a:gd name="T24" fmla="*/ 235 w 1049"/>
                  <a:gd name="T25" fmla="*/ 12 h 225"/>
                  <a:gd name="T26" fmla="*/ 247 w 1049"/>
                  <a:gd name="T27" fmla="*/ 7 h 225"/>
                  <a:gd name="T28" fmla="*/ 256 w 1049"/>
                  <a:gd name="T29" fmla="*/ 3 h 225"/>
                  <a:gd name="T30" fmla="*/ 261 w 1049"/>
                  <a:gd name="T31" fmla="*/ 0 h 225"/>
                  <a:gd name="T32" fmla="*/ 236 w 1049"/>
                  <a:gd name="T33" fmla="*/ 20 h 225"/>
                  <a:gd name="T34" fmla="*/ 233 w 1049"/>
                  <a:gd name="T35" fmla="*/ 21 h 225"/>
                  <a:gd name="T36" fmla="*/ 227 w 1049"/>
                  <a:gd name="T37" fmla="*/ 23 h 225"/>
                  <a:gd name="T38" fmla="*/ 216 w 1049"/>
                  <a:gd name="T39" fmla="*/ 26 h 225"/>
                  <a:gd name="T40" fmla="*/ 203 w 1049"/>
                  <a:gd name="T41" fmla="*/ 30 h 225"/>
                  <a:gd name="T42" fmla="*/ 187 w 1049"/>
                  <a:gd name="T43" fmla="*/ 35 h 225"/>
                  <a:gd name="T44" fmla="*/ 170 w 1049"/>
                  <a:gd name="T45" fmla="*/ 39 h 225"/>
                  <a:gd name="T46" fmla="*/ 152 w 1049"/>
                  <a:gd name="T47" fmla="*/ 43 h 225"/>
                  <a:gd name="T48" fmla="*/ 134 w 1049"/>
                  <a:gd name="T49" fmla="*/ 46 h 225"/>
                  <a:gd name="T50" fmla="*/ 114 w 1049"/>
                  <a:gd name="T51" fmla="*/ 49 h 225"/>
                  <a:gd name="T52" fmla="*/ 93 w 1049"/>
                  <a:gd name="T53" fmla="*/ 51 h 225"/>
                  <a:gd name="T54" fmla="*/ 72 w 1049"/>
                  <a:gd name="T55" fmla="*/ 53 h 225"/>
                  <a:gd name="T56" fmla="*/ 51 w 1049"/>
                  <a:gd name="T57" fmla="*/ 54 h 225"/>
                  <a:gd name="T58" fmla="*/ 33 w 1049"/>
                  <a:gd name="T59" fmla="*/ 55 h 225"/>
                  <a:gd name="T60" fmla="*/ 19 w 1049"/>
                  <a:gd name="T61" fmla="*/ 56 h 225"/>
                  <a:gd name="T62" fmla="*/ 9 w 1049"/>
                  <a:gd name="T63" fmla="*/ 57 h 225"/>
                  <a:gd name="T64" fmla="*/ 6 w 1049"/>
                  <a:gd name="T65" fmla="*/ 57 h 225"/>
                  <a:gd name="T66" fmla="*/ 0 w 1049"/>
                  <a:gd name="T67" fmla="*/ 56 h 22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49"/>
                  <a:gd name="T103" fmla="*/ 0 h 225"/>
                  <a:gd name="T104" fmla="*/ 1049 w 1049"/>
                  <a:gd name="T105" fmla="*/ 225 h 22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49" h="225">
                    <a:moveTo>
                      <a:pt x="0" y="223"/>
                    </a:moveTo>
                    <a:lnTo>
                      <a:pt x="5" y="223"/>
                    </a:lnTo>
                    <a:lnTo>
                      <a:pt x="16" y="222"/>
                    </a:lnTo>
                    <a:lnTo>
                      <a:pt x="36" y="220"/>
                    </a:lnTo>
                    <a:lnTo>
                      <a:pt x="63" y="219"/>
                    </a:lnTo>
                    <a:lnTo>
                      <a:pt x="92" y="216"/>
                    </a:lnTo>
                    <a:lnTo>
                      <a:pt x="130" y="212"/>
                    </a:lnTo>
                    <a:lnTo>
                      <a:pt x="170" y="209"/>
                    </a:lnTo>
                    <a:lnTo>
                      <a:pt x="216" y="206"/>
                    </a:lnTo>
                    <a:lnTo>
                      <a:pt x="263" y="200"/>
                    </a:lnTo>
                    <a:lnTo>
                      <a:pt x="313" y="195"/>
                    </a:lnTo>
                    <a:lnTo>
                      <a:pt x="364" y="187"/>
                    </a:lnTo>
                    <a:lnTo>
                      <a:pt x="416" y="183"/>
                    </a:lnTo>
                    <a:lnTo>
                      <a:pt x="467" y="175"/>
                    </a:lnTo>
                    <a:lnTo>
                      <a:pt x="517" y="167"/>
                    </a:lnTo>
                    <a:lnTo>
                      <a:pt x="567" y="158"/>
                    </a:lnTo>
                    <a:lnTo>
                      <a:pt x="614" y="150"/>
                    </a:lnTo>
                    <a:lnTo>
                      <a:pt x="653" y="141"/>
                    </a:lnTo>
                    <a:lnTo>
                      <a:pt x="694" y="131"/>
                    </a:lnTo>
                    <a:lnTo>
                      <a:pt x="733" y="120"/>
                    </a:lnTo>
                    <a:lnTo>
                      <a:pt x="772" y="109"/>
                    </a:lnTo>
                    <a:lnTo>
                      <a:pt x="808" y="97"/>
                    </a:lnTo>
                    <a:lnTo>
                      <a:pt x="846" y="84"/>
                    </a:lnTo>
                    <a:lnTo>
                      <a:pt x="880" y="72"/>
                    </a:lnTo>
                    <a:lnTo>
                      <a:pt x="913" y="59"/>
                    </a:lnTo>
                    <a:lnTo>
                      <a:pt x="941" y="47"/>
                    </a:lnTo>
                    <a:lnTo>
                      <a:pt x="968" y="36"/>
                    </a:lnTo>
                    <a:lnTo>
                      <a:pt x="991" y="25"/>
                    </a:lnTo>
                    <a:lnTo>
                      <a:pt x="1011" y="17"/>
                    </a:lnTo>
                    <a:lnTo>
                      <a:pt x="1027" y="9"/>
                    </a:lnTo>
                    <a:lnTo>
                      <a:pt x="1038" y="3"/>
                    </a:lnTo>
                    <a:lnTo>
                      <a:pt x="1046" y="0"/>
                    </a:lnTo>
                    <a:lnTo>
                      <a:pt x="1049" y="0"/>
                    </a:lnTo>
                    <a:lnTo>
                      <a:pt x="944" y="78"/>
                    </a:lnTo>
                    <a:lnTo>
                      <a:pt x="943" y="78"/>
                    </a:lnTo>
                    <a:lnTo>
                      <a:pt x="935" y="81"/>
                    </a:lnTo>
                    <a:lnTo>
                      <a:pt x="922" y="84"/>
                    </a:lnTo>
                    <a:lnTo>
                      <a:pt x="908" y="89"/>
                    </a:lnTo>
                    <a:lnTo>
                      <a:pt x="888" y="95"/>
                    </a:lnTo>
                    <a:lnTo>
                      <a:pt x="866" y="103"/>
                    </a:lnTo>
                    <a:lnTo>
                      <a:pt x="841" y="111"/>
                    </a:lnTo>
                    <a:lnTo>
                      <a:pt x="814" y="120"/>
                    </a:lnTo>
                    <a:lnTo>
                      <a:pt x="783" y="128"/>
                    </a:lnTo>
                    <a:lnTo>
                      <a:pt x="750" y="137"/>
                    </a:lnTo>
                    <a:lnTo>
                      <a:pt x="716" y="145"/>
                    </a:lnTo>
                    <a:lnTo>
                      <a:pt x="683" y="155"/>
                    </a:lnTo>
                    <a:lnTo>
                      <a:pt x="646" y="162"/>
                    </a:lnTo>
                    <a:lnTo>
                      <a:pt x="610" y="170"/>
                    </a:lnTo>
                    <a:lnTo>
                      <a:pt x="572" y="177"/>
                    </a:lnTo>
                    <a:lnTo>
                      <a:pt x="536" y="184"/>
                    </a:lnTo>
                    <a:lnTo>
                      <a:pt x="497" y="187"/>
                    </a:lnTo>
                    <a:lnTo>
                      <a:pt x="456" y="194"/>
                    </a:lnTo>
                    <a:lnTo>
                      <a:pt x="414" y="197"/>
                    </a:lnTo>
                    <a:lnTo>
                      <a:pt x="372" y="202"/>
                    </a:lnTo>
                    <a:lnTo>
                      <a:pt x="330" y="205"/>
                    </a:lnTo>
                    <a:lnTo>
                      <a:pt x="288" y="209"/>
                    </a:lnTo>
                    <a:lnTo>
                      <a:pt x="245" y="211"/>
                    </a:lnTo>
                    <a:lnTo>
                      <a:pt x="206" y="214"/>
                    </a:lnTo>
                    <a:lnTo>
                      <a:pt x="169" y="217"/>
                    </a:lnTo>
                    <a:lnTo>
                      <a:pt x="134" y="219"/>
                    </a:lnTo>
                    <a:lnTo>
                      <a:pt x="103" y="220"/>
                    </a:lnTo>
                    <a:lnTo>
                      <a:pt x="78" y="222"/>
                    </a:lnTo>
                    <a:lnTo>
                      <a:pt x="55" y="223"/>
                    </a:lnTo>
                    <a:lnTo>
                      <a:pt x="39" y="225"/>
                    </a:lnTo>
                    <a:lnTo>
                      <a:pt x="28" y="225"/>
                    </a:lnTo>
                    <a:lnTo>
                      <a:pt x="27" y="225"/>
                    </a:lnTo>
                    <a:lnTo>
                      <a:pt x="0" y="223"/>
                    </a:lnTo>
                    <a:close/>
                  </a:path>
                </a:pathLst>
              </a:custGeom>
              <a:solidFill>
                <a:srgbClr val="308CCF"/>
              </a:solidFill>
              <a:ln w="9525">
                <a:noFill/>
                <a:round/>
                <a:headEnd/>
                <a:tailEnd/>
              </a:ln>
            </p:spPr>
            <p:txBody>
              <a:bodyPr/>
              <a:lstStyle/>
              <a:p>
                <a:endParaRPr lang="de-AT"/>
              </a:p>
            </p:txBody>
          </p:sp>
          <p:sp>
            <p:nvSpPr>
              <p:cNvPr id="24" name="Freeform 39"/>
              <p:cNvSpPr>
                <a:spLocks/>
              </p:cNvSpPr>
              <p:nvPr/>
            </p:nvSpPr>
            <p:spPr bwMode="auto">
              <a:xfrm>
                <a:off x="1747" y="1441"/>
                <a:ext cx="282" cy="71"/>
              </a:xfrm>
              <a:custGeom>
                <a:avLst/>
                <a:gdLst>
                  <a:gd name="T0" fmla="*/ 141 w 564"/>
                  <a:gd name="T1" fmla="*/ 1 h 142"/>
                  <a:gd name="T2" fmla="*/ 139 w 564"/>
                  <a:gd name="T3" fmla="*/ 1 h 142"/>
                  <a:gd name="T4" fmla="*/ 136 w 564"/>
                  <a:gd name="T5" fmla="*/ 1 h 142"/>
                  <a:gd name="T6" fmla="*/ 132 w 564"/>
                  <a:gd name="T7" fmla="*/ 1 h 142"/>
                  <a:gd name="T8" fmla="*/ 126 w 564"/>
                  <a:gd name="T9" fmla="*/ 1 h 142"/>
                  <a:gd name="T10" fmla="*/ 119 w 564"/>
                  <a:gd name="T11" fmla="*/ 1 h 142"/>
                  <a:gd name="T12" fmla="*/ 111 w 564"/>
                  <a:gd name="T13" fmla="*/ 1 h 142"/>
                  <a:gd name="T14" fmla="*/ 102 w 564"/>
                  <a:gd name="T15" fmla="*/ 1 h 142"/>
                  <a:gd name="T16" fmla="*/ 91 w 564"/>
                  <a:gd name="T17" fmla="*/ 1 h 142"/>
                  <a:gd name="T18" fmla="*/ 80 w 564"/>
                  <a:gd name="T19" fmla="*/ 1 h 142"/>
                  <a:gd name="T20" fmla="*/ 70 w 564"/>
                  <a:gd name="T21" fmla="*/ 1 h 142"/>
                  <a:gd name="T22" fmla="*/ 60 w 564"/>
                  <a:gd name="T23" fmla="*/ 1 h 142"/>
                  <a:gd name="T24" fmla="*/ 51 w 564"/>
                  <a:gd name="T25" fmla="*/ 0 h 142"/>
                  <a:gd name="T26" fmla="*/ 44 w 564"/>
                  <a:gd name="T27" fmla="*/ 0 h 142"/>
                  <a:gd name="T28" fmla="*/ 39 w 564"/>
                  <a:gd name="T29" fmla="*/ 0 h 142"/>
                  <a:gd name="T30" fmla="*/ 36 w 564"/>
                  <a:gd name="T31" fmla="*/ 0 h 142"/>
                  <a:gd name="T32" fmla="*/ 35 w 564"/>
                  <a:gd name="T33" fmla="*/ 0 h 142"/>
                  <a:gd name="T34" fmla="*/ 33 w 564"/>
                  <a:gd name="T35" fmla="*/ 1 h 142"/>
                  <a:gd name="T36" fmla="*/ 27 w 564"/>
                  <a:gd name="T37" fmla="*/ 4 h 142"/>
                  <a:gd name="T38" fmla="*/ 20 w 564"/>
                  <a:gd name="T39" fmla="*/ 9 h 142"/>
                  <a:gd name="T40" fmla="*/ 13 w 564"/>
                  <a:gd name="T41" fmla="*/ 13 h 142"/>
                  <a:gd name="T42" fmla="*/ 7 w 564"/>
                  <a:gd name="T43" fmla="*/ 18 h 142"/>
                  <a:gd name="T44" fmla="*/ 2 w 564"/>
                  <a:gd name="T45" fmla="*/ 23 h 142"/>
                  <a:gd name="T46" fmla="*/ 0 w 564"/>
                  <a:gd name="T47" fmla="*/ 26 h 142"/>
                  <a:gd name="T48" fmla="*/ 1 w 564"/>
                  <a:gd name="T49" fmla="*/ 30 h 142"/>
                  <a:gd name="T50" fmla="*/ 5 w 564"/>
                  <a:gd name="T51" fmla="*/ 33 h 142"/>
                  <a:gd name="T52" fmla="*/ 13 w 564"/>
                  <a:gd name="T53" fmla="*/ 34 h 142"/>
                  <a:gd name="T54" fmla="*/ 23 w 564"/>
                  <a:gd name="T55" fmla="*/ 35 h 142"/>
                  <a:gd name="T56" fmla="*/ 34 w 564"/>
                  <a:gd name="T57" fmla="*/ 35 h 142"/>
                  <a:gd name="T58" fmla="*/ 43 w 564"/>
                  <a:gd name="T59" fmla="*/ 35 h 142"/>
                  <a:gd name="T60" fmla="*/ 50 w 564"/>
                  <a:gd name="T61" fmla="*/ 35 h 142"/>
                  <a:gd name="T62" fmla="*/ 55 w 564"/>
                  <a:gd name="T63" fmla="*/ 35 h 142"/>
                  <a:gd name="T64" fmla="*/ 119 w 564"/>
                  <a:gd name="T65" fmla="*/ 36 h 142"/>
                  <a:gd name="T66" fmla="*/ 141 w 564"/>
                  <a:gd name="T67" fmla="*/ 1 h 14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64"/>
                  <a:gd name="T103" fmla="*/ 0 h 142"/>
                  <a:gd name="T104" fmla="*/ 564 w 564"/>
                  <a:gd name="T105" fmla="*/ 142 h 14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64" h="142">
                    <a:moveTo>
                      <a:pt x="562" y="4"/>
                    </a:moveTo>
                    <a:lnTo>
                      <a:pt x="561" y="4"/>
                    </a:lnTo>
                    <a:lnTo>
                      <a:pt x="559" y="4"/>
                    </a:lnTo>
                    <a:lnTo>
                      <a:pt x="555" y="4"/>
                    </a:lnTo>
                    <a:lnTo>
                      <a:pt x="552" y="4"/>
                    </a:lnTo>
                    <a:lnTo>
                      <a:pt x="544" y="4"/>
                    </a:lnTo>
                    <a:lnTo>
                      <a:pt x="537" y="4"/>
                    </a:lnTo>
                    <a:lnTo>
                      <a:pt x="526" y="4"/>
                    </a:lnTo>
                    <a:lnTo>
                      <a:pt x="517" y="4"/>
                    </a:lnTo>
                    <a:lnTo>
                      <a:pt x="505" y="3"/>
                    </a:lnTo>
                    <a:lnTo>
                      <a:pt x="492" y="3"/>
                    </a:lnTo>
                    <a:lnTo>
                      <a:pt x="478" y="3"/>
                    </a:lnTo>
                    <a:lnTo>
                      <a:pt x="462" y="3"/>
                    </a:lnTo>
                    <a:lnTo>
                      <a:pt x="445" y="3"/>
                    </a:lnTo>
                    <a:lnTo>
                      <a:pt x="428" y="3"/>
                    </a:lnTo>
                    <a:lnTo>
                      <a:pt x="408" y="3"/>
                    </a:lnTo>
                    <a:lnTo>
                      <a:pt x="387" y="3"/>
                    </a:lnTo>
                    <a:lnTo>
                      <a:pt x="365" y="3"/>
                    </a:lnTo>
                    <a:lnTo>
                      <a:pt x="345" y="3"/>
                    </a:lnTo>
                    <a:lnTo>
                      <a:pt x="322" y="1"/>
                    </a:lnTo>
                    <a:lnTo>
                      <a:pt x="301" y="1"/>
                    </a:lnTo>
                    <a:lnTo>
                      <a:pt x="280" y="1"/>
                    </a:lnTo>
                    <a:lnTo>
                      <a:pt x="261" y="1"/>
                    </a:lnTo>
                    <a:lnTo>
                      <a:pt x="240" y="1"/>
                    </a:lnTo>
                    <a:lnTo>
                      <a:pt x="223" y="1"/>
                    </a:lnTo>
                    <a:lnTo>
                      <a:pt x="206" y="0"/>
                    </a:lnTo>
                    <a:lnTo>
                      <a:pt x="192" y="0"/>
                    </a:lnTo>
                    <a:lnTo>
                      <a:pt x="176" y="0"/>
                    </a:lnTo>
                    <a:lnTo>
                      <a:pt x="165" y="0"/>
                    </a:lnTo>
                    <a:lnTo>
                      <a:pt x="156" y="0"/>
                    </a:lnTo>
                    <a:lnTo>
                      <a:pt x="150" y="0"/>
                    </a:lnTo>
                    <a:lnTo>
                      <a:pt x="145" y="0"/>
                    </a:lnTo>
                    <a:lnTo>
                      <a:pt x="142" y="0"/>
                    </a:lnTo>
                    <a:lnTo>
                      <a:pt x="137" y="3"/>
                    </a:lnTo>
                    <a:lnTo>
                      <a:pt x="129" y="6"/>
                    </a:lnTo>
                    <a:lnTo>
                      <a:pt x="120" y="12"/>
                    </a:lnTo>
                    <a:lnTo>
                      <a:pt x="108" y="18"/>
                    </a:lnTo>
                    <a:lnTo>
                      <a:pt x="95" y="26"/>
                    </a:lnTo>
                    <a:lnTo>
                      <a:pt x="83" y="36"/>
                    </a:lnTo>
                    <a:lnTo>
                      <a:pt x="68" y="45"/>
                    </a:lnTo>
                    <a:lnTo>
                      <a:pt x="54" y="54"/>
                    </a:lnTo>
                    <a:lnTo>
                      <a:pt x="42" y="64"/>
                    </a:lnTo>
                    <a:lnTo>
                      <a:pt x="29" y="73"/>
                    </a:lnTo>
                    <a:lnTo>
                      <a:pt x="18" y="84"/>
                    </a:lnTo>
                    <a:lnTo>
                      <a:pt x="9" y="92"/>
                    </a:lnTo>
                    <a:lnTo>
                      <a:pt x="3" y="101"/>
                    </a:lnTo>
                    <a:lnTo>
                      <a:pt x="0" y="107"/>
                    </a:lnTo>
                    <a:lnTo>
                      <a:pt x="0" y="115"/>
                    </a:lnTo>
                    <a:lnTo>
                      <a:pt x="3" y="120"/>
                    </a:lnTo>
                    <a:lnTo>
                      <a:pt x="11" y="126"/>
                    </a:lnTo>
                    <a:lnTo>
                      <a:pt x="22" y="129"/>
                    </a:lnTo>
                    <a:lnTo>
                      <a:pt x="37" y="132"/>
                    </a:lnTo>
                    <a:lnTo>
                      <a:pt x="54" y="134"/>
                    </a:lnTo>
                    <a:lnTo>
                      <a:pt x="73" y="137"/>
                    </a:lnTo>
                    <a:lnTo>
                      <a:pt x="94" y="137"/>
                    </a:lnTo>
                    <a:lnTo>
                      <a:pt x="115" y="139"/>
                    </a:lnTo>
                    <a:lnTo>
                      <a:pt x="134" y="139"/>
                    </a:lnTo>
                    <a:lnTo>
                      <a:pt x="154" y="139"/>
                    </a:lnTo>
                    <a:lnTo>
                      <a:pt x="173" y="139"/>
                    </a:lnTo>
                    <a:lnTo>
                      <a:pt x="190" y="139"/>
                    </a:lnTo>
                    <a:lnTo>
                      <a:pt x="203" y="139"/>
                    </a:lnTo>
                    <a:lnTo>
                      <a:pt x="215" y="139"/>
                    </a:lnTo>
                    <a:lnTo>
                      <a:pt x="222" y="139"/>
                    </a:lnTo>
                    <a:lnTo>
                      <a:pt x="225" y="139"/>
                    </a:lnTo>
                    <a:lnTo>
                      <a:pt x="476" y="142"/>
                    </a:lnTo>
                    <a:lnTo>
                      <a:pt x="564" y="37"/>
                    </a:lnTo>
                    <a:lnTo>
                      <a:pt x="562" y="4"/>
                    </a:lnTo>
                    <a:close/>
                  </a:path>
                </a:pathLst>
              </a:custGeom>
              <a:solidFill>
                <a:srgbClr val="D1E000"/>
              </a:solidFill>
              <a:ln w="9525">
                <a:noFill/>
                <a:round/>
                <a:headEnd/>
                <a:tailEnd/>
              </a:ln>
            </p:spPr>
            <p:txBody>
              <a:bodyPr/>
              <a:lstStyle/>
              <a:p>
                <a:endParaRPr lang="de-AT"/>
              </a:p>
            </p:txBody>
          </p:sp>
          <p:sp>
            <p:nvSpPr>
              <p:cNvPr id="25" name="Freeform 40"/>
              <p:cNvSpPr>
                <a:spLocks/>
              </p:cNvSpPr>
              <p:nvPr/>
            </p:nvSpPr>
            <p:spPr bwMode="auto">
              <a:xfrm>
                <a:off x="2010" y="735"/>
                <a:ext cx="449" cy="60"/>
              </a:xfrm>
              <a:custGeom>
                <a:avLst/>
                <a:gdLst>
                  <a:gd name="T0" fmla="*/ 0 w 898"/>
                  <a:gd name="T1" fmla="*/ 20 h 120"/>
                  <a:gd name="T2" fmla="*/ 2 w 898"/>
                  <a:gd name="T3" fmla="*/ 20 h 120"/>
                  <a:gd name="T4" fmla="*/ 6 w 898"/>
                  <a:gd name="T5" fmla="*/ 21 h 120"/>
                  <a:gd name="T6" fmla="*/ 12 w 898"/>
                  <a:gd name="T7" fmla="*/ 21 h 120"/>
                  <a:gd name="T8" fmla="*/ 21 w 898"/>
                  <a:gd name="T9" fmla="*/ 23 h 120"/>
                  <a:gd name="T10" fmla="*/ 31 w 898"/>
                  <a:gd name="T11" fmla="*/ 24 h 120"/>
                  <a:gd name="T12" fmla="*/ 44 w 898"/>
                  <a:gd name="T13" fmla="*/ 24 h 120"/>
                  <a:gd name="T14" fmla="*/ 58 w 898"/>
                  <a:gd name="T15" fmla="*/ 25 h 120"/>
                  <a:gd name="T16" fmla="*/ 74 w 898"/>
                  <a:gd name="T17" fmla="*/ 26 h 120"/>
                  <a:gd name="T18" fmla="*/ 91 w 898"/>
                  <a:gd name="T19" fmla="*/ 25 h 120"/>
                  <a:gd name="T20" fmla="*/ 109 w 898"/>
                  <a:gd name="T21" fmla="*/ 24 h 120"/>
                  <a:gd name="T22" fmla="*/ 127 w 898"/>
                  <a:gd name="T23" fmla="*/ 23 h 120"/>
                  <a:gd name="T24" fmla="*/ 147 w 898"/>
                  <a:gd name="T25" fmla="*/ 21 h 120"/>
                  <a:gd name="T26" fmla="*/ 166 w 898"/>
                  <a:gd name="T27" fmla="*/ 17 h 120"/>
                  <a:gd name="T28" fmla="*/ 186 w 898"/>
                  <a:gd name="T29" fmla="*/ 13 h 120"/>
                  <a:gd name="T30" fmla="*/ 205 w 898"/>
                  <a:gd name="T31" fmla="*/ 7 h 120"/>
                  <a:gd name="T32" fmla="*/ 225 w 898"/>
                  <a:gd name="T33" fmla="*/ 0 h 120"/>
                  <a:gd name="T34" fmla="*/ 222 w 898"/>
                  <a:gd name="T35" fmla="*/ 2 h 120"/>
                  <a:gd name="T36" fmla="*/ 220 w 898"/>
                  <a:gd name="T37" fmla="*/ 4 h 120"/>
                  <a:gd name="T38" fmla="*/ 216 w 898"/>
                  <a:gd name="T39" fmla="*/ 6 h 120"/>
                  <a:gd name="T40" fmla="*/ 212 w 898"/>
                  <a:gd name="T41" fmla="*/ 8 h 120"/>
                  <a:gd name="T42" fmla="*/ 206 w 898"/>
                  <a:gd name="T43" fmla="*/ 11 h 120"/>
                  <a:gd name="T44" fmla="*/ 201 w 898"/>
                  <a:gd name="T45" fmla="*/ 13 h 120"/>
                  <a:gd name="T46" fmla="*/ 194 w 898"/>
                  <a:gd name="T47" fmla="*/ 15 h 120"/>
                  <a:gd name="T48" fmla="*/ 187 w 898"/>
                  <a:gd name="T49" fmla="*/ 19 h 120"/>
                  <a:gd name="T50" fmla="*/ 178 w 898"/>
                  <a:gd name="T51" fmla="*/ 21 h 120"/>
                  <a:gd name="T52" fmla="*/ 169 w 898"/>
                  <a:gd name="T53" fmla="*/ 23 h 120"/>
                  <a:gd name="T54" fmla="*/ 160 w 898"/>
                  <a:gd name="T55" fmla="*/ 25 h 120"/>
                  <a:gd name="T56" fmla="*/ 150 w 898"/>
                  <a:gd name="T57" fmla="*/ 27 h 120"/>
                  <a:gd name="T58" fmla="*/ 139 w 898"/>
                  <a:gd name="T59" fmla="*/ 28 h 120"/>
                  <a:gd name="T60" fmla="*/ 126 w 898"/>
                  <a:gd name="T61" fmla="*/ 29 h 120"/>
                  <a:gd name="T62" fmla="*/ 115 w 898"/>
                  <a:gd name="T63" fmla="*/ 30 h 120"/>
                  <a:gd name="T64" fmla="*/ 103 w 898"/>
                  <a:gd name="T65" fmla="*/ 30 h 120"/>
                  <a:gd name="T66" fmla="*/ 91 w 898"/>
                  <a:gd name="T67" fmla="*/ 30 h 120"/>
                  <a:gd name="T68" fmla="*/ 80 w 898"/>
                  <a:gd name="T69" fmla="*/ 30 h 120"/>
                  <a:gd name="T70" fmla="*/ 70 w 898"/>
                  <a:gd name="T71" fmla="*/ 29 h 120"/>
                  <a:gd name="T72" fmla="*/ 60 w 898"/>
                  <a:gd name="T73" fmla="*/ 29 h 120"/>
                  <a:gd name="T74" fmla="*/ 52 w 898"/>
                  <a:gd name="T75" fmla="*/ 28 h 120"/>
                  <a:gd name="T76" fmla="*/ 44 w 898"/>
                  <a:gd name="T77" fmla="*/ 28 h 120"/>
                  <a:gd name="T78" fmla="*/ 36 w 898"/>
                  <a:gd name="T79" fmla="*/ 27 h 120"/>
                  <a:gd name="T80" fmla="*/ 29 w 898"/>
                  <a:gd name="T81" fmla="*/ 27 h 120"/>
                  <a:gd name="T82" fmla="*/ 24 w 898"/>
                  <a:gd name="T83" fmla="*/ 26 h 120"/>
                  <a:gd name="T84" fmla="*/ 20 w 898"/>
                  <a:gd name="T85" fmla="*/ 26 h 120"/>
                  <a:gd name="T86" fmla="*/ 14 w 898"/>
                  <a:gd name="T87" fmla="*/ 25 h 120"/>
                  <a:gd name="T88" fmla="*/ 12 w 898"/>
                  <a:gd name="T89" fmla="*/ 25 h 120"/>
                  <a:gd name="T90" fmla="*/ 9 w 898"/>
                  <a:gd name="T91" fmla="*/ 24 h 120"/>
                  <a:gd name="T92" fmla="*/ 7 w 898"/>
                  <a:gd name="T93" fmla="*/ 24 h 120"/>
                  <a:gd name="T94" fmla="*/ 6 w 898"/>
                  <a:gd name="T95" fmla="*/ 24 h 120"/>
                  <a:gd name="T96" fmla="*/ 6 w 898"/>
                  <a:gd name="T97" fmla="*/ 24 h 120"/>
                  <a:gd name="T98" fmla="*/ 0 w 898"/>
                  <a:gd name="T99" fmla="*/ 20 h 120"/>
                  <a:gd name="T100" fmla="*/ 0 w 898"/>
                  <a:gd name="T101" fmla="*/ 20 h 12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98"/>
                  <a:gd name="T154" fmla="*/ 0 h 120"/>
                  <a:gd name="T155" fmla="*/ 898 w 898"/>
                  <a:gd name="T156" fmla="*/ 120 h 12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98" h="120">
                    <a:moveTo>
                      <a:pt x="0" y="79"/>
                    </a:moveTo>
                    <a:lnTo>
                      <a:pt x="5" y="79"/>
                    </a:lnTo>
                    <a:lnTo>
                      <a:pt x="21" y="81"/>
                    </a:lnTo>
                    <a:lnTo>
                      <a:pt x="46" y="84"/>
                    </a:lnTo>
                    <a:lnTo>
                      <a:pt x="82" y="89"/>
                    </a:lnTo>
                    <a:lnTo>
                      <a:pt x="126" y="93"/>
                    </a:lnTo>
                    <a:lnTo>
                      <a:pt x="176" y="96"/>
                    </a:lnTo>
                    <a:lnTo>
                      <a:pt x="233" y="98"/>
                    </a:lnTo>
                    <a:lnTo>
                      <a:pt x="296" y="101"/>
                    </a:lnTo>
                    <a:lnTo>
                      <a:pt x="363" y="100"/>
                    </a:lnTo>
                    <a:lnTo>
                      <a:pt x="435" y="96"/>
                    </a:lnTo>
                    <a:lnTo>
                      <a:pt x="509" y="90"/>
                    </a:lnTo>
                    <a:lnTo>
                      <a:pt x="585" y="81"/>
                    </a:lnTo>
                    <a:lnTo>
                      <a:pt x="663" y="68"/>
                    </a:lnTo>
                    <a:lnTo>
                      <a:pt x="741" y="50"/>
                    </a:lnTo>
                    <a:lnTo>
                      <a:pt x="820" y="26"/>
                    </a:lnTo>
                    <a:lnTo>
                      <a:pt x="898" y="0"/>
                    </a:lnTo>
                    <a:lnTo>
                      <a:pt x="888" y="6"/>
                    </a:lnTo>
                    <a:lnTo>
                      <a:pt x="877" y="14"/>
                    </a:lnTo>
                    <a:lnTo>
                      <a:pt x="862" y="23"/>
                    </a:lnTo>
                    <a:lnTo>
                      <a:pt x="846" y="32"/>
                    </a:lnTo>
                    <a:lnTo>
                      <a:pt x="824" y="42"/>
                    </a:lnTo>
                    <a:lnTo>
                      <a:pt x="801" y="51"/>
                    </a:lnTo>
                    <a:lnTo>
                      <a:pt x="773" y="62"/>
                    </a:lnTo>
                    <a:lnTo>
                      <a:pt x="745" y="73"/>
                    </a:lnTo>
                    <a:lnTo>
                      <a:pt x="710" y="82"/>
                    </a:lnTo>
                    <a:lnTo>
                      <a:pt x="676" y="92"/>
                    </a:lnTo>
                    <a:lnTo>
                      <a:pt x="638" y="98"/>
                    </a:lnTo>
                    <a:lnTo>
                      <a:pt x="598" y="106"/>
                    </a:lnTo>
                    <a:lnTo>
                      <a:pt x="554" y="110"/>
                    </a:lnTo>
                    <a:lnTo>
                      <a:pt x="507" y="115"/>
                    </a:lnTo>
                    <a:lnTo>
                      <a:pt x="460" y="118"/>
                    </a:lnTo>
                    <a:lnTo>
                      <a:pt x="410" y="120"/>
                    </a:lnTo>
                    <a:lnTo>
                      <a:pt x="362" y="118"/>
                    </a:lnTo>
                    <a:lnTo>
                      <a:pt x="319" y="117"/>
                    </a:lnTo>
                    <a:lnTo>
                      <a:pt x="279" y="115"/>
                    </a:lnTo>
                    <a:lnTo>
                      <a:pt x="241" y="114"/>
                    </a:lnTo>
                    <a:lnTo>
                      <a:pt x="207" y="110"/>
                    </a:lnTo>
                    <a:lnTo>
                      <a:pt x="174" y="109"/>
                    </a:lnTo>
                    <a:lnTo>
                      <a:pt x="144" y="107"/>
                    </a:lnTo>
                    <a:lnTo>
                      <a:pt x="119" y="106"/>
                    </a:lnTo>
                    <a:lnTo>
                      <a:pt x="96" y="104"/>
                    </a:lnTo>
                    <a:lnTo>
                      <a:pt x="77" y="101"/>
                    </a:lnTo>
                    <a:lnTo>
                      <a:pt x="58" y="100"/>
                    </a:lnTo>
                    <a:lnTo>
                      <a:pt x="46" y="98"/>
                    </a:lnTo>
                    <a:lnTo>
                      <a:pt x="35" y="96"/>
                    </a:lnTo>
                    <a:lnTo>
                      <a:pt x="27" y="96"/>
                    </a:lnTo>
                    <a:lnTo>
                      <a:pt x="22" y="96"/>
                    </a:lnTo>
                    <a:lnTo>
                      <a:pt x="21" y="96"/>
                    </a:lnTo>
                    <a:lnTo>
                      <a:pt x="0" y="79"/>
                    </a:lnTo>
                    <a:close/>
                  </a:path>
                </a:pathLst>
              </a:custGeom>
              <a:solidFill>
                <a:srgbClr val="308CCF"/>
              </a:solidFill>
              <a:ln w="9525">
                <a:noFill/>
                <a:round/>
                <a:headEnd/>
                <a:tailEnd/>
              </a:ln>
            </p:spPr>
            <p:txBody>
              <a:bodyPr/>
              <a:lstStyle/>
              <a:p>
                <a:endParaRPr lang="de-AT"/>
              </a:p>
            </p:txBody>
          </p:sp>
          <p:sp>
            <p:nvSpPr>
              <p:cNvPr id="26" name="Freeform 41"/>
              <p:cNvSpPr>
                <a:spLocks/>
              </p:cNvSpPr>
              <p:nvPr/>
            </p:nvSpPr>
            <p:spPr bwMode="auto">
              <a:xfrm>
                <a:off x="2269" y="723"/>
                <a:ext cx="91" cy="71"/>
              </a:xfrm>
              <a:custGeom>
                <a:avLst/>
                <a:gdLst>
                  <a:gd name="T0" fmla="*/ 4 w 183"/>
                  <a:gd name="T1" fmla="*/ 0 h 142"/>
                  <a:gd name="T2" fmla="*/ 45 w 183"/>
                  <a:gd name="T3" fmla="*/ 21 h 142"/>
                  <a:gd name="T4" fmla="*/ 39 w 183"/>
                  <a:gd name="T5" fmla="*/ 36 h 142"/>
                  <a:gd name="T6" fmla="*/ 9 w 183"/>
                  <a:gd name="T7" fmla="*/ 17 h 142"/>
                  <a:gd name="T8" fmla="*/ 1 w 183"/>
                  <a:gd name="T9" fmla="*/ 11 h 142"/>
                  <a:gd name="T10" fmla="*/ 0 w 183"/>
                  <a:gd name="T11" fmla="*/ 5 h 142"/>
                  <a:gd name="T12" fmla="*/ 4 w 183"/>
                  <a:gd name="T13" fmla="*/ 0 h 142"/>
                  <a:gd name="T14" fmla="*/ 4 w 183"/>
                  <a:gd name="T15" fmla="*/ 0 h 142"/>
                  <a:gd name="T16" fmla="*/ 0 60000 65536"/>
                  <a:gd name="T17" fmla="*/ 0 60000 65536"/>
                  <a:gd name="T18" fmla="*/ 0 60000 65536"/>
                  <a:gd name="T19" fmla="*/ 0 60000 65536"/>
                  <a:gd name="T20" fmla="*/ 0 60000 65536"/>
                  <a:gd name="T21" fmla="*/ 0 60000 65536"/>
                  <a:gd name="T22" fmla="*/ 0 60000 65536"/>
                  <a:gd name="T23" fmla="*/ 0 60000 65536"/>
                  <a:gd name="T24" fmla="*/ 0 w 183"/>
                  <a:gd name="T25" fmla="*/ 0 h 142"/>
                  <a:gd name="T26" fmla="*/ 183 w 183"/>
                  <a:gd name="T27" fmla="*/ 142 h 14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3" h="142">
                    <a:moveTo>
                      <a:pt x="19" y="0"/>
                    </a:moveTo>
                    <a:lnTo>
                      <a:pt x="183" y="87"/>
                    </a:lnTo>
                    <a:lnTo>
                      <a:pt x="159" y="142"/>
                    </a:lnTo>
                    <a:lnTo>
                      <a:pt x="37" y="68"/>
                    </a:lnTo>
                    <a:lnTo>
                      <a:pt x="6" y="46"/>
                    </a:lnTo>
                    <a:lnTo>
                      <a:pt x="0" y="20"/>
                    </a:lnTo>
                    <a:lnTo>
                      <a:pt x="19" y="0"/>
                    </a:lnTo>
                    <a:close/>
                  </a:path>
                </a:pathLst>
              </a:custGeom>
              <a:solidFill>
                <a:srgbClr val="919485"/>
              </a:solidFill>
              <a:ln w="9525">
                <a:noFill/>
                <a:round/>
                <a:headEnd/>
                <a:tailEnd/>
              </a:ln>
            </p:spPr>
            <p:txBody>
              <a:bodyPr/>
              <a:lstStyle/>
              <a:p>
                <a:endParaRPr lang="de-AT"/>
              </a:p>
            </p:txBody>
          </p:sp>
          <p:sp>
            <p:nvSpPr>
              <p:cNvPr id="27" name="Freeform 42"/>
              <p:cNvSpPr>
                <a:spLocks/>
              </p:cNvSpPr>
              <p:nvPr/>
            </p:nvSpPr>
            <p:spPr bwMode="auto">
              <a:xfrm>
                <a:off x="1440" y="860"/>
                <a:ext cx="357" cy="370"/>
              </a:xfrm>
              <a:custGeom>
                <a:avLst/>
                <a:gdLst>
                  <a:gd name="T0" fmla="*/ 0 w 713"/>
                  <a:gd name="T1" fmla="*/ 21 h 739"/>
                  <a:gd name="T2" fmla="*/ 5 w 713"/>
                  <a:gd name="T3" fmla="*/ 74 h 739"/>
                  <a:gd name="T4" fmla="*/ 7 w 713"/>
                  <a:gd name="T5" fmla="*/ 174 h 739"/>
                  <a:gd name="T6" fmla="*/ 176 w 713"/>
                  <a:gd name="T7" fmla="*/ 185 h 739"/>
                  <a:gd name="T8" fmla="*/ 179 w 713"/>
                  <a:gd name="T9" fmla="*/ 0 h 739"/>
                  <a:gd name="T10" fmla="*/ 126 w 713"/>
                  <a:gd name="T11" fmla="*/ 10 h 739"/>
                  <a:gd name="T12" fmla="*/ 79 w 713"/>
                  <a:gd name="T13" fmla="*/ 10 h 739"/>
                  <a:gd name="T14" fmla="*/ 0 w 713"/>
                  <a:gd name="T15" fmla="*/ 21 h 739"/>
                  <a:gd name="T16" fmla="*/ 0 w 713"/>
                  <a:gd name="T17" fmla="*/ 21 h 73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13"/>
                  <a:gd name="T28" fmla="*/ 0 h 739"/>
                  <a:gd name="T29" fmla="*/ 713 w 713"/>
                  <a:gd name="T30" fmla="*/ 739 h 73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13" h="739">
                    <a:moveTo>
                      <a:pt x="0" y="84"/>
                    </a:moveTo>
                    <a:lnTo>
                      <a:pt x="20" y="293"/>
                    </a:lnTo>
                    <a:lnTo>
                      <a:pt x="28" y="695"/>
                    </a:lnTo>
                    <a:lnTo>
                      <a:pt x="703" y="739"/>
                    </a:lnTo>
                    <a:lnTo>
                      <a:pt x="713" y="0"/>
                    </a:lnTo>
                    <a:lnTo>
                      <a:pt x="502" y="37"/>
                    </a:lnTo>
                    <a:lnTo>
                      <a:pt x="314" y="37"/>
                    </a:lnTo>
                    <a:lnTo>
                      <a:pt x="0" y="84"/>
                    </a:lnTo>
                    <a:close/>
                  </a:path>
                </a:pathLst>
              </a:custGeom>
              <a:solidFill>
                <a:srgbClr val="FFC2EB"/>
              </a:solidFill>
              <a:ln w="9525">
                <a:noFill/>
                <a:round/>
                <a:headEnd/>
                <a:tailEnd/>
              </a:ln>
            </p:spPr>
            <p:txBody>
              <a:bodyPr/>
              <a:lstStyle/>
              <a:p>
                <a:endParaRPr lang="de-AT"/>
              </a:p>
            </p:txBody>
          </p:sp>
          <p:sp>
            <p:nvSpPr>
              <p:cNvPr id="28" name="Freeform 43"/>
              <p:cNvSpPr>
                <a:spLocks/>
              </p:cNvSpPr>
              <p:nvPr/>
            </p:nvSpPr>
            <p:spPr bwMode="auto">
              <a:xfrm>
                <a:off x="2110" y="911"/>
                <a:ext cx="137" cy="281"/>
              </a:xfrm>
              <a:custGeom>
                <a:avLst/>
                <a:gdLst>
                  <a:gd name="T0" fmla="*/ 68 w 275"/>
                  <a:gd name="T1" fmla="*/ 18 h 563"/>
                  <a:gd name="T2" fmla="*/ 65 w 275"/>
                  <a:gd name="T3" fmla="*/ 104 h 563"/>
                  <a:gd name="T4" fmla="*/ 68 w 275"/>
                  <a:gd name="T5" fmla="*/ 140 h 563"/>
                  <a:gd name="T6" fmla="*/ 1 w 275"/>
                  <a:gd name="T7" fmla="*/ 139 h 563"/>
                  <a:gd name="T8" fmla="*/ 1 w 275"/>
                  <a:gd name="T9" fmla="*/ 138 h 563"/>
                  <a:gd name="T10" fmla="*/ 1 w 275"/>
                  <a:gd name="T11" fmla="*/ 134 h 563"/>
                  <a:gd name="T12" fmla="*/ 1 w 275"/>
                  <a:gd name="T13" fmla="*/ 129 h 563"/>
                  <a:gd name="T14" fmla="*/ 1 w 275"/>
                  <a:gd name="T15" fmla="*/ 123 h 563"/>
                  <a:gd name="T16" fmla="*/ 1 w 275"/>
                  <a:gd name="T17" fmla="*/ 115 h 563"/>
                  <a:gd name="T18" fmla="*/ 1 w 275"/>
                  <a:gd name="T19" fmla="*/ 107 h 563"/>
                  <a:gd name="T20" fmla="*/ 1 w 275"/>
                  <a:gd name="T21" fmla="*/ 98 h 563"/>
                  <a:gd name="T22" fmla="*/ 1 w 275"/>
                  <a:gd name="T23" fmla="*/ 89 h 563"/>
                  <a:gd name="T24" fmla="*/ 1 w 275"/>
                  <a:gd name="T25" fmla="*/ 80 h 563"/>
                  <a:gd name="T26" fmla="*/ 1 w 275"/>
                  <a:gd name="T27" fmla="*/ 71 h 563"/>
                  <a:gd name="T28" fmla="*/ 1 w 275"/>
                  <a:gd name="T29" fmla="*/ 63 h 563"/>
                  <a:gd name="T30" fmla="*/ 1 w 275"/>
                  <a:gd name="T31" fmla="*/ 56 h 563"/>
                  <a:gd name="T32" fmla="*/ 1 w 275"/>
                  <a:gd name="T33" fmla="*/ 50 h 563"/>
                  <a:gd name="T34" fmla="*/ 1 w 275"/>
                  <a:gd name="T35" fmla="*/ 45 h 563"/>
                  <a:gd name="T36" fmla="*/ 0 w 275"/>
                  <a:gd name="T37" fmla="*/ 43 h 563"/>
                  <a:gd name="T38" fmla="*/ 0 w 275"/>
                  <a:gd name="T39" fmla="*/ 43 h 563"/>
                  <a:gd name="T40" fmla="*/ 0 w 275"/>
                  <a:gd name="T41" fmla="*/ 43 h 563"/>
                  <a:gd name="T42" fmla="*/ 0 w 275"/>
                  <a:gd name="T43" fmla="*/ 42 h 563"/>
                  <a:gd name="T44" fmla="*/ 0 w 275"/>
                  <a:gd name="T45" fmla="*/ 40 h 563"/>
                  <a:gd name="T46" fmla="*/ 0 w 275"/>
                  <a:gd name="T47" fmla="*/ 38 h 563"/>
                  <a:gd name="T48" fmla="*/ 0 w 275"/>
                  <a:gd name="T49" fmla="*/ 34 h 563"/>
                  <a:gd name="T50" fmla="*/ 0 w 275"/>
                  <a:gd name="T51" fmla="*/ 31 h 563"/>
                  <a:gd name="T52" fmla="*/ 0 w 275"/>
                  <a:gd name="T53" fmla="*/ 27 h 563"/>
                  <a:gd name="T54" fmla="*/ 0 w 275"/>
                  <a:gd name="T55" fmla="*/ 23 h 563"/>
                  <a:gd name="T56" fmla="*/ 0 w 275"/>
                  <a:gd name="T57" fmla="*/ 18 h 563"/>
                  <a:gd name="T58" fmla="*/ 0 w 275"/>
                  <a:gd name="T59" fmla="*/ 14 h 563"/>
                  <a:gd name="T60" fmla="*/ 0 w 275"/>
                  <a:gd name="T61" fmla="*/ 10 h 563"/>
                  <a:gd name="T62" fmla="*/ 0 w 275"/>
                  <a:gd name="T63" fmla="*/ 7 h 563"/>
                  <a:gd name="T64" fmla="*/ 0 w 275"/>
                  <a:gd name="T65" fmla="*/ 4 h 563"/>
                  <a:gd name="T66" fmla="*/ 1 w 275"/>
                  <a:gd name="T67" fmla="*/ 2 h 563"/>
                  <a:gd name="T68" fmla="*/ 1 w 275"/>
                  <a:gd name="T69" fmla="*/ 0 h 563"/>
                  <a:gd name="T70" fmla="*/ 1 w 275"/>
                  <a:gd name="T71" fmla="*/ 0 h 563"/>
                  <a:gd name="T72" fmla="*/ 51 w 275"/>
                  <a:gd name="T73" fmla="*/ 6 h 563"/>
                  <a:gd name="T74" fmla="*/ 68 w 275"/>
                  <a:gd name="T75" fmla="*/ 18 h 563"/>
                  <a:gd name="T76" fmla="*/ 68 w 275"/>
                  <a:gd name="T77" fmla="*/ 18 h 56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75"/>
                  <a:gd name="T118" fmla="*/ 0 h 563"/>
                  <a:gd name="T119" fmla="*/ 275 w 275"/>
                  <a:gd name="T120" fmla="*/ 563 h 56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75" h="563">
                    <a:moveTo>
                      <a:pt x="272" y="74"/>
                    </a:moveTo>
                    <a:lnTo>
                      <a:pt x="261" y="416"/>
                    </a:lnTo>
                    <a:lnTo>
                      <a:pt x="275" y="563"/>
                    </a:lnTo>
                    <a:lnTo>
                      <a:pt x="5" y="558"/>
                    </a:lnTo>
                    <a:lnTo>
                      <a:pt x="5" y="552"/>
                    </a:lnTo>
                    <a:lnTo>
                      <a:pt x="5" y="539"/>
                    </a:lnTo>
                    <a:lnTo>
                      <a:pt x="5" y="519"/>
                    </a:lnTo>
                    <a:lnTo>
                      <a:pt x="5" y="494"/>
                    </a:lnTo>
                    <a:lnTo>
                      <a:pt x="5" y="463"/>
                    </a:lnTo>
                    <a:lnTo>
                      <a:pt x="5" y="430"/>
                    </a:lnTo>
                    <a:lnTo>
                      <a:pt x="5" y="394"/>
                    </a:lnTo>
                    <a:lnTo>
                      <a:pt x="6" y="358"/>
                    </a:lnTo>
                    <a:lnTo>
                      <a:pt x="6" y="320"/>
                    </a:lnTo>
                    <a:lnTo>
                      <a:pt x="6" y="286"/>
                    </a:lnTo>
                    <a:lnTo>
                      <a:pt x="6" y="253"/>
                    </a:lnTo>
                    <a:lnTo>
                      <a:pt x="6" y="225"/>
                    </a:lnTo>
                    <a:lnTo>
                      <a:pt x="5" y="200"/>
                    </a:lnTo>
                    <a:lnTo>
                      <a:pt x="5" y="183"/>
                    </a:lnTo>
                    <a:lnTo>
                      <a:pt x="3" y="174"/>
                    </a:lnTo>
                    <a:lnTo>
                      <a:pt x="3" y="172"/>
                    </a:lnTo>
                    <a:lnTo>
                      <a:pt x="2" y="172"/>
                    </a:lnTo>
                    <a:lnTo>
                      <a:pt x="0" y="169"/>
                    </a:lnTo>
                    <a:lnTo>
                      <a:pt x="0" y="161"/>
                    </a:lnTo>
                    <a:lnTo>
                      <a:pt x="0" y="153"/>
                    </a:lnTo>
                    <a:lnTo>
                      <a:pt x="0" y="139"/>
                    </a:lnTo>
                    <a:lnTo>
                      <a:pt x="0" y="125"/>
                    </a:lnTo>
                    <a:lnTo>
                      <a:pt x="0" y="108"/>
                    </a:lnTo>
                    <a:lnTo>
                      <a:pt x="2" y="92"/>
                    </a:lnTo>
                    <a:lnTo>
                      <a:pt x="2" y="75"/>
                    </a:lnTo>
                    <a:lnTo>
                      <a:pt x="2" y="58"/>
                    </a:lnTo>
                    <a:lnTo>
                      <a:pt x="3" y="42"/>
                    </a:lnTo>
                    <a:lnTo>
                      <a:pt x="3" y="28"/>
                    </a:lnTo>
                    <a:lnTo>
                      <a:pt x="3" y="17"/>
                    </a:lnTo>
                    <a:lnTo>
                      <a:pt x="5" y="8"/>
                    </a:lnTo>
                    <a:lnTo>
                      <a:pt x="5" y="2"/>
                    </a:lnTo>
                    <a:lnTo>
                      <a:pt x="5" y="0"/>
                    </a:lnTo>
                    <a:lnTo>
                      <a:pt x="206" y="25"/>
                    </a:lnTo>
                    <a:lnTo>
                      <a:pt x="272" y="74"/>
                    </a:lnTo>
                    <a:close/>
                  </a:path>
                </a:pathLst>
              </a:custGeom>
              <a:solidFill>
                <a:srgbClr val="FFB5A1"/>
              </a:solidFill>
              <a:ln w="9525">
                <a:noFill/>
                <a:round/>
                <a:headEnd/>
                <a:tailEnd/>
              </a:ln>
            </p:spPr>
            <p:txBody>
              <a:bodyPr/>
              <a:lstStyle/>
              <a:p>
                <a:endParaRPr lang="de-AT"/>
              </a:p>
            </p:txBody>
          </p:sp>
          <p:sp>
            <p:nvSpPr>
              <p:cNvPr id="29" name="Freeform 44"/>
              <p:cNvSpPr>
                <a:spLocks/>
              </p:cNvSpPr>
              <p:nvPr/>
            </p:nvSpPr>
            <p:spPr bwMode="auto">
              <a:xfrm>
                <a:off x="2104" y="1164"/>
                <a:ext cx="150" cy="95"/>
              </a:xfrm>
              <a:custGeom>
                <a:avLst/>
                <a:gdLst>
                  <a:gd name="T0" fmla="*/ 70 w 300"/>
                  <a:gd name="T1" fmla="*/ 0 h 189"/>
                  <a:gd name="T2" fmla="*/ 75 w 300"/>
                  <a:gd name="T3" fmla="*/ 43 h 189"/>
                  <a:gd name="T4" fmla="*/ 0 w 300"/>
                  <a:gd name="T5" fmla="*/ 48 h 189"/>
                  <a:gd name="T6" fmla="*/ 1 w 300"/>
                  <a:gd name="T7" fmla="*/ 6 h 189"/>
                  <a:gd name="T8" fmla="*/ 70 w 300"/>
                  <a:gd name="T9" fmla="*/ 0 h 189"/>
                  <a:gd name="T10" fmla="*/ 70 w 300"/>
                  <a:gd name="T11" fmla="*/ 0 h 189"/>
                  <a:gd name="T12" fmla="*/ 0 60000 65536"/>
                  <a:gd name="T13" fmla="*/ 0 60000 65536"/>
                  <a:gd name="T14" fmla="*/ 0 60000 65536"/>
                  <a:gd name="T15" fmla="*/ 0 60000 65536"/>
                  <a:gd name="T16" fmla="*/ 0 60000 65536"/>
                  <a:gd name="T17" fmla="*/ 0 60000 65536"/>
                  <a:gd name="T18" fmla="*/ 0 w 300"/>
                  <a:gd name="T19" fmla="*/ 0 h 189"/>
                  <a:gd name="T20" fmla="*/ 300 w 300"/>
                  <a:gd name="T21" fmla="*/ 189 h 189"/>
                </a:gdLst>
                <a:ahLst/>
                <a:cxnLst>
                  <a:cxn ang="T12">
                    <a:pos x="T0" y="T1"/>
                  </a:cxn>
                  <a:cxn ang="T13">
                    <a:pos x="T2" y="T3"/>
                  </a:cxn>
                  <a:cxn ang="T14">
                    <a:pos x="T4" y="T5"/>
                  </a:cxn>
                  <a:cxn ang="T15">
                    <a:pos x="T6" y="T7"/>
                  </a:cxn>
                  <a:cxn ang="T16">
                    <a:pos x="T8" y="T9"/>
                  </a:cxn>
                  <a:cxn ang="T17">
                    <a:pos x="T10" y="T11"/>
                  </a:cxn>
                </a:cxnLst>
                <a:rect l="T18" t="T19" r="T20" b="T21"/>
                <a:pathLst>
                  <a:path w="300" h="189">
                    <a:moveTo>
                      <a:pt x="278" y="0"/>
                    </a:moveTo>
                    <a:lnTo>
                      <a:pt x="300" y="169"/>
                    </a:lnTo>
                    <a:lnTo>
                      <a:pt x="0" y="189"/>
                    </a:lnTo>
                    <a:lnTo>
                      <a:pt x="5" y="22"/>
                    </a:lnTo>
                    <a:lnTo>
                      <a:pt x="278" y="0"/>
                    </a:lnTo>
                    <a:close/>
                  </a:path>
                </a:pathLst>
              </a:custGeom>
              <a:solidFill>
                <a:srgbClr val="FF9CBF"/>
              </a:solidFill>
              <a:ln w="9525">
                <a:noFill/>
                <a:round/>
                <a:headEnd/>
                <a:tailEnd/>
              </a:ln>
            </p:spPr>
            <p:txBody>
              <a:bodyPr/>
              <a:lstStyle/>
              <a:p>
                <a:endParaRPr lang="de-AT"/>
              </a:p>
            </p:txBody>
          </p:sp>
          <p:sp>
            <p:nvSpPr>
              <p:cNvPr id="30" name="Freeform 45"/>
              <p:cNvSpPr>
                <a:spLocks/>
              </p:cNvSpPr>
              <p:nvPr/>
            </p:nvSpPr>
            <p:spPr bwMode="auto">
              <a:xfrm>
                <a:off x="2082" y="806"/>
                <a:ext cx="192" cy="144"/>
              </a:xfrm>
              <a:custGeom>
                <a:avLst/>
                <a:gdLst>
                  <a:gd name="T0" fmla="*/ 0 w 385"/>
                  <a:gd name="T1" fmla="*/ 0 h 287"/>
                  <a:gd name="T2" fmla="*/ 42 w 385"/>
                  <a:gd name="T3" fmla="*/ 0 h 287"/>
                  <a:gd name="T4" fmla="*/ 61 w 385"/>
                  <a:gd name="T5" fmla="*/ 16 h 287"/>
                  <a:gd name="T6" fmla="*/ 96 w 385"/>
                  <a:gd name="T7" fmla="*/ 71 h 287"/>
                  <a:gd name="T8" fmla="*/ 23 w 385"/>
                  <a:gd name="T9" fmla="*/ 72 h 287"/>
                  <a:gd name="T10" fmla="*/ 0 w 385"/>
                  <a:gd name="T11" fmla="*/ 0 h 287"/>
                  <a:gd name="T12" fmla="*/ 0 w 385"/>
                  <a:gd name="T13" fmla="*/ 0 h 287"/>
                  <a:gd name="T14" fmla="*/ 0 60000 65536"/>
                  <a:gd name="T15" fmla="*/ 0 60000 65536"/>
                  <a:gd name="T16" fmla="*/ 0 60000 65536"/>
                  <a:gd name="T17" fmla="*/ 0 60000 65536"/>
                  <a:gd name="T18" fmla="*/ 0 60000 65536"/>
                  <a:gd name="T19" fmla="*/ 0 60000 65536"/>
                  <a:gd name="T20" fmla="*/ 0 60000 65536"/>
                  <a:gd name="T21" fmla="*/ 0 w 385"/>
                  <a:gd name="T22" fmla="*/ 0 h 287"/>
                  <a:gd name="T23" fmla="*/ 385 w 385"/>
                  <a:gd name="T24" fmla="*/ 287 h 28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287">
                    <a:moveTo>
                      <a:pt x="0" y="0"/>
                    </a:moveTo>
                    <a:lnTo>
                      <a:pt x="169" y="0"/>
                    </a:lnTo>
                    <a:lnTo>
                      <a:pt x="246" y="64"/>
                    </a:lnTo>
                    <a:lnTo>
                      <a:pt x="385" y="281"/>
                    </a:lnTo>
                    <a:lnTo>
                      <a:pt x="93" y="287"/>
                    </a:lnTo>
                    <a:lnTo>
                      <a:pt x="0" y="0"/>
                    </a:lnTo>
                    <a:close/>
                  </a:path>
                </a:pathLst>
              </a:custGeom>
              <a:solidFill>
                <a:srgbClr val="FF9C96"/>
              </a:solidFill>
              <a:ln w="9525">
                <a:noFill/>
                <a:round/>
                <a:headEnd/>
                <a:tailEnd/>
              </a:ln>
            </p:spPr>
            <p:txBody>
              <a:bodyPr/>
              <a:lstStyle/>
              <a:p>
                <a:endParaRPr lang="de-AT"/>
              </a:p>
            </p:txBody>
          </p:sp>
          <p:sp>
            <p:nvSpPr>
              <p:cNvPr id="31" name="Freeform 46"/>
              <p:cNvSpPr>
                <a:spLocks/>
              </p:cNvSpPr>
              <p:nvPr/>
            </p:nvSpPr>
            <p:spPr bwMode="auto">
              <a:xfrm>
                <a:off x="2138" y="982"/>
                <a:ext cx="60" cy="104"/>
              </a:xfrm>
              <a:custGeom>
                <a:avLst/>
                <a:gdLst>
                  <a:gd name="T0" fmla="*/ 2 w 119"/>
                  <a:gd name="T1" fmla="*/ 0 h 208"/>
                  <a:gd name="T2" fmla="*/ 30 w 119"/>
                  <a:gd name="T3" fmla="*/ 0 h 208"/>
                  <a:gd name="T4" fmla="*/ 30 w 119"/>
                  <a:gd name="T5" fmla="*/ 52 h 208"/>
                  <a:gd name="T6" fmla="*/ 0 w 119"/>
                  <a:gd name="T7" fmla="*/ 52 h 208"/>
                  <a:gd name="T8" fmla="*/ 2 w 119"/>
                  <a:gd name="T9" fmla="*/ 0 h 208"/>
                  <a:gd name="T10" fmla="*/ 2 w 119"/>
                  <a:gd name="T11" fmla="*/ 0 h 208"/>
                  <a:gd name="T12" fmla="*/ 0 60000 65536"/>
                  <a:gd name="T13" fmla="*/ 0 60000 65536"/>
                  <a:gd name="T14" fmla="*/ 0 60000 65536"/>
                  <a:gd name="T15" fmla="*/ 0 60000 65536"/>
                  <a:gd name="T16" fmla="*/ 0 60000 65536"/>
                  <a:gd name="T17" fmla="*/ 0 60000 65536"/>
                  <a:gd name="T18" fmla="*/ 0 w 119"/>
                  <a:gd name="T19" fmla="*/ 0 h 208"/>
                  <a:gd name="T20" fmla="*/ 119 w 119"/>
                  <a:gd name="T21" fmla="*/ 208 h 208"/>
                </a:gdLst>
                <a:ahLst/>
                <a:cxnLst>
                  <a:cxn ang="T12">
                    <a:pos x="T0" y="T1"/>
                  </a:cxn>
                  <a:cxn ang="T13">
                    <a:pos x="T2" y="T3"/>
                  </a:cxn>
                  <a:cxn ang="T14">
                    <a:pos x="T4" y="T5"/>
                  </a:cxn>
                  <a:cxn ang="T15">
                    <a:pos x="T6" y="T7"/>
                  </a:cxn>
                  <a:cxn ang="T16">
                    <a:pos x="T8" y="T9"/>
                  </a:cxn>
                  <a:cxn ang="T17">
                    <a:pos x="T10" y="T11"/>
                  </a:cxn>
                </a:cxnLst>
                <a:rect l="T18" t="T19" r="T20" b="T21"/>
                <a:pathLst>
                  <a:path w="119" h="208">
                    <a:moveTo>
                      <a:pt x="5" y="0"/>
                    </a:moveTo>
                    <a:lnTo>
                      <a:pt x="119" y="0"/>
                    </a:lnTo>
                    <a:lnTo>
                      <a:pt x="119" y="208"/>
                    </a:lnTo>
                    <a:lnTo>
                      <a:pt x="0" y="207"/>
                    </a:lnTo>
                    <a:lnTo>
                      <a:pt x="5" y="0"/>
                    </a:lnTo>
                    <a:close/>
                  </a:path>
                </a:pathLst>
              </a:custGeom>
              <a:solidFill>
                <a:srgbClr val="C98778"/>
              </a:solidFill>
              <a:ln w="9525">
                <a:noFill/>
                <a:round/>
                <a:headEnd/>
                <a:tailEnd/>
              </a:ln>
            </p:spPr>
            <p:txBody>
              <a:bodyPr/>
              <a:lstStyle/>
              <a:p>
                <a:endParaRPr lang="de-AT"/>
              </a:p>
            </p:txBody>
          </p:sp>
          <p:sp>
            <p:nvSpPr>
              <p:cNvPr id="32" name="Freeform 47"/>
              <p:cNvSpPr>
                <a:spLocks/>
              </p:cNvSpPr>
              <p:nvPr/>
            </p:nvSpPr>
            <p:spPr bwMode="auto">
              <a:xfrm>
                <a:off x="2145" y="981"/>
                <a:ext cx="55" cy="108"/>
              </a:xfrm>
              <a:custGeom>
                <a:avLst/>
                <a:gdLst>
                  <a:gd name="T0" fmla="*/ 1 w 111"/>
                  <a:gd name="T1" fmla="*/ 2 h 217"/>
                  <a:gd name="T2" fmla="*/ 24 w 111"/>
                  <a:gd name="T3" fmla="*/ 4 h 217"/>
                  <a:gd name="T4" fmla="*/ 24 w 111"/>
                  <a:gd name="T5" fmla="*/ 24 h 217"/>
                  <a:gd name="T6" fmla="*/ 25 w 111"/>
                  <a:gd name="T7" fmla="*/ 50 h 217"/>
                  <a:gd name="T8" fmla="*/ 2 w 111"/>
                  <a:gd name="T9" fmla="*/ 50 h 217"/>
                  <a:gd name="T10" fmla="*/ 0 w 111"/>
                  <a:gd name="T11" fmla="*/ 50 h 217"/>
                  <a:gd name="T12" fmla="*/ 0 w 111"/>
                  <a:gd name="T13" fmla="*/ 52 h 217"/>
                  <a:gd name="T14" fmla="*/ 26 w 111"/>
                  <a:gd name="T15" fmla="*/ 54 h 217"/>
                  <a:gd name="T16" fmla="*/ 27 w 111"/>
                  <a:gd name="T17" fmla="*/ 52 h 217"/>
                  <a:gd name="T18" fmla="*/ 27 w 111"/>
                  <a:gd name="T19" fmla="*/ 36 h 217"/>
                  <a:gd name="T20" fmla="*/ 27 w 111"/>
                  <a:gd name="T21" fmla="*/ 0 h 217"/>
                  <a:gd name="T22" fmla="*/ 17 w 111"/>
                  <a:gd name="T23" fmla="*/ 0 h 217"/>
                  <a:gd name="T24" fmla="*/ 1 w 111"/>
                  <a:gd name="T25" fmla="*/ 0 h 217"/>
                  <a:gd name="T26" fmla="*/ 1 w 111"/>
                  <a:gd name="T27" fmla="*/ 2 h 217"/>
                  <a:gd name="T28" fmla="*/ 1 w 111"/>
                  <a:gd name="T29" fmla="*/ 2 h 2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1"/>
                  <a:gd name="T46" fmla="*/ 0 h 217"/>
                  <a:gd name="T47" fmla="*/ 111 w 111"/>
                  <a:gd name="T48" fmla="*/ 217 h 2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1" h="217">
                    <a:moveTo>
                      <a:pt x="7" y="8"/>
                    </a:moveTo>
                    <a:lnTo>
                      <a:pt x="97" y="16"/>
                    </a:lnTo>
                    <a:lnTo>
                      <a:pt x="97" y="97"/>
                    </a:lnTo>
                    <a:lnTo>
                      <a:pt x="102" y="202"/>
                    </a:lnTo>
                    <a:lnTo>
                      <a:pt x="10" y="202"/>
                    </a:lnTo>
                    <a:lnTo>
                      <a:pt x="0" y="202"/>
                    </a:lnTo>
                    <a:lnTo>
                      <a:pt x="0" y="211"/>
                    </a:lnTo>
                    <a:lnTo>
                      <a:pt x="104" y="217"/>
                    </a:lnTo>
                    <a:lnTo>
                      <a:pt x="108" y="211"/>
                    </a:lnTo>
                    <a:lnTo>
                      <a:pt x="111" y="144"/>
                    </a:lnTo>
                    <a:lnTo>
                      <a:pt x="108" y="2"/>
                    </a:lnTo>
                    <a:lnTo>
                      <a:pt x="68" y="0"/>
                    </a:lnTo>
                    <a:lnTo>
                      <a:pt x="5" y="0"/>
                    </a:lnTo>
                    <a:lnTo>
                      <a:pt x="7" y="8"/>
                    </a:lnTo>
                    <a:close/>
                  </a:path>
                </a:pathLst>
              </a:custGeom>
              <a:solidFill>
                <a:srgbClr val="B37A63"/>
              </a:solidFill>
              <a:ln w="9525">
                <a:noFill/>
                <a:round/>
                <a:headEnd/>
                <a:tailEnd/>
              </a:ln>
            </p:spPr>
            <p:txBody>
              <a:bodyPr/>
              <a:lstStyle/>
              <a:p>
                <a:endParaRPr lang="de-AT"/>
              </a:p>
            </p:txBody>
          </p:sp>
          <p:sp>
            <p:nvSpPr>
              <p:cNvPr id="33" name="Freeform 48"/>
              <p:cNvSpPr>
                <a:spLocks/>
              </p:cNvSpPr>
              <p:nvPr/>
            </p:nvSpPr>
            <p:spPr bwMode="auto">
              <a:xfrm>
                <a:off x="1901" y="706"/>
                <a:ext cx="158" cy="177"/>
              </a:xfrm>
              <a:custGeom>
                <a:avLst/>
                <a:gdLst>
                  <a:gd name="T0" fmla="*/ 2 w 317"/>
                  <a:gd name="T1" fmla="*/ 30 h 353"/>
                  <a:gd name="T2" fmla="*/ 3 w 317"/>
                  <a:gd name="T3" fmla="*/ 29 h 353"/>
                  <a:gd name="T4" fmla="*/ 4 w 317"/>
                  <a:gd name="T5" fmla="*/ 28 h 353"/>
                  <a:gd name="T6" fmla="*/ 5 w 317"/>
                  <a:gd name="T7" fmla="*/ 26 h 353"/>
                  <a:gd name="T8" fmla="*/ 7 w 317"/>
                  <a:gd name="T9" fmla="*/ 24 h 353"/>
                  <a:gd name="T10" fmla="*/ 9 w 317"/>
                  <a:gd name="T11" fmla="*/ 21 h 353"/>
                  <a:gd name="T12" fmla="*/ 12 w 317"/>
                  <a:gd name="T13" fmla="*/ 19 h 353"/>
                  <a:gd name="T14" fmla="*/ 14 w 317"/>
                  <a:gd name="T15" fmla="*/ 17 h 353"/>
                  <a:gd name="T16" fmla="*/ 17 w 317"/>
                  <a:gd name="T17" fmla="*/ 14 h 353"/>
                  <a:gd name="T18" fmla="*/ 20 w 317"/>
                  <a:gd name="T19" fmla="*/ 12 h 353"/>
                  <a:gd name="T20" fmla="*/ 22 w 317"/>
                  <a:gd name="T21" fmla="*/ 9 h 353"/>
                  <a:gd name="T22" fmla="*/ 25 w 317"/>
                  <a:gd name="T23" fmla="*/ 7 h 353"/>
                  <a:gd name="T24" fmla="*/ 27 w 317"/>
                  <a:gd name="T25" fmla="*/ 5 h 353"/>
                  <a:gd name="T26" fmla="*/ 28 w 317"/>
                  <a:gd name="T27" fmla="*/ 3 h 353"/>
                  <a:gd name="T28" fmla="*/ 30 w 317"/>
                  <a:gd name="T29" fmla="*/ 2 h 353"/>
                  <a:gd name="T30" fmla="*/ 31 w 317"/>
                  <a:gd name="T31" fmla="*/ 1 h 353"/>
                  <a:gd name="T32" fmla="*/ 32 w 317"/>
                  <a:gd name="T33" fmla="*/ 1 h 353"/>
                  <a:gd name="T34" fmla="*/ 40 w 317"/>
                  <a:gd name="T35" fmla="*/ 0 h 353"/>
                  <a:gd name="T36" fmla="*/ 79 w 317"/>
                  <a:gd name="T37" fmla="*/ 51 h 353"/>
                  <a:gd name="T38" fmla="*/ 72 w 317"/>
                  <a:gd name="T39" fmla="*/ 89 h 353"/>
                  <a:gd name="T40" fmla="*/ 0 w 317"/>
                  <a:gd name="T41" fmla="*/ 83 h 353"/>
                  <a:gd name="T42" fmla="*/ 2 w 317"/>
                  <a:gd name="T43" fmla="*/ 30 h 353"/>
                  <a:gd name="T44" fmla="*/ 2 w 317"/>
                  <a:gd name="T45" fmla="*/ 30 h 35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17"/>
                  <a:gd name="T70" fmla="*/ 0 h 353"/>
                  <a:gd name="T71" fmla="*/ 317 w 317"/>
                  <a:gd name="T72" fmla="*/ 353 h 35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17" h="353">
                    <a:moveTo>
                      <a:pt x="11" y="118"/>
                    </a:moveTo>
                    <a:lnTo>
                      <a:pt x="14" y="114"/>
                    </a:lnTo>
                    <a:lnTo>
                      <a:pt x="17" y="109"/>
                    </a:lnTo>
                    <a:lnTo>
                      <a:pt x="22" y="101"/>
                    </a:lnTo>
                    <a:lnTo>
                      <a:pt x="31" y="93"/>
                    </a:lnTo>
                    <a:lnTo>
                      <a:pt x="39" y="84"/>
                    </a:lnTo>
                    <a:lnTo>
                      <a:pt x="48" y="76"/>
                    </a:lnTo>
                    <a:lnTo>
                      <a:pt x="59" y="65"/>
                    </a:lnTo>
                    <a:lnTo>
                      <a:pt x="70" y="56"/>
                    </a:lnTo>
                    <a:lnTo>
                      <a:pt x="81" y="45"/>
                    </a:lnTo>
                    <a:lnTo>
                      <a:pt x="90" y="36"/>
                    </a:lnTo>
                    <a:lnTo>
                      <a:pt x="100" y="26"/>
                    </a:lnTo>
                    <a:lnTo>
                      <a:pt x="109" y="20"/>
                    </a:lnTo>
                    <a:lnTo>
                      <a:pt x="115" y="12"/>
                    </a:lnTo>
                    <a:lnTo>
                      <a:pt x="122" y="8"/>
                    </a:lnTo>
                    <a:lnTo>
                      <a:pt x="125" y="4"/>
                    </a:lnTo>
                    <a:lnTo>
                      <a:pt x="128" y="4"/>
                    </a:lnTo>
                    <a:lnTo>
                      <a:pt x="162" y="0"/>
                    </a:lnTo>
                    <a:lnTo>
                      <a:pt x="317" y="204"/>
                    </a:lnTo>
                    <a:lnTo>
                      <a:pt x="290" y="353"/>
                    </a:lnTo>
                    <a:lnTo>
                      <a:pt x="0" y="331"/>
                    </a:lnTo>
                    <a:lnTo>
                      <a:pt x="11" y="118"/>
                    </a:lnTo>
                    <a:close/>
                  </a:path>
                </a:pathLst>
              </a:custGeom>
              <a:solidFill>
                <a:srgbClr val="B06361"/>
              </a:solidFill>
              <a:ln w="9525">
                <a:noFill/>
                <a:round/>
                <a:headEnd/>
                <a:tailEnd/>
              </a:ln>
            </p:spPr>
            <p:txBody>
              <a:bodyPr/>
              <a:lstStyle/>
              <a:p>
                <a:endParaRPr lang="de-AT"/>
              </a:p>
            </p:txBody>
          </p:sp>
          <p:sp>
            <p:nvSpPr>
              <p:cNvPr id="34" name="Freeform 49"/>
              <p:cNvSpPr>
                <a:spLocks/>
              </p:cNvSpPr>
              <p:nvPr/>
            </p:nvSpPr>
            <p:spPr bwMode="auto">
              <a:xfrm>
                <a:off x="2021" y="754"/>
                <a:ext cx="129" cy="457"/>
              </a:xfrm>
              <a:custGeom>
                <a:avLst/>
                <a:gdLst>
                  <a:gd name="T0" fmla="*/ 0 w 258"/>
                  <a:gd name="T1" fmla="*/ 0 h 914"/>
                  <a:gd name="T2" fmla="*/ 1 w 258"/>
                  <a:gd name="T3" fmla="*/ 77 h 914"/>
                  <a:gd name="T4" fmla="*/ 1 w 258"/>
                  <a:gd name="T5" fmla="*/ 229 h 914"/>
                  <a:gd name="T6" fmla="*/ 61 w 258"/>
                  <a:gd name="T7" fmla="*/ 225 h 914"/>
                  <a:gd name="T8" fmla="*/ 65 w 258"/>
                  <a:gd name="T9" fmla="*/ 78 h 914"/>
                  <a:gd name="T10" fmla="*/ 0 w 258"/>
                  <a:gd name="T11" fmla="*/ 0 h 914"/>
                  <a:gd name="T12" fmla="*/ 0 w 258"/>
                  <a:gd name="T13" fmla="*/ 0 h 914"/>
                  <a:gd name="T14" fmla="*/ 0 60000 65536"/>
                  <a:gd name="T15" fmla="*/ 0 60000 65536"/>
                  <a:gd name="T16" fmla="*/ 0 60000 65536"/>
                  <a:gd name="T17" fmla="*/ 0 60000 65536"/>
                  <a:gd name="T18" fmla="*/ 0 60000 65536"/>
                  <a:gd name="T19" fmla="*/ 0 60000 65536"/>
                  <a:gd name="T20" fmla="*/ 0 60000 65536"/>
                  <a:gd name="T21" fmla="*/ 0 w 258"/>
                  <a:gd name="T22" fmla="*/ 0 h 914"/>
                  <a:gd name="T23" fmla="*/ 258 w 258"/>
                  <a:gd name="T24" fmla="*/ 914 h 9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8" h="914">
                    <a:moveTo>
                      <a:pt x="0" y="0"/>
                    </a:moveTo>
                    <a:lnTo>
                      <a:pt x="7" y="308"/>
                    </a:lnTo>
                    <a:lnTo>
                      <a:pt x="5" y="914"/>
                    </a:lnTo>
                    <a:lnTo>
                      <a:pt x="244" y="897"/>
                    </a:lnTo>
                    <a:lnTo>
                      <a:pt x="258" y="309"/>
                    </a:lnTo>
                    <a:lnTo>
                      <a:pt x="0" y="0"/>
                    </a:lnTo>
                    <a:close/>
                  </a:path>
                </a:pathLst>
              </a:custGeom>
              <a:solidFill>
                <a:srgbClr val="E6A6D1"/>
              </a:solidFill>
              <a:ln w="9525">
                <a:noFill/>
                <a:round/>
                <a:headEnd/>
                <a:tailEnd/>
              </a:ln>
            </p:spPr>
            <p:txBody>
              <a:bodyPr/>
              <a:lstStyle/>
              <a:p>
                <a:endParaRPr lang="de-AT"/>
              </a:p>
            </p:txBody>
          </p:sp>
          <p:sp>
            <p:nvSpPr>
              <p:cNvPr id="35" name="Freeform 50"/>
              <p:cNvSpPr>
                <a:spLocks/>
              </p:cNvSpPr>
              <p:nvPr/>
            </p:nvSpPr>
            <p:spPr bwMode="auto">
              <a:xfrm>
                <a:off x="1405" y="753"/>
                <a:ext cx="286" cy="149"/>
              </a:xfrm>
              <a:custGeom>
                <a:avLst/>
                <a:gdLst>
                  <a:gd name="T0" fmla="*/ 136 w 572"/>
                  <a:gd name="T1" fmla="*/ 0 h 299"/>
                  <a:gd name="T2" fmla="*/ 73 w 572"/>
                  <a:gd name="T3" fmla="*/ 6 h 299"/>
                  <a:gd name="T4" fmla="*/ 14 w 572"/>
                  <a:gd name="T5" fmla="*/ 58 h 299"/>
                  <a:gd name="T6" fmla="*/ 0 w 572"/>
                  <a:gd name="T7" fmla="*/ 66 h 299"/>
                  <a:gd name="T8" fmla="*/ 15 w 572"/>
                  <a:gd name="T9" fmla="*/ 74 h 299"/>
                  <a:gd name="T10" fmla="*/ 49 w 572"/>
                  <a:gd name="T11" fmla="*/ 38 h 299"/>
                  <a:gd name="T12" fmla="*/ 79 w 572"/>
                  <a:gd name="T13" fmla="*/ 11 h 299"/>
                  <a:gd name="T14" fmla="*/ 133 w 572"/>
                  <a:gd name="T15" fmla="*/ 6 h 299"/>
                  <a:gd name="T16" fmla="*/ 80 w 572"/>
                  <a:gd name="T17" fmla="*/ 67 h 299"/>
                  <a:gd name="T18" fmla="*/ 98 w 572"/>
                  <a:gd name="T19" fmla="*/ 66 h 299"/>
                  <a:gd name="T20" fmla="*/ 139 w 572"/>
                  <a:gd name="T21" fmla="*/ 18 h 299"/>
                  <a:gd name="T22" fmla="*/ 143 w 572"/>
                  <a:gd name="T23" fmla="*/ 4 h 299"/>
                  <a:gd name="T24" fmla="*/ 136 w 572"/>
                  <a:gd name="T25" fmla="*/ 0 h 299"/>
                  <a:gd name="T26" fmla="*/ 136 w 572"/>
                  <a:gd name="T27" fmla="*/ 0 h 2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72"/>
                  <a:gd name="T43" fmla="*/ 0 h 299"/>
                  <a:gd name="T44" fmla="*/ 572 w 572"/>
                  <a:gd name="T45" fmla="*/ 299 h 29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72" h="299">
                    <a:moveTo>
                      <a:pt x="544" y="0"/>
                    </a:moveTo>
                    <a:lnTo>
                      <a:pt x="293" y="27"/>
                    </a:lnTo>
                    <a:lnTo>
                      <a:pt x="59" y="232"/>
                    </a:lnTo>
                    <a:lnTo>
                      <a:pt x="0" y="266"/>
                    </a:lnTo>
                    <a:lnTo>
                      <a:pt x="61" y="299"/>
                    </a:lnTo>
                    <a:lnTo>
                      <a:pt x="197" y="152"/>
                    </a:lnTo>
                    <a:lnTo>
                      <a:pt x="318" y="44"/>
                    </a:lnTo>
                    <a:lnTo>
                      <a:pt x="531" y="27"/>
                    </a:lnTo>
                    <a:lnTo>
                      <a:pt x="323" y="271"/>
                    </a:lnTo>
                    <a:lnTo>
                      <a:pt x="392" y="265"/>
                    </a:lnTo>
                    <a:lnTo>
                      <a:pt x="556" y="72"/>
                    </a:lnTo>
                    <a:lnTo>
                      <a:pt x="572" y="19"/>
                    </a:lnTo>
                    <a:lnTo>
                      <a:pt x="544" y="0"/>
                    </a:lnTo>
                    <a:close/>
                  </a:path>
                </a:pathLst>
              </a:custGeom>
              <a:solidFill>
                <a:srgbClr val="D67D54"/>
              </a:solidFill>
              <a:ln w="9525">
                <a:noFill/>
                <a:round/>
                <a:headEnd/>
                <a:tailEnd/>
              </a:ln>
            </p:spPr>
            <p:txBody>
              <a:bodyPr/>
              <a:lstStyle/>
              <a:p>
                <a:endParaRPr lang="de-AT"/>
              </a:p>
            </p:txBody>
          </p:sp>
          <p:sp>
            <p:nvSpPr>
              <p:cNvPr id="36" name="Freeform 51"/>
              <p:cNvSpPr>
                <a:spLocks/>
              </p:cNvSpPr>
              <p:nvPr/>
            </p:nvSpPr>
            <p:spPr bwMode="auto">
              <a:xfrm>
                <a:off x="1563" y="684"/>
                <a:ext cx="406" cy="165"/>
              </a:xfrm>
              <a:custGeom>
                <a:avLst/>
                <a:gdLst>
                  <a:gd name="T0" fmla="*/ 203 w 812"/>
                  <a:gd name="T1" fmla="*/ 0 h 330"/>
                  <a:gd name="T2" fmla="*/ 56 w 812"/>
                  <a:gd name="T3" fmla="*/ 19 h 330"/>
                  <a:gd name="T4" fmla="*/ 0 w 812"/>
                  <a:gd name="T5" fmla="*/ 78 h 330"/>
                  <a:gd name="T6" fmla="*/ 52 w 812"/>
                  <a:gd name="T7" fmla="*/ 60 h 330"/>
                  <a:gd name="T8" fmla="*/ 47 w 812"/>
                  <a:gd name="T9" fmla="*/ 83 h 330"/>
                  <a:gd name="T10" fmla="*/ 93 w 812"/>
                  <a:gd name="T11" fmla="*/ 48 h 330"/>
                  <a:gd name="T12" fmla="*/ 163 w 812"/>
                  <a:gd name="T13" fmla="*/ 46 h 330"/>
                  <a:gd name="T14" fmla="*/ 203 w 812"/>
                  <a:gd name="T15" fmla="*/ 0 h 330"/>
                  <a:gd name="T16" fmla="*/ 203 w 812"/>
                  <a:gd name="T17" fmla="*/ 0 h 3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12"/>
                  <a:gd name="T28" fmla="*/ 0 h 330"/>
                  <a:gd name="T29" fmla="*/ 812 w 812"/>
                  <a:gd name="T30" fmla="*/ 330 h 3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12" h="330">
                    <a:moveTo>
                      <a:pt x="812" y="0"/>
                    </a:moveTo>
                    <a:lnTo>
                      <a:pt x="227" y="75"/>
                    </a:lnTo>
                    <a:lnTo>
                      <a:pt x="0" y="310"/>
                    </a:lnTo>
                    <a:lnTo>
                      <a:pt x="210" y="241"/>
                    </a:lnTo>
                    <a:lnTo>
                      <a:pt x="188" y="330"/>
                    </a:lnTo>
                    <a:lnTo>
                      <a:pt x="371" y="194"/>
                    </a:lnTo>
                    <a:lnTo>
                      <a:pt x="652" y="186"/>
                    </a:lnTo>
                    <a:lnTo>
                      <a:pt x="812" y="0"/>
                    </a:lnTo>
                    <a:close/>
                  </a:path>
                </a:pathLst>
              </a:custGeom>
              <a:solidFill>
                <a:srgbClr val="ED7885"/>
              </a:solidFill>
              <a:ln w="9525">
                <a:noFill/>
                <a:round/>
                <a:headEnd/>
                <a:tailEnd/>
              </a:ln>
            </p:spPr>
            <p:txBody>
              <a:bodyPr/>
              <a:lstStyle/>
              <a:p>
                <a:endParaRPr lang="de-AT"/>
              </a:p>
            </p:txBody>
          </p:sp>
          <p:sp>
            <p:nvSpPr>
              <p:cNvPr id="37" name="Freeform 52"/>
              <p:cNvSpPr>
                <a:spLocks/>
              </p:cNvSpPr>
              <p:nvPr/>
            </p:nvSpPr>
            <p:spPr bwMode="auto">
              <a:xfrm>
                <a:off x="1545" y="1236"/>
                <a:ext cx="64" cy="20"/>
              </a:xfrm>
              <a:custGeom>
                <a:avLst/>
                <a:gdLst>
                  <a:gd name="T0" fmla="*/ 3 w 127"/>
                  <a:gd name="T1" fmla="*/ 2 h 39"/>
                  <a:gd name="T2" fmla="*/ 32 w 127"/>
                  <a:gd name="T3" fmla="*/ 0 h 39"/>
                  <a:gd name="T4" fmla="*/ 32 w 127"/>
                  <a:gd name="T5" fmla="*/ 7 h 39"/>
                  <a:gd name="T6" fmla="*/ 0 w 127"/>
                  <a:gd name="T7" fmla="*/ 10 h 39"/>
                  <a:gd name="T8" fmla="*/ 3 w 127"/>
                  <a:gd name="T9" fmla="*/ 2 h 39"/>
                  <a:gd name="T10" fmla="*/ 3 w 127"/>
                  <a:gd name="T11" fmla="*/ 2 h 39"/>
                  <a:gd name="T12" fmla="*/ 0 60000 65536"/>
                  <a:gd name="T13" fmla="*/ 0 60000 65536"/>
                  <a:gd name="T14" fmla="*/ 0 60000 65536"/>
                  <a:gd name="T15" fmla="*/ 0 60000 65536"/>
                  <a:gd name="T16" fmla="*/ 0 60000 65536"/>
                  <a:gd name="T17" fmla="*/ 0 60000 65536"/>
                  <a:gd name="T18" fmla="*/ 0 w 127"/>
                  <a:gd name="T19" fmla="*/ 0 h 39"/>
                  <a:gd name="T20" fmla="*/ 127 w 127"/>
                  <a:gd name="T21" fmla="*/ 39 h 39"/>
                </a:gdLst>
                <a:ahLst/>
                <a:cxnLst>
                  <a:cxn ang="T12">
                    <a:pos x="T0" y="T1"/>
                  </a:cxn>
                  <a:cxn ang="T13">
                    <a:pos x="T2" y="T3"/>
                  </a:cxn>
                  <a:cxn ang="T14">
                    <a:pos x="T4" y="T5"/>
                  </a:cxn>
                  <a:cxn ang="T15">
                    <a:pos x="T6" y="T7"/>
                  </a:cxn>
                  <a:cxn ang="T16">
                    <a:pos x="T8" y="T9"/>
                  </a:cxn>
                  <a:cxn ang="T17">
                    <a:pos x="T10" y="T11"/>
                  </a:cxn>
                </a:cxnLst>
                <a:rect l="T18" t="T19" r="T20" b="T21"/>
                <a:pathLst>
                  <a:path w="127" h="39">
                    <a:moveTo>
                      <a:pt x="11" y="8"/>
                    </a:moveTo>
                    <a:lnTo>
                      <a:pt x="127" y="0"/>
                    </a:lnTo>
                    <a:lnTo>
                      <a:pt x="125" y="25"/>
                    </a:lnTo>
                    <a:lnTo>
                      <a:pt x="0" y="39"/>
                    </a:lnTo>
                    <a:lnTo>
                      <a:pt x="11" y="8"/>
                    </a:lnTo>
                    <a:close/>
                  </a:path>
                </a:pathLst>
              </a:custGeom>
              <a:solidFill>
                <a:srgbClr val="000000"/>
              </a:solidFill>
              <a:ln w="9525">
                <a:noFill/>
                <a:round/>
                <a:headEnd/>
                <a:tailEnd/>
              </a:ln>
            </p:spPr>
            <p:txBody>
              <a:bodyPr/>
              <a:lstStyle/>
              <a:p>
                <a:endParaRPr lang="de-AT"/>
              </a:p>
            </p:txBody>
          </p:sp>
          <p:sp>
            <p:nvSpPr>
              <p:cNvPr id="38" name="Freeform 53"/>
              <p:cNvSpPr>
                <a:spLocks/>
              </p:cNvSpPr>
              <p:nvPr/>
            </p:nvSpPr>
            <p:spPr bwMode="auto">
              <a:xfrm>
                <a:off x="1661" y="1040"/>
                <a:ext cx="129" cy="284"/>
              </a:xfrm>
              <a:custGeom>
                <a:avLst/>
                <a:gdLst>
                  <a:gd name="T0" fmla="*/ 0 w 258"/>
                  <a:gd name="T1" fmla="*/ 139 h 567"/>
                  <a:gd name="T2" fmla="*/ 47 w 258"/>
                  <a:gd name="T3" fmla="*/ 0 h 567"/>
                  <a:gd name="T4" fmla="*/ 65 w 258"/>
                  <a:gd name="T5" fmla="*/ 9 h 567"/>
                  <a:gd name="T6" fmla="*/ 9 w 258"/>
                  <a:gd name="T7" fmla="*/ 142 h 567"/>
                  <a:gd name="T8" fmla="*/ 0 w 258"/>
                  <a:gd name="T9" fmla="*/ 139 h 567"/>
                  <a:gd name="T10" fmla="*/ 0 w 258"/>
                  <a:gd name="T11" fmla="*/ 139 h 567"/>
                  <a:gd name="T12" fmla="*/ 0 60000 65536"/>
                  <a:gd name="T13" fmla="*/ 0 60000 65536"/>
                  <a:gd name="T14" fmla="*/ 0 60000 65536"/>
                  <a:gd name="T15" fmla="*/ 0 60000 65536"/>
                  <a:gd name="T16" fmla="*/ 0 60000 65536"/>
                  <a:gd name="T17" fmla="*/ 0 60000 65536"/>
                  <a:gd name="T18" fmla="*/ 0 w 258"/>
                  <a:gd name="T19" fmla="*/ 0 h 567"/>
                  <a:gd name="T20" fmla="*/ 258 w 258"/>
                  <a:gd name="T21" fmla="*/ 567 h 567"/>
                </a:gdLst>
                <a:ahLst/>
                <a:cxnLst>
                  <a:cxn ang="T12">
                    <a:pos x="T0" y="T1"/>
                  </a:cxn>
                  <a:cxn ang="T13">
                    <a:pos x="T2" y="T3"/>
                  </a:cxn>
                  <a:cxn ang="T14">
                    <a:pos x="T4" y="T5"/>
                  </a:cxn>
                  <a:cxn ang="T15">
                    <a:pos x="T6" y="T7"/>
                  </a:cxn>
                  <a:cxn ang="T16">
                    <a:pos x="T8" y="T9"/>
                  </a:cxn>
                  <a:cxn ang="T17">
                    <a:pos x="T10" y="T11"/>
                  </a:cxn>
                </a:cxnLst>
                <a:rect l="T18" t="T19" r="T20" b="T21"/>
                <a:pathLst>
                  <a:path w="258" h="567">
                    <a:moveTo>
                      <a:pt x="0" y="553"/>
                    </a:moveTo>
                    <a:lnTo>
                      <a:pt x="189" y="0"/>
                    </a:lnTo>
                    <a:lnTo>
                      <a:pt x="258" y="33"/>
                    </a:lnTo>
                    <a:lnTo>
                      <a:pt x="36" y="567"/>
                    </a:lnTo>
                    <a:lnTo>
                      <a:pt x="0" y="553"/>
                    </a:lnTo>
                    <a:close/>
                  </a:path>
                </a:pathLst>
              </a:custGeom>
              <a:solidFill>
                <a:srgbClr val="A69466"/>
              </a:solidFill>
              <a:ln w="9525">
                <a:noFill/>
                <a:round/>
                <a:headEnd/>
                <a:tailEnd/>
              </a:ln>
            </p:spPr>
            <p:txBody>
              <a:bodyPr/>
              <a:lstStyle/>
              <a:p>
                <a:endParaRPr lang="de-AT"/>
              </a:p>
            </p:txBody>
          </p:sp>
          <p:sp>
            <p:nvSpPr>
              <p:cNvPr id="39" name="Freeform 54"/>
              <p:cNvSpPr>
                <a:spLocks/>
              </p:cNvSpPr>
              <p:nvPr/>
            </p:nvSpPr>
            <p:spPr bwMode="auto">
              <a:xfrm>
                <a:off x="1962" y="709"/>
                <a:ext cx="63" cy="166"/>
              </a:xfrm>
              <a:custGeom>
                <a:avLst/>
                <a:gdLst>
                  <a:gd name="T0" fmla="*/ 0 w 126"/>
                  <a:gd name="T1" fmla="*/ 2 h 331"/>
                  <a:gd name="T2" fmla="*/ 5 w 126"/>
                  <a:gd name="T3" fmla="*/ 10 h 331"/>
                  <a:gd name="T4" fmla="*/ 10 w 126"/>
                  <a:gd name="T5" fmla="*/ 18 h 331"/>
                  <a:gd name="T6" fmla="*/ 14 w 126"/>
                  <a:gd name="T7" fmla="*/ 26 h 331"/>
                  <a:gd name="T8" fmla="*/ 17 w 126"/>
                  <a:gd name="T9" fmla="*/ 32 h 331"/>
                  <a:gd name="T10" fmla="*/ 19 w 126"/>
                  <a:gd name="T11" fmla="*/ 39 h 331"/>
                  <a:gd name="T12" fmla="*/ 21 w 126"/>
                  <a:gd name="T13" fmla="*/ 45 h 331"/>
                  <a:gd name="T14" fmla="*/ 23 w 126"/>
                  <a:gd name="T15" fmla="*/ 50 h 331"/>
                  <a:gd name="T16" fmla="*/ 24 w 126"/>
                  <a:gd name="T17" fmla="*/ 56 h 331"/>
                  <a:gd name="T18" fmla="*/ 24 w 126"/>
                  <a:gd name="T19" fmla="*/ 60 h 331"/>
                  <a:gd name="T20" fmla="*/ 25 w 126"/>
                  <a:gd name="T21" fmla="*/ 65 h 331"/>
                  <a:gd name="T22" fmla="*/ 25 w 126"/>
                  <a:gd name="T23" fmla="*/ 68 h 331"/>
                  <a:gd name="T24" fmla="*/ 25 w 126"/>
                  <a:gd name="T25" fmla="*/ 72 h 331"/>
                  <a:gd name="T26" fmla="*/ 25 w 126"/>
                  <a:gd name="T27" fmla="*/ 75 h 331"/>
                  <a:gd name="T28" fmla="*/ 25 w 126"/>
                  <a:gd name="T29" fmla="*/ 78 h 331"/>
                  <a:gd name="T30" fmla="*/ 25 w 126"/>
                  <a:gd name="T31" fmla="*/ 81 h 331"/>
                  <a:gd name="T32" fmla="*/ 25 w 126"/>
                  <a:gd name="T33" fmla="*/ 83 h 331"/>
                  <a:gd name="T34" fmla="*/ 32 w 126"/>
                  <a:gd name="T35" fmla="*/ 82 h 331"/>
                  <a:gd name="T36" fmla="*/ 32 w 126"/>
                  <a:gd name="T37" fmla="*/ 79 h 331"/>
                  <a:gd name="T38" fmla="*/ 32 w 126"/>
                  <a:gd name="T39" fmla="*/ 77 h 331"/>
                  <a:gd name="T40" fmla="*/ 32 w 126"/>
                  <a:gd name="T41" fmla="*/ 75 h 331"/>
                  <a:gd name="T42" fmla="*/ 32 w 126"/>
                  <a:gd name="T43" fmla="*/ 72 h 331"/>
                  <a:gd name="T44" fmla="*/ 32 w 126"/>
                  <a:gd name="T45" fmla="*/ 70 h 331"/>
                  <a:gd name="T46" fmla="*/ 32 w 126"/>
                  <a:gd name="T47" fmla="*/ 68 h 331"/>
                  <a:gd name="T48" fmla="*/ 32 w 126"/>
                  <a:gd name="T49" fmla="*/ 65 h 331"/>
                  <a:gd name="T50" fmla="*/ 32 w 126"/>
                  <a:gd name="T51" fmla="*/ 62 h 331"/>
                  <a:gd name="T52" fmla="*/ 32 w 126"/>
                  <a:gd name="T53" fmla="*/ 60 h 331"/>
                  <a:gd name="T54" fmla="*/ 32 w 126"/>
                  <a:gd name="T55" fmla="*/ 57 h 331"/>
                  <a:gd name="T56" fmla="*/ 32 w 126"/>
                  <a:gd name="T57" fmla="*/ 55 h 331"/>
                  <a:gd name="T58" fmla="*/ 32 w 126"/>
                  <a:gd name="T59" fmla="*/ 53 h 331"/>
                  <a:gd name="T60" fmla="*/ 32 w 126"/>
                  <a:gd name="T61" fmla="*/ 50 h 331"/>
                  <a:gd name="T62" fmla="*/ 32 w 126"/>
                  <a:gd name="T63" fmla="*/ 48 h 331"/>
                  <a:gd name="T64" fmla="*/ 32 w 126"/>
                  <a:gd name="T65" fmla="*/ 45 h 331"/>
                  <a:gd name="T66" fmla="*/ 32 w 126"/>
                  <a:gd name="T67" fmla="*/ 43 h 331"/>
                  <a:gd name="T68" fmla="*/ 31 w 126"/>
                  <a:gd name="T69" fmla="*/ 28 h 331"/>
                  <a:gd name="T70" fmla="*/ 21 w 126"/>
                  <a:gd name="T71" fmla="*/ 0 h 331"/>
                  <a:gd name="T72" fmla="*/ 0 w 126"/>
                  <a:gd name="T73" fmla="*/ 2 h 331"/>
                  <a:gd name="T74" fmla="*/ 0 w 126"/>
                  <a:gd name="T75" fmla="*/ 2 h 33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26"/>
                  <a:gd name="T115" fmla="*/ 0 h 331"/>
                  <a:gd name="T116" fmla="*/ 126 w 126"/>
                  <a:gd name="T117" fmla="*/ 331 h 33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26" h="331">
                    <a:moveTo>
                      <a:pt x="0" y="6"/>
                    </a:moveTo>
                    <a:lnTo>
                      <a:pt x="20" y="39"/>
                    </a:lnTo>
                    <a:lnTo>
                      <a:pt x="39" y="72"/>
                    </a:lnTo>
                    <a:lnTo>
                      <a:pt x="53" y="102"/>
                    </a:lnTo>
                    <a:lnTo>
                      <a:pt x="65" y="128"/>
                    </a:lnTo>
                    <a:lnTo>
                      <a:pt x="76" y="153"/>
                    </a:lnTo>
                    <a:lnTo>
                      <a:pt x="84" y="178"/>
                    </a:lnTo>
                    <a:lnTo>
                      <a:pt x="89" y="200"/>
                    </a:lnTo>
                    <a:lnTo>
                      <a:pt x="95" y="222"/>
                    </a:lnTo>
                    <a:lnTo>
                      <a:pt x="96" y="239"/>
                    </a:lnTo>
                    <a:lnTo>
                      <a:pt x="98" y="258"/>
                    </a:lnTo>
                    <a:lnTo>
                      <a:pt x="98" y="272"/>
                    </a:lnTo>
                    <a:lnTo>
                      <a:pt x="100" y="287"/>
                    </a:lnTo>
                    <a:lnTo>
                      <a:pt x="98" y="300"/>
                    </a:lnTo>
                    <a:lnTo>
                      <a:pt x="98" y="311"/>
                    </a:lnTo>
                    <a:lnTo>
                      <a:pt x="98" y="322"/>
                    </a:lnTo>
                    <a:lnTo>
                      <a:pt x="98" y="331"/>
                    </a:lnTo>
                    <a:lnTo>
                      <a:pt x="125" y="327"/>
                    </a:lnTo>
                    <a:lnTo>
                      <a:pt x="125" y="316"/>
                    </a:lnTo>
                    <a:lnTo>
                      <a:pt x="125" y="306"/>
                    </a:lnTo>
                    <a:lnTo>
                      <a:pt x="125" y="297"/>
                    </a:lnTo>
                    <a:lnTo>
                      <a:pt x="125" y="287"/>
                    </a:lnTo>
                    <a:lnTo>
                      <a:pt x="125" y="277"/>
                    </a:lnTo>
                    <a:lnTo>
                      <a:pt x="125" y="269"/>
                    </a:lnTo>
                    <a:lnTo>
                      <a:pt x="125" y="258"/>
                    </a:lnTo>
                    <a:lnTo>
                      <a:pt x="125" y="248"/>
                    </a:lnTo>
                    <a:lnTo>
                      <a:pt x="125" y="239"/>
                    </a:lnTo>
                    <a:lnTo>
                      <a:pt x="125" y="228"/>
                    </a:lnTo>
                    <a:lnTo>
                      <a:pt x="125" y="219"/>
                    </a:lnTo>
                    <a:lnTo>
                      <a:pt x="125" y="209"/>
                    </a:lnTo>
                    <a:lnTo>
                      <a:pt x="125" y="198"/>
                    </a:lnTo>
                    <a:lnTo>
                      <a:pt x="125" y="189"/>
                    </a:lnTo>
                    <a:lnTo>
                      <a:pt x="125" y="180"/>
                    </a:lnTo>
                    <a:lnTo>
                      <a:pt x="126" y="172"/>
                    </a:lnTo>
                    <a:lnTo>
                      <a:pt x="123" y="109"/>
                    </a:lnTo>
                    <a:lnTo>
                      <a:pt x="84" y="0"/>
                    </a:lnTo>
                    <a:lnTo>
                      <a:pt x="0" y="6"/>
                    </a:lnTo>
                    <a:close/>
                  </a:path>
                </a:pathLst>
              </a:custGeom>
              <a:solidFill>
                <a:srgbClr val="915961"/>
              </a:solidFill>
              <a:ln w="9525">
                <a:noFill/>
                <a:round/>
                <a:headEnd/>
                <a:tailEnd/>
              </a:ln>
            </p:spPr>
            <p:txBody>
              <a:bodyPr/>
              <a:lstStyle/>
              <a:p>
                <a:endParaRPr lang="de-AT"/>
              </a:p>
            </p:txBody>
          </p:sp>
          <p:sp>
            <p:nvSpPr>
              <p:cNvPr id="40" name="Freeform 55"/>
              <p:cNvSpPr>
                <a:spLocks/>
              </p:cNvSpPr>
              <p:nvPr/>
            </p:nvSpPr>
            <p:spPr bwMode="auto">
              <a:xfrm>
                <a:off x="1777" y="752"/>
                <a:ext cx="151" cy="479"/>
              </a:xfrm>
              <a:custGeom>
                <a:avLst/>
                <a:gdLst>
                  <a:gd name="T0" fmla="*/ 3 w 301"/>
                  <a:gd name="T1" fmla="*/ 59 h 958"/>
                  <a:gd name="T2" fmla="*/ 0 w 301"/>
                  <a:gd name="T3" fmla="*/ 124 h 958"/>
                  <a:gd name="T4" fmla="*/ 5 w 301"/>
                  <a:gd name="T5" fmla="*/ 240 h 958"/>
                  <a:gd name="T6" fmla="*/ 76 w 301"/>
                  <a:gd name="T7" fmla="*/ 234 h 958"/>
                  <a:gd name="T8" fmla="*/ 70 w 301"/>
                  <a:gd name="T9" fmla="*/ 59 h 958"/>
                  <a:gd name="T10" fmla="*/ 70 w 301"/>
                  <a:gd name="T11" fmla="*/ 0 h 958"/>
                  <a:gd name="T12" fmla="*/ 3 w 301"/>
                  <a:gd name="T13" fmla="*/ 59 h 958"/>
                  <a:gd name="T14" fmla="*/ 3 w 301"/>
                  <a:gd name="T15" fmla="*/ 59 h 958"/>
                  <a:gd name="T16" fmla="*/ 0 60000 65536"/>
                  <a:gd name="T17" fmla="*/ 0 60000 65536"/>
                  <a:gd name="T18" fmla="*/ 0 60000 65536"/>
                  <a:gd name="T19" fmla="*/ 0 60000 65536"/>
                  <a:gd name="T20" fmla="*/ 0 60000 65536"/>
                  <a:gd name="T21" fmla="*/ 0 60000 65536"/>
                  <a:gd name="T22" fmla="*/ 0 60000 65536"/>
                  <a:gd name="T23" fmla="*/ 0 60000 65536"/>
                  <a:gd name="T24" fmla="*/ 0 w 301"/>
                  <a:gd name="T25" fmla="*/ 0 h 958"/>
                  <a:gd name="T26" fmla="*/ 301 w 301"/>
                  <a:gd name="T27" fmla="*/ 958 h 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1" h="958">
                    <a:moveTo>
                      <a:pt x="12" y="236"/>
                    </a:moveTo>
                    <a:lnTo>
                      <a:pt x="0" y="497"/>
                    </a:lnTo>
                    <a:lnTo>
                      <a:pt x="17" y="958"/>
                    </a:lnTo>
                    <a:lnTo>
                      <a:pt x="301" y="936"/>
                    </a:lnTo>
                    <a:lnTo>
                      <a:pt x="278" y="234"/>
                    </a:lnTo>
                    <a:lnTo>
                      <a:pt x="278" y="0"/>
                    </a:lnTo>
                    <a:lnTo>
                      <a:pt x="12" y="236"/>
                    </a:lnTo>
                    <a:close/>
                  </a:path>
                </a:pathLst>
              </a:custGeom>
              <a:solidFill>
                <a:srgbClr val="CDA8E4"/>
              </a:solidFill>
              <a:ln w="9525">
                <a:noFill/>
                <a:round/>
                <a:headEnd/>
                <a:tailEnd/>
              </a:ln>
            </p:spPr>
            <p:txBody>
              <a:bodyPr/>
              <a:lstStyle/>
              <a:p>
                <a:endParaRPr lang="de-AT"/>
              </a:p>
            </p:txBody>
          </p:sp>
          <p:sp>
            <p:nvSpPr>
              <p:cNvPr id="41" name="Freeform 56"/>
              <p:cNvSpPr>
                <a:spLocks/>
              </p:cNvSpPr>
              <p:nvPr/>
            </p:nvSpPr>
            <p:spPr bwMode="auto">
              <a:xfrm>
                <a:off x="1666" y="710"/>
                <a:ext cx="89" cy="100"/>
              </a:xfrm>
              <a:custGeom>
                <a:avLst/>
                <a:gdLst>
                  <a:gd name="T0" fmla="*/ 41 w 178"/>
                  <a:gd name="T1" fmla="*/ 1 h 200"/>
                  <a:gd name="T2" fmla="*/ 1 w 178"/>
                  <a:gd name="T3" fmla="*/ 47 h 200"/>
                  <a:gd name="T4" fmla="*/ 0 w 178"/>
                  <a:gd name="T5" fmla="*/ 50 h 200"/>
                  <a:gd name="T6" fmla="*/ 12 w 178"/>
                  <a:gd name="T7" fmla="*/ 39 h 200"/>
                  <a:gd name="T8" fmla="*/ 29 w 178"/>
                  <a:gd name="T9" fmla="*/ 21 h 200"/>
                  <a:gd name="T10" fmla="*/ 45 w 178"/>
                  <a:gd name="T11" fmla="*/ 0 h 200"/>
                  <a:gd name="T12" fmla="*/ 41 w 178"/>
                  <a:gd name="T13" fmla="*/ 1 h 200"/>
                  <a:gd name="T14" fmla="*/ 41 w 178"/>
                  <a:gd name="T15" fmla="*/ 1 h 200"/>
                  <a:gd name="T16" fmla="*/ 0 60000 65536"/>
                  <a:gd name="T17" fmla="*/ 0 60000 65536"/>
                  <a:gd name="T18" fmla="*/ 0 60000 65536"/>
                  <a:gd name="T19" fmla="*/ 0 60000 65536"/>
                  <a:gd name="T20" fmla="*/ 0 60000 65536"/>
                  <a:gd name="T21" fmla="*/ 0 60000 65536"/>
                  <a:gd name="T22" fmla="*/ 0 60000 65536"/>
                  <a:gd name="T23" fmla="*/ 0 60000 65536"/>
                  <a:gd name="T24" fmla="*/ 0 w 178"/>
                  <a:gd name="T25" fmla="*/ 0 h 200"/>
                  <a:gd name="T26" fmla="*/ 178 w 178"/>
                  <a:gd name="T27" fmla="*/ 200 h 2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8" h="200">
                    <a:moveTo>
                      <a:pt x="164" y="3"/>
                    </a:moveTo>
                    <a:lnTo>
                      <a:pt x="1" y="187"/>
                    </a:lnTo>
                    <a:lnTo>
                      <a:pt x="0" y="200"/>
                    </a:lnTo>
                    <a:lnTo>
                      <a:pt x="51" y="156"/>
                    </a:lnTo>
                    <a:lnTo>
                      <a:pt x="117" y="84"/>
                    </a:lnTo>
                    <a:lnTo>
                      <a:pt x="178" y="0"/>
                    </a:lnTo>
                    <a:lnTo>
                      <a:pt x="164" y="3"/>
                    </a:lnTo>
                    <a:close/>
                  </a:path>
                </a:pathLst>
              </a:custGeom>
              <a:solidFill>
                <a:srgbClr val="FF9C96"/>
              </a:solidFill>
              <a:ln w="9525">
                <a:noFill/>
                <a:round/>
                <a:headEnd/>
                <a:tailEnd/>
              </a:ln>
            </p:spPr>
            <p:txBody>
              <a:bodyPr/>
              <a:lstStyle/>
              <a:p>
                <a:endParaRPr lang="de-AT"/>
              </a:p>
            </p:txBody>
          </p:sp>
          <p:sp>
            <p:nvSpPr>
              <p:cNvPr id="42" name="Freeform 57"/>
              <p:cNvSpPr>
                <a:spLocks/>
              </p:cNvSpPr>
              <p:nvPr/>
            </p:nvSpPr>
            <p:spPr bwMode="auto">
              <a:xfrm>
                <a:off x="1448" y="1188"/>
                <a:ext cx="696" cy="132"/>
              </a:xfrm>
              <a:custGeom>
                <a:avLst/>
                <a:gdLst>
                  <a:gd name="T0" fmla="*/ 3 w 1391"/>
                  <a:gd name="T1" fmla="*/ 8 h 264"/>
                  <a:gd name="T2" fmla="*/ 0 w 1391"/>
                  <a:gd name="T3" fmla="*/ 54 h 264"/>
                  <a:gd name="T4" fmla="*/ 174 w 1391"/>
                  <a:gd name="T5" fmla="*/ 66 h 264"/>
                  <a:gd name="T6" fmla="*/ 224 w 1391"/>
                  <a:gd name="T7" fmla="*/ 60 h 264"/>
                  <a:gd name="T8" fmla="*/ 257 w 1391"/>
                  <a:gd name="T9" fmla="*/ 59 h 264"/>
                  <a:gd name="T10" fmla="*/ 318 w 1391"/>
                  <a:gd name="T11" fmla="*/ 51 h 264"/>
                  <a:gd name="T12" fmla="*/ 348 w 1391"/>
                  <a:gd name="T13" fmla="*/ 49 h 264"/>
                  <a:gd name="T14" fmla="*/ 348 w 1391"/>
                  <a:gd name="T15" fmla="*/ 0 h 264"/>
                  <a:gd name="T16" fmla="*/ 225 w 1391"/>
                  <a:gd name="T17" fmla="*/ 11 h 264"/>
                  <a:gd name="T18" fmla="*/ 174 w 1391"/>
                  <a:gd name="T19" fmla="*/ 19 h 264"/>
                  <a:gd name="T20" fmla="*/ 3 w 1391"/>
                  <a:gd name="T21" fmla="*/ 8 h 264"/>
                  <a:gd name="T22" fmla="*/ 3 w 1391"/>
                  <a:gd name="T23" fmla="*/ 8 h 2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91"/>
                  <a:gd name="T37" fmla="*/ 0 h 264"/>
                  <a:gd name="T38" fmla="*/ 1391 w 1391"/>
                  <a:gd name="T39" fmla="*/ 264 h 2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91" h="264">
                    <a:moveTo>
                      <a:pt x="11" y="32"/>
                    </a:moveTo>
                    <a:lnTo>
                      <a:pt x="0" y="216"/>
                    </a:lnTo>
                    <a:lnTo>
                      <a:pt x="695" y="264"/>
                    </a:lnTo>
                    <a:lnTo>
                      <a:pt x="895" y="243"/>
                    </a:lnTo>
                    <a:lnTo>
                      <a:pt x="1027" y="236"/>
                    </a:lnTo>
                    <a:lnTo>
                      <a:pt x="1272" y="207"/>
                    </a:lnTo>
                    <a:lnTo>
                      <a:pt x="1389" y="199"/>
                    </a:lnTo>
                    <a:lnTo>
                      <a:pt x="1391" y="0"/>
                    </a:lnTo>
                    <a:lnTo>
                      <a:pt x="897" y="44"/>
                    </a:lnTo>
                    <a:lnTo>
                      <a:pt x="694" y="78"/>
                    </a:lnTo>
                    <a:lnTo>
                      <a:pt x="11" y="32"/>
                    </a:lnTo>
                    <a:close/>
                  </a:path>
                </a:pathLst>
              </a:custGeom>
              <a:solidFill>
                <a:srgbClr val="FF918C"/>
              </a:solidFill>
              <a:ln w="9525">
                <a:noFill/>
                <a:round/>
                <a:headEnd/>
                <a:tailEnd/>
              </a:ln>
            </p:spPr>
            <p:txBody>
              <a:bodyPr/>
              <a:lstStyle/>
              <a:p>
                <a:endParaRPr lang="de-AT"/>
              </a:p>
            </p:txBody>
          </p:sp>
          <p:sp>
            <p:nvSpPr>
              <p:cNvPr id="43" name="Freeform 58"/>
              <p:cNvSpPr>
                <a:spLocks/>
              </p:cNvSpPr>
              <p:nvPr/>
            </p:nvSpPr>
            <p:spPr bwMode="auto">
              <a:xfrm>
                <a:off x="1659" y="695"/>
                <a:ext cx="297" cy="47"/>
              </a:xfrm>
              <a:custGeom>
                <a:avLst/>
                <a:gdLst>
                  <a:gd name="T0" fmla="*/ 2 w 596"/>
                  <a:gd name="T1" fmla="*/ 20 h 96"/>
                  <a:gd name="T2" fmla="*/ 47 w 596"/>
                  <a:gd name="T3" fmla="*/ 19 h 96"/>
                  <a:gd name="T4" fmla="*/ 99 w 596"/>
                  <a:gd name="T5" fmla="*/ 11 h 96"/>
                  <a:gd name="T6" fmla="*/ 126 w 596"/>
                  <a:gd name="T7" fmla="*/ 5 h 96"/>
                  <a:gd name="T8" fmla="*/ 148 w 596"/>
                  <a:gd name="T9" fmla="*/ 0 h 96"/>
                  <a:gd name="T10" fmla="*/ 148 w 596"/>
                  <a:gd name="T11" fmla="*/ 3 h 96"/>
                  <a:gd name="T12" fmla="*/ 114 w 596"/>
                  <a:gd name="T13" fmla="*/ 11 h 96"/>
                  <a:gd name="T14" fmla="*/ 50 w 596"/>
                  <a:gd name="T15" fmla="*/ 23 h 96"/>
                  <a:gd name="T16" fmla="*/ 28 w 596"/>
                  <a:gd name="T17" fmla="*/ 23 h 96"/>
                  <a:gd name="T18" fmla="*/ 0 w 596"/>
                  <a:gd name="T19" fmla="*/ 22 h 96"/>
                  <a:gd name="T20" fmla="*/ 2 w 596"/>
                  <a:gd name="T21" fmla="*/ 20 h 96"/>
                  <a:gd name="T22" fmla="*/ 2 w 596"/>
                  <a:gd name="T23" fmla="*/ 20 h 9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96"/>
                  <a:gd name="T37" fmla="*/ 0 h 96"/>
                  <a:gd name="T38" fmla="*/ 596 w 596"/>
                  <a:gd name="T39" fmla="*/ 96 h 9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96" h="96">
                    <a:moveTo>
                      <a:pt x="8" y="82"/>
                    </a:moveTo>
                    <a:lnTo>
                      <a:pt x="189" y="80"/>
                    </a:lnTo>
                    <a:lnTo>
                      <a:pt x="399" y="44"/>
                    </a:lnTo>
                    <a:lnTo>
                      <a:pt x="508" y="22"/>
                    </a:lnTo>
                    <a:lnTo>
                      <a:pt x="596" y="0"/>
                    </a:lnTo>
                    <a:lnTo>
                      <a:pt x="593" y="14"/>
                    </a:lnTo>
                    <a:lnTo>
                      <a:pt x="460" y="44"/>
                    </a:lnTo>
                    <a:lnTo>
                      <a:pt x="203" y="96"/>
                    </a:lnTo>
                    <a:lnTo>
                      <a:pt x="114" y="94"/>
                    </a:lnTo>
                    <a:lnTo>
                      <a:pt x="0" y="91"/>
                    </a:lnTo>
                    <a:lnTo>
                      <a:pt x="8" y="82"/>
                    </a:lnTo>
                    <a:close/>
                  </a:path>
                </a:pathLst>
              </a:custGeom>
              <a:solidFill>
                <a:srgbClr val="FF9C96"/>
              </a:solidFill>
              <a:ln w="9525">
                <a:noFill/>
                <a:round/>
                <a:headEnd/>
                <a:tailEnd/>
              </a:ln>
            </p:spPr>
            <p:txBody>
              <a:bodyPr/>
              <a:lstStyle/>
              <a:p>
                <a:endParaRPr lang="de-AT"/>
              </a:p>
            </p:txBody>
          </p:sp>
          <p:sp>
            <p:nvSpPr>
              <p:cNvPr id="44" name="Freeform 59"/>
              <p:cNvSpPr>
                <a:spLocks/>
              </p:cNvSpPr>
              <p:nvPr/>
            </p:nvSpPr>
            <p:spPr bwMode="auto">
              <a:xfrm>
                <a:off x="1637" y="723"/>
                <a:ext cx="296" cy="38"/>
              </a:xfrm>
              <a:custGeom>
                <a:avLst/>
                <a:gdLst>
                  <a:gd name="T0" fmla="*/ 2 w 593"/>
                  <a:gd name="T1" fmla="*/ 17 h 76"/>
                  <a:gd name="T2" fmla="*/ 77 w 593"/>
                  <a:gd name="T3" fmla="*/ 15 h 76"/>
                  <a:gd name="T4" fmla="*/ 120 w 593"/>
                  <a:gd name="T5" fmla="*/ 13 h 76"/>
                  <a:gd name="T6" fmla="*/ 148 w 593"/>
                  <a:gd name="T7" fmla="*/ 0 h 76"/>
                  <a:gd name="T8" fmla="*/ 125 w 593"/>
                  <a:gd name="T9" fmla="*/ 19 h 76"/>
                  <a:gd name="T10" fmla="*/ 99 w 593"/>
                  <a:gd name="T11" fmla="*/ 18 h 76"/>
                  <a:gd name="T12" fmla="*/ 54 w 593"/>
                  <a:gd name="T13" fmla="*/ 19 h 76"/>
                  <a:gd name="T14" fmla="*/ 24 w 593"/>
                  <a:gd name="T15" fmla="*/ 19 h 76"/>
                  <a:gd name="T16" fmla="*/ 0 w 593"/>
                  <a:gd name="T17" fmla="*/ 19 h 76"/>
                  <a:gd name="T18" fmla="*/ 2 w 593"/>
                  <a:gd name="T19" fmla="*/ 17 h 76"/>
                  <a:gd name="T20" fmla="*/ 2 w 593"/>
                  <a:gd name="T21" fmla="*/ 17 h 7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93"/>
                  <a:gd name="T34" fmla="*/ 0 h 76"/>
                  <a:gd name="T35" fmla="*/ 593 w 593"/>
                  <a:gd name="T36" fmla="*/ 76 h 7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93" h="76">
                    <a:moveTo>
                      <a:pt x="11" y="65"/>
                    </a:moveTo>
                    <a:lnTo>
                      <a:pt x="311" y="62"/>
                    </a:lnTo>
                    <a:lnTo>
                      <a:pt x="482" y="54"/>
                    </a:lnTo>
                    <a:lnTo>
                      <a:pt x="593" y="0"/>
                    </a:lnTo>
                    <a:lnTo>
                      <a:pt x="501" y="73"/>
                    </a:lnTo>
                    <a:lnTo>
                      <a:pt x="396" y="71"/>
                    </a:lnTo>
                    <a:lnTo>
                      <a:pt x="216" y="75"/>
                    </a:lnTo>
                    <a:lnTo>
                      <a:pt x="97" y="73"/>
                    </a:lnTo>
                    <a:lnTo>
                      <a:pt x="0" y="76"/>
                    </a:lnTo>
                    <a:lnTo>
                      <a:pt x="11" y="65"/>
                    </a:lnTo>
                    <a:close/>
                  </a:path>
                </a:pathLst>
              </a:custGeom>
              <a:solidFill>
                <a:srgbClr val="FF9C96"/>
              </a:solidFill>
              <a:ln w="9525">
                <a:noFill/>
                <a:round/>
                <a:headEnd/>
                <a:tailEnd/>
              </a:ln>
            </p:spPr>
            <p:txBody>
              <a:bodyPr/>
              <a:lstStyle/>
              <a:p>
                <a:endParaRPr lang="de-AT"/>
              </a:p>
            </p:txBody>
          </p:sp>
          <p:sp>
            <p:nvSpPr>
              <p:cNvPr id="45" name="Freeform 60"/>
              <p:cNvSpPr>
                <a:spLocks/>
              </p:cNvSpPr>
              <p:nvPr/>
            </p:nvSpPr>
            <p:spPr bwMode="auto">
              <a:xfrm>
                <a:off x="2044" y="940"/>
                <a:ext cx="75" cy="164"/>
              </a:xfrm>
              <a:custGeom>
                <a:avLst/>
                <a:gdLst>
                  <a:gd name="T0" fmla="*/ 0 w 150"/>
                  <a:gd name="T1" fmla="*/ 0 h 328"/>
                  <a:gd name="T2" fmla="*/ 38 w 150"/>
                  <a:gd name="T3" fmla="*/ 1 h 328"/>
                  <a:gd name="T4" fmla="*/ 37 w 150"/>
                  <a:gd name="T5" fmla="*/ 82 h 328"/>
                  <a:gd name="T6" fmla="*/ 3 w 150"/>
                  <a:gd name="T7" fmla="*/ 82 h 328"/>
                  <a:gd name="T8" fmla="*/ 0 w 150"/>
                  <a:gd name="T9" fmla="*/ 0 h 328"/>
                  <a:gd name="T10" fmla="*/ 0 w 150"/>
                  <a:gd name="T11" fmla="*/ 0 h 328"/>
                  <a:gd name="T12" fmla="*/ 0 60000 65536"/>
                  <a:gd name="T13" fmla="*/ 0 60000 65536"/>
                  <a:gd name="T14" fmla="*/ 0 60000 65536"/>
                  <a:gd name="T15" fmla="*/ 0 60000 65536"/>
                  <a:gd name="T16" fmla="*/ 0 60000 65536"/>
                  <a:gd name="T17" fmla="*/ 0 60000 65536"/>
                  <a:gd name="T18" fmla="*/ 0 w 150"/>
                  <a:gd name="T19" fmla="*/ 0 h 328"/>
                  <a:gd name="T20" fmla="*/ 150 w 150"/>
                  <a:gd name="T21" fmla="*/ 328 h 328"/>
                </a:gdLst>
                <a:ahLst/>
                <a:cxnLst>
                  <a:cxn ang="T12">
                    <a:pos x="T0" y="T1"/>
                  </a:cxn>
                  <a:cxn ang="T13">
                    <a:pos x="T2" y="T3"/>
                  </a:cxn>
                  <a:cxn ang="T14">
                    <a:pos x="T4" y="T5"/>
                  </a:cxn>
                  <a:cxn ang="T15">
                    <a:pos x="T6" y="T7"/>
                  </a:cxn>
                  <a:cxn ang="T16">
                    <a:pos x="T8" y="T9"/>
                  </a:cxn>
                  <a:cxn ang="T17">
                    <a:pos x="T10" y="T11"/>
                  </a:cxn>
                </a:cxnLst>
                <a:rect l="T18" t="T19" r="T20" b="T21"/>
                <a:pathLst>
                  <a:path w="150" h="328">
                    <a:moveTo>
                      <a:pt x="0" y="0"/>
                    </a:moveTo>
                    <a:lnTo>
                      <a:pt x="150" y="2"/>
                    </a:lnTo>
                    <a:lnTo>
                      <a:pt x="145" y="327"/>
                    </a:lnTo>
                    <a:lnTo>
                      <a:pt x="15" y="328"/>
                    </a:lnTo>
                    <a:lnTo>
                      <a:pt x="0" y="0"/>
                    </a:lnTo>
                    <a:close/>
                  </a:path>
                </a:pathLst>
              </a:custGeom>
              <a:solidFill>
                <a:srgbClr val="C98778"/>
              </a:solidFill>
              <a:ln w="9525">
                <a:noFill/>
                <a:round/>
                <a:headEnd/>
                <a:tailEnd/>
              </a:ln>
            </p:spPr>
            <p:txBody>
              <a:bodyPr/>
              <a:lstStyle/>
              <a:p>
                <a:endParaRPr lang="de-AT"/>
              </a:p>
            </p:txBody>
          </p:sp>
          <p:sp>
            <p:nvSpPr>
              <p:cNvPr id="46" name="Freeform 61"/>
              <p:cNvSpPr>
                <a:spLocks/>
              </p:cNvSpPr>
              <p:nvPr/>
            </p:nvSpPr>
            <p:spPr bwMode="auto">
              <a:xfrm>
                <a:off x="1914" y="866"/>
                <a:ext cx="128" cy="423"/>
              </a:xfrm>
              <a:custGeom>
                <a:avLst/>
                <a:gdLst>
                  <a:gd name="T0" fmla="*/ 0 w 257"/>
                  <a:gd name="T1" fmla="*/ 0 h 847"/>
                  <a:gd name="T2" fmla="*/ 0 w 257"/>
                  <a:gd name="T3" fmla="*/ 47 h 847"/>
                  <a:gd name="T4" fmla="*/ 2 w 257"/>
                  <a:gd name="T5" fmla="*/ 120 h 847"/>
                  <a:gd name="T6" fmla="*/ 7 w 257"/>
                  <a:gd name="T7" fmla="*/ 194 h 847"/>
                  <a:gd name="T8" fmla="*/ 25 w 257"/>
                  <a:gd name="T9" fmla="*/ 211 h 847"/>
                  <a:gd name="T10" fmla="*/ 40 w 257"/>
                  <a:gd name="T11" fmla="*/ 175 h 847"/>
                  <a:gd name="T12" fmla="*/ 61 w 257"/>
                  <a:gd name="T13" fmla="*/ 85 h 847"/>
                  <a:gd name="T14" fmla="*/ 64 w 257"/>
                  <a:gd name="T15" fmla="*/ 61 h 847"/>
                  <a:gd name="T16" fmla="*/ 58 w 257"/>
                  <a:gd name="T17" fmla="*/ 3 h 847"/>
                  <a:gd name="T18" fmla="*/ 0 w 257"/>
                  <a:gd name="T19" fmla="*/ 0 h 847"/>
                  <a:gd name="T20" fmla="*/ 0 w 257"/>
                  <a:gd name="T21" fmla="*/ 0 h 8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7"/>
                  <a:gd name="T34" fmla="*/ 0 h 847"/>
                  <a:gd name="T35" fmla="*/ 257 w 257"/>
                  <a:gd name="T36" fmla="*/ 847 h 84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7" h="847">
                    <a:moveTo>
                      <a:pt x="0" y="0"/>
                    </a:moveTo>
                    <a:lnTo>
                      <a:pt x="0" y="188"/>
                    </a:lnTo>
                    <a:lnTo>
                      <a:pt x="11" y="480"/>
                    </a:lnTo>
                    <a:lnTo>
                      <a:pt x="28" y="776"/>
                    </a:lnTo>
                    <a:lnTo>
                      <a:pt x="102" y="847"/>
                    </a:lnTo>
                    <a:lnTo>
                      <a:pt x="160" y="701"/>
                    </a:lnTo>
                    <a:lnTo>
                      <a:pt x="246" y="340"/>
                    </a:lnTo>
                    <a:lnTo>
                      <a:pt x="257" y="246"/>
                    </a:lnTo>
                    <a:lnTo>
                      <a:pt x="233" y="15"/>
                    </a:lnTo>
                    <a:lnTo>
                      <a:pt x="0" y="0"/>
                    </a:lnTo>
                    <a:close/>
                  </a:path>
                </a:pathLst>
              </a:custGeom>
              <a:solidFill>
                <a:srgbClr val="FF851C"/>
              </a:solidFill>
              <a:ln w="9525">
                <a:noFill/>
                <a:round/>
                <a:headEnd/>
                <a:tailEnd/>
              </a:ln>
            </p:spPr>
            <p:txBody>
              <a:bodyPr/>
              <a:lstStyle/>
              <a:p>
                <a:endParaRPr lang="de-AT"/>
              </a:p>
            </p:txBody>
          </p:sp>
          <p:sp>
            <p:nvSpPr>
              <p:cNvPr id="47" name="Freeform 62"/>
              <p:cNvSpPr>
                <a:spLocks/>
              </p:cNvSpPr>
              <p:nvPr/>
            </p:nvSpPr>
            <p:spPr bwMode="auto">
              <a:xfrm>
                <a:off x="2092" y="965"/>
                <a:ext cx="28" cy="138"/>
              </a:xfrm>
              <a:custGeom>
                <a:avLst/>
                <a:gdLst>
                  <a:gd name="T0" fmla="*/ 14 w 56"/>
                  <a:gd name="T1" fmla="*/ 0 h 277"/>
                  <a:gd name="T2" fmla="*/ 0 w 56"/>
                  <a:gd name="T3" fmla="*/ 0 h 277"/>
                  <a:gd name="T4" fmla="*/ 1 w 56"/>
                  <a:gd name="T5" fmla="*/ 69 h 277"/>
                  <a:gd name="T6" fmla="*/ 13 w 56"/>
                  <a:gd name="T7" fmla="*/ 69 h 277"/>
                  <a:gd name="T8" fmla="*/ 14 w 56"/>
                  <a:gd name="T9" fmla="*/ 0 h 277"/>
                  <a:gd name="T10" fmla="*/ 14 w 56"/>
                  <a:gd name="T11" fmla="*/ 0 h 277"/>
                  <a:gd name="T12" fmla="*/ 0 60000 65536"/>
                  <a:gd name="T13" fmla="*/ 0 60000 65536"/>
                  <a:gd name="T14" fmla="*/ 0 60000 65536"/>
                  <a:gd name="T15" fmla="*/ 0 60000 65536"/>
                  <a:gd name="T16" fmla="*/ 0 60000 65536"/>
                  <a:gd name="T17" fmla="*/ 0 60000 65536"/>
                  <a:gd name="T18" fmla="*/ 0 w 56"/>
                  <a:gd name="T19" fmla="*/ 0 h 277"/>
                  <a:gd name="T20" fmla="*/ 56 w 56"/>
                  <a:gd name="T21" fmla="*/ 277 h 277"/>
                </a:gdLst>
                <a:ahLst/>
                <a:cxnLst>
                  <a:cxn ang="T12">
                    <a:pos x="T0" y="T1"/>
                  </a:cxn>
                  <a:cxn ang="T13">
                    <a:pos x="T2" y="T3"/>
                  </a:cxn>
                  <a:cxn ang="T14">
                    <a:pos x="T4" y="T5"/>
                  </a:cxn>
                  <a:cxn ang="T15">
                    <a:pos x="T6" y="T7"/>
                  </a:cxn>
                  <a:cxn ang="T16">
                    <a:pos x="T8" y="T9"/>
                  </a:cxn>
                  <a:cxn ang="T17">
                    <a:pos x="T10" y="T11"/>
                  </a:cxn>
                </a:cxnLst>
                <a:rect l="T18" t="T19" r="T20" b="T21"/>
                <a:pathLst>
                  <a:path w="56" h="277">
                    <a:moveTo>
                      <a:pt x="56" y="0"/>
                    </a:moveTo>
                    <a:lnTo>
                      <a:pt x="0" y="2"/>
                    </a:lnTo>
                    <a:lnTo>
                      <a:pt x="3" y="277"/>
                    </a:lnTo>
                    <a:lnTo>
                      <a:pt x="50" y="277"/>
                    </a:lnTo>
                    <a:lnTo>
                      <a:pt x="56" y="0"/>
                    </a:lnTo>
                    <a:close/>
                  </a:path>
                </a:pathLst>
              </a:custGeom>
              <a:solidFill>
                <a:srgbClr val="FFA8B0"/>
              </a:solidFill>
              <a:ln w="9525">
                <a:noFill/>
                <a:round/>
                <a:headEnd/>
                <a:tailEnd/>
              </a:ln>
            </p:spPr>
            <p:txBody>
              <a:bodyPr/>
              <a:lstStyle/>
              <a:p>
                <a:endParaRPr lang="de-AT"/>
              </a:p>
            </p:txBody>
          </p:sp>
          <p:sp>
            <p:nvSpPr>
              <p:cNvPr id="48" name="Freeform 63"/>
              <p:cNvSpPr>
                <a:spLocks/>
              </p:cNvSpPr>
              <p:nvPr/>
            </p:nvSpPr>
            <p:spPr bwMode="auto">
              <a:xfrm>
                <a:off x="2045" y="935"/>
                <a:ext cx="79" cy="174"/>
              </a:xfrm>
              <a:custGeom>
                <a:avLst/>
                <a:gdLst>
                  <a:gd name="T0" fmla="*/ 1 w 160"/>
                  <a:gd name="T1" fmla="*/ 5 h 348"/>
                  <a:gd name="T2" fmla="*/ 35 w 160"/>
                  <a:gd name="T3" fmla="*/ 5 h 348"/>
                  <a:gd name="T4" fmla="*/ 35 w 160"/>
                  <a:gd name="T5" fmla="*/ 36 h 348"/>
                  <a:gd name="T6" fmla="*/ 34 w 160"/>
                  <a:gd name="T7" fmla="*/ 65 h 348"/>
                  <a:gd name="T8" fmla="*/ 33 w 160"/>
                  <a:gd name="T9" fmla="*/ 81 h 348"/>
                  <a:gd name="T10" fmla="*/ 9 w 160"/>
                  <a:gd name="T11" fmla="*/ 80 h 348"/>
                  <a:gd name="T12" fmla="*/ 2 w 160"/>
                  <a:gd name="T13" fmla="*/ 80 h 348"/>
                  <a:gd name="T14" fmla="*/ 2 w 160"/>
                  <a:gd name="T15" fmla="*/ 86 h 348"/>
                  <a:gd name="T16" fmla="*/ 32 w 160"/>
                  <a:gd name="T17" fmla="*/ 87 h 348"/>
                  <a:gd name="T18" fmla="*/ 39 w 160"/>
                  <a:gd name="T19" fmla="*/ 87 h 348"/>
                  <a:gd name="T20" fmla="*/ 39 w 160"/>
                  <a:gd name="T21" fmla="*/ 55 h 348"/>
                  <a:gd name="T22" fmla="*/ 39 w 160"/>
                  <a:gd name="T23" fmla="*/ 21 h 348"/>
                  <a:gd name="T24" fmla="*/ 39 w 160"/>
                  <a:gd name="T25" fmla="*/ 0 h 348"/>
                  <a:gd name="T26" fmla="*/ 0 w 160"/>
                  <a:gd name="T27" fmla="*/ 1 h 348"/>
                  <a:gd name="T28" fmla="*/ 1 w 160"/>
                  <a:gd name="T29" fmla="*/ 5 h 348"/>
                  <a:gd name="T30" fmla="*/ 1 w 160"/>
                  <a:gd name="T31" fmla="*/ 5 h 34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0"/>
                  <a:gd name="T49" fmla="*/ 0 h 348"/>
                  <a:gd name="T50" fmla="*/ 160 w 160"/>
                  <a:gd name="T51" fmla="*/ 348 h 34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0" h="348">
                    <a:moveTo>
                      <a:pt x="7" y="20"/>
                    </a:moveTo>
                    <a:lnTo>
                      <a:pt x="144" y="23"/>
                    </a:lnTo>
                    <a:lnTo>
                      <a:pt x="143" y="142"/>
                    </a:lnTo>
                    <a:lnTo>
                      <a:pt x="138" y="258"/>
                    </a:lnTo>
                    <a:lnTo>
                      <a:pt x="135" y="323"/>
                    </a:lnTo>
                    <a:lnTo>
                      <a:pt x="39" y="320"/>
                    </a:lnTo>
                    <a:lnTo>
                      <a:pt x="11" y="317"/>
                    </a:lnTo>
                    <a:lnTo>
                      <a:pt x="10" y="342"/>
                    </a:lnTo>
                    <a:lnTo>
                      <a:pt x="132" y="348"/>
                    </a:lnTo>
                    <a:lnTo>
                      <a:pt x="157" y="347"/>
                    </a:lnTo>
                    <a:lnTo>
                      <a:pt x="157" y="222"/>
                    </a:lnTo>
                    <a:lnTo>
                      <a:pt x="160" y="84"/>
                    </a:lnTo>
                    <a:lnTo>
                      <a:pt x="157" y="0"/>
                    </a:lnTo>
                    <a:lnTo>
                      <a:pt x="0" y="2"/>
                    </a:lnTo>
                    <a:lnTo>
                      <a:pt x="7" y="20"/>
                    </a:lnTo>
                    <a:close/>
                  </a:path>
                </a:pathLst>
              </a:custGeom>
              <a:solidFill>
                <a:srgbClr val="A68563"/>
              </a:solidFill>
              <a:ln w="9525">
                <a:noFill/>
                <a:round/>
                <a:headEnd/>
                <a:tailEnd/>
              </a:ln>
            </p:spPr>
            <p:txBody>
              <a:bodyPr/>
              <a:lstStyle/>
              <a:p>
                <a:endParaRPr lang="de-AT"/>
              </a:p>
            </p:txBody>
          </p:sp>
          <p:sp>
            <p:nvSpPr>
              <p:cNvPr id="49" name="Freeform 64"/>
              <p:cNvSpPr>
                <a:spLocks/>
              </p:cNvSpPr>
              <p:nvPr/>
            </p:nvSpPr>
            <p:spPr bwMode="auto">
              <a:xfrm>
                <a:off x="1896" y="868"/>
                <a:ext cx="185" cy="488"/>
              </a:xfrm>
              <a:custGeom>
                <a:avLst/>
                <a:gdLst>
                  <a:gd name="T0" fmla="*/ 9 w 369"/>
                  <a:gd name="T1" fmla="*/ 1 h 975"/>
                  <a:gd name="T2" fmla="*/ 2 w 369"/>
                  <a:gd name="T3" fmla="*/ 171 h 975"/>
                  <a:gd name="T4" fmla="*/ 0 w 369"/>
                  <a:gd name="T5" fmla="*/ 221 h 975"/>
                  <a:gd name="T6" fmla="*/ 32 w 369"/>
                  <a:gd name="T7" fmla="*/ 244 h 975"/>
                  <a:gd name="T8" fmla="*/ 93 w 369"/>
                  <a:gd name="T9" fmla="*/ 212 h 975"/>
                  <a:gd name="T10" fmla="*/ 75 w 369"/>
                  <a:gd name="T11" fmla="*/ 2 h 975"/>
                  <a:gd name="T12" fmla="*/ 27 w 369"/>
                  <a:gd name="T13" fmla="*/ 0 h 975"/>
                  <a:gd name="T14" fmla="*/ 70 w 369"/>
                  <a:gd name="T15" fmla="*/ 20 h 975"/>
                  <a:gd name="T16" fmla="*/ 32 w 369"/>
                  <a:gd name="T17" fmla="*/ 26 h 975"/>
                  <a:gd name="T18" fmla="*/ 66 w 369"/>
                  <a:gd name="T19" fmla="*/ 39 h 975"/>
                  <a:gd name="T20" fmla="*/ 31 w 369"/>
                  <a:gd name="T21" fmla="*/ 55 h 975"/>
                  <a:gd name="T22" fmla="*/ 67 w 369"/>
                  <a:gd name="T23" fmla="*/ 68 h 975"/>
                  <a:gd name="T24" fmla="*/ 31 w 369"/>
                  <a:gd name="T25" fmla="*/ 90 h 975"/>
                  <a:gd name="T26" fmla="*/ 29 w 369"/>
                  <a:gd name="T27" fmla="*/ 190 h 975"/>
                  <a:gd name="T28" fmla="*/ 9 w 369"/>
                  <a:gd name="T29" fmla="*/ 1 h 975"/>
                  <a:gd name="T30" fmla="*/ 9 w 369"/>
                  <a:gd name="T31" fmla="*/ 1 h 97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69"/>
                  <a:gd name="T49" fmla="*/ 0 h 975"/>
                  <a:gd name="T50" fmla="*/ 369 w 369"/>
                  <a:gd name="T51" fmla="*/ 975 h 97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69" h="975">
                    <a:moveTo>
                      <a:pt x="36" y="2"/>
                    </a:moveTo>
                    <a:lnTo>
                      <a:pt x="8" y="683"/>
                    </a:lnTo>
                    <a:lnTo>
                      <a:pt x="0" y="883"/>
                    </a:lnTo>
                    <a:lnTo>
                      <a:pt x="127" y="975"/>
                    </a:lnTo>
                    <a:lnTo>
                      <a:pt x="369" y="847"/>
                    </a:lnTo>
                    <a:lnTo>
                      <a:pt x="300" y="6"/>
                    </a:lnTo>
                    <a:lnTo>
                      <a:pt x="108" y="0"/>
                    </a:lnTo>
                    <a:lnTo>
                      <a:pt x="280" y="80"/>
                    </a:lnTo>
                    <a:lnTo>
                      <a:pt x="127" y="103"/>
                    </a:lnTo>
                    <a:lnTo>
                      <a:pt x="264" y="155"/>
                    </a:lnTo>
                    <a:lnTo>
                      <a:pt x="124" y="217"/>
                    </a:lnTo>
                    <a:lnTo>
                      <a:pt x="266" y="271"/>
                    </a:lnTo>
                    <a:lnTo>
                      <a:pt x="121" y="360"/>
                    </a:lnTo>
                    <a:lnTo>
                      <a:pt x="114" y="758"/>
                    </a:lnTo>
                    <a:lnTo>
                      <a:pt x="36" y="2"/>
                    </a:lnTo>
                    <a:close/>
                  </a:path>
                </a:pathLst>
              </a:custGeom>
              <a:solidFill>
                <a:srgbClr val="F07063"/>
              </a:solidFill>
              <a:ln w="9525">
                <a:noFill/>
                <a:round/>
                <a:headEnd/>
                <a:tailEnd/>
              </a:ln>
            </p:spPr>
            <p:txBody>
              <a:bodyPr/>
              <a:lstStyle/>
              <a:p>
                <a:endParaRPr lang="de-AT"/>
              </a:p>
            </p:txBody>
          </p:sp>
          <p:sp>
            <p:nvSpPr>
              <p:cNvPr id="50" name="Freeform 65"/>
              <p:cNvSpPr>
                <a:spLocks/>
              </p:cNvSpPr>
              <p:nvPr/>
            </p:nvSpPr>
            <p:spPr bwMode="auto">
              <a:xfrm>
                <a:off x="1821" y="915"/>
                <a:ext cx="67" cy="180"/>
              </a:xfrm>
              <a:custGeom>
                <a:avLst/>
                <a:gdLst>
                  <a:gd name="T0" fmla="*/ 0 w 135"/>
                  <a:gd name="T1" fmla="*/ 1 h 359"/>
                  <a:gd name="T2" fmla="*/ 33 w 135"/>
                  <a:gd name="T3" fmla="*/ 0 h 359"/>
                  <a:gd name="T4" fmla="*/ 33 w 135"/>
                  <a:gd name="T5" fmla="*/ 90 h 359"/>
                  <a:gd name="T6" fmla="*/ 1 w 135"/>
                  <a:gd name="T7" fmla="*/ 90 h 359"/>
                  <a:gd name="T8" fmla="*/ 0 w 135"/>
                  <a:gd name="T9" fmla="*/ 1 h 359"/>
                  <a:gd name="T10" fmla="*/ 0 w 135"/>
                  <a:gd name="T11" fmla="*/ 1 h 359"/>
                  <a:gd name="T12" fmla="*/ 0 60000 65536"/>
                  <a:gd name="T13" fmla="*/ 0 60000 65536"/>
                  <a:gd name="T14" fmla="*/ 0 60000 65536"/>
                  <a:gd name="T15" fmla="*/ 0 60000 65536"/>
                  <a:gd name="T16" fmla="*/ 0 60000 65536"/>
                  <a:gd name="T17" fmla="*/ 0 60000 65536"/>
                  <a:gd name="T18" fmla="*/ 0 w 135"/>
                  <a:gd name="T19" fmla="*/ 0 h 359"/>
                  <a:gd name="T20" fmla="*/ 135 w 135"/>
                  <a:gd name="T21" fmla="*/ 359 h 359"/>
                </a:gdLst>
                <a:ahLst/>
                <a:cxnLst>
                  <a:cxn ang="T12">
                    <a:pos x="T0" y="T1"/>
                  </a:cxn>
                  <a:cxn ang="T13">
                    <a:pos x="T2" y="T3"/>
                  </a:cxn>
                  <a:cxn ang="T14">
                    <a:pos x="T4" y="T5"/>
                  </a:cxn>
                  <a:cxn ang="T15">
                    <a:pos x="T6" y="T7"/>
                  </a:cxn>
                  <a:cxn ang="T16">
                    <a:pos x="T8" y="T9"/>
                  </a:cxn>
                  <a:cxn ang="T17">
                    <a:pos x="T10" y="T11"/>
                  </a:cxn>
                </a:cxnLst>
                <a:rect l="T18" t="T19" r="T20" b="T21"/>
                <a:pathLst>
                  <a:path w="135" h="359">
                    <a:moveTo>
                      <a:pt x="0" y="2"/>
                    </a:moveTo>
                    <a:lnTo>
                      <a:pt x="132" y="0"/>
                    </a:lnTo>
                    <a:lnTo>
                      <a:pt x="135" y="359"/>
                    </a:lnTo>
                    <a:lnTo>
                      <a:pt x="5" y="359"/>
                    </a:lnTo>
                    <a:lnTo>
                      <a:pt x="0" y="2"/>
                    </a:lnTo>
                    <a:close/>
                  </a:path>
                </a:pathLst>
              </a:custGeom>
              <a:solidFill>
                <a:srgbClr val="C98778"/>
              </a:solidFill>
              <a:ln w="9525">
                <a:noFill/>
                <a:round/>
                <a:headEnd/>
                <a:tailEnd/>
              </a:ln>
            </p:spPr>
            <p:txBody>
              <a:bodyPr/>
              <a:lstStyle/>
              <a:p>
                <a:endParaRPr lang="de-AT"/>
              </a:p>
            </p:txBody>
          </p:sp>
          <p:sp>
            <p:nvSpPr>
              <p:cNvPr id="51" name="Freeform 66"/>
              <p:cNvSpPr>
                <a:spLocks/>
              </p:cNvSpPr>
              <p:nvPr/>
            </p:nvSpPr>
            <p:spPr bwMode="auto">
              <a:xfrm>
                <a:off x="1388" y="683"/>
                <a:ext cx="795" cy="245"/>
              </a:xfrm>
              <a:custGeom>
                <a:avLst/>
                <a:gdLst>
                  <a:gd name="T0" fmla="*/ 288 w 1590"/>
                  <a:gd name="T1" fmla="*/ 0 h 491"/>
                  <a:gd name="T2" fmla="*/ 310 w 1590"/>
                  <a:gd name="T3" fmla="*/ 0 h 491"/>
                  <a:gd name="T4" fmla="*/ 374 w 1590"/>
                  <a:gd name="T5" fmla="*/ 93 h 491"/>
                  <a:gd name="T6" fmla="*/ 398 w 1590"/>
                  <a:gd name="T7" fmla="*/ 117 h 491"/>
                  <a:gd name="T8" fmla="*/ 381 w 1590"/>
                  <a:gd name="T9" fmla="*/ 122 h 491"/>
                  <a:gd name="T10" fmla="*/ 295 w 1590"/>
                  <a:gd name="T11" fmla="*/ 18 h 491"/>
                  <a:gd name="T12" fmla="*/ 198 w 1590"/>
                  <a:gd name="T13" fmla="*/ 96 h 491"/>
                  <a:gd name="T14" fmla="*/ 12 w 1590"/>
                  <a:gd name="T15" fmla="*/ 116 h 491"/>
                  <a:gd name="T16" fmla="*/ 0 w 1590"/>
                  <a:gd name="T17" fmla="*/ 101 h 491"/>
                  <a:gd name="T18" fmla="*/ 1 w 1590"/>
                  <a:gd name="T19" fmla="*/ 101 h 491"/>
                  <a:gd name="T20" fmla="*/ 3 w 1590"/>
                  <a:gd name="T21" fmla="*/ 101 h 491"/>
                  <a:gd name="T22" fmla="*/ 3 w 1590"/>
                  <a:gd name="T23" fmla="*/ 101 h 491"/>
                  <a:gd name="T24" fmla="*/ 6 w 1590"/>
                  <a:gd name="T25" fmla="*/ 101 h 491"/>
                  <a:gd name="T26" fmla="*/ 6 w 1590"/>
                  <a:gd name="T27" fmla="*/ 101 h 491"/>
                  <a:gd name="T28" fmla="*/ 9 w 1590"/>
                  <a:gd name="T29" fmla="*/ 102 h 491"/>
                  <a:gd name="T30" fmla="*/ 11 w 1590"/>
                  <a:gd name="T31" fmla="*/ 101 h 491"/>
                  <a:gd name="T32" fmla="*/ 12 w 1590"/>
                  <a:gd name="T33" fmla="*/ 101 h 491"/>
                  <a:gd name="T34" fmla="*/ 12 w 1590"/>
                  <a:gd name="T35" fmla="*/ 101 h 491"/>
                  <a:gd name="T36" fmla="*/ 14 w 1590"/>
                  <a:gd name="T37" fmla="*/ 101 h 491"/>
                  <a:gd name="T38" fmla="*/ 15 w 1590"/>
                  <a:gd name="T39" fmla="*/ 101 h 491"/>
                  <a:gd name="T40" fmla="*/ 17 w 1590"/>
                  <a:gd name="T41" fmla="*/ 101 h 491"/>
                  <a:gd name="T42" fmla="*/ 18 w 1590"/>
                  <a:gd name="T43" fmla="*/ 102 h 491"/>
                  <a:gd name="T44" fmla="*/ 19 w 1590"/>
                  <a:gd name="T45" fmla="*/ 102 h 491"/>
                  <a:gd name="T46" fmla="*/ 20 w 1590"/>
                  <a:gd name="T47" fmla="*/ 102 h 491"/>
                  <a:gd name="T48" fmla="*/ 22 w 1590"/>
                  <a:gd name="T49" fmla="*/ 102 h 491"/>
                  <a:gd name="T50" fmla="*/ 23 w 1590"/>
                  <a:gd name="T51" fmla="*/ 102 h 491"/>
                  <a:gd name="T52" fmla="*/ 24 w 1590"/>
                  <a:gd name="T53" fmla="*/ 102 h 491"/>
                  <a:gd name="T54" fmla="*/ 25 w 1590"/>
                  <a:gd name="T55" fmla="*/ 102 h 491"/>
                  <a:gd name="T56" fmla="*/ 26 w 1590"/>
                  <a:gd name="T57" fmla="*/ 102 h 491"/>
                  <a:gd name="T58" fmla="*/ 27 w 1590"/>
                  <a:gd name="T59" fmla="*/ 102 h 491"/>
                  <a:gd name="T60" fmla="*/ 29 w 1590"/>
                  <a:gd name="T61" fmla="*/ 102 h 491"/>
                  <a:gd name="T62" fmla="*/ 40 w 1590"/>
                  <a:gd name="T63" fmla="*/ 101 h 491"/>
                  <a:gd name="T64" fmla="*/ 50 w 1590"/>
                  <a:gd name="T65" fmla="*/ 101 h 491"/>
                  <a:gd name="T66" fmla="*/ 61 w 1590"/>
                  <a:gd name="T67" fmla="*/ 100 h 491"/>
                  <a:gd name="T68" fmla="*/ 72 w 1590"/>
                  <a:gd name="T69" fmla="*/ 100 h 491"/>
                  <a:gd name="T70" fmla="*/ 83 w 1590"/>
                  <a:gd name="T71" fmla="*/ 99 h 491"/>
                  <a:gd name="T72" fmla="*/ 94 w 1590"/>
                  <a:gd name="T73" fmla="*/ 98 h 491"/>
                  <a:gd name="T74" fmla="*/ 104 w 1590"/>
                  <a:gd name="T75" fmla="*/ 97 h 491"/>
                  <a:gd name="T76" fmla="*/ 116 w 1590"/>
                  <a:gd name="T77" fmla="*/ 97 h 491"/>
                  <a:gd name="T78" fmla="*/ 126 w 1590"/>
                  <a:gd name="T79" fmla="*/ 95 h 491"/>
                  <a:gd name="T80" fmla="*/ 138 w 1590"/>
                  <a:gd name="T81" fmla="*/ 95 h 491"/>
                  <a:gd name="T82" fmla="*/ 149 w 1590"/>
                  <a:gd name="T83" fmla="*/ 93 h 491"/>
                  <a:gd name="T84" fmla="*/ 159 w 1590"/>
                  <a:gd name="T85" fmla="*/ 91 h 491"/>
                  <a:gd name="T86" fmla="*/ 170 w 1590"/>
                  <a:gd name="T87" fmla="*/ 89 h 491"/>
                  <a:gd name="T88" fmla="*/ 181 w 1590"/>
                  <a:gd name="T89" fmla="*/ 87 h 491"/>
                  <a:gd name="T90" fmla="*/ 191 w 1590"/>
                  <a:gd name="T91" fmla="*/ 84 h 491"/>
                  <a:gd name="T92" fmla="*/ 201 w 1590"/>
                  <a:gd name="T93" fmla="*/ 82 h 491"/>
                  <a:gd name="T94" fmla="*/ 288 w 1590"/>
                  <a:gd name="T95" fmla="*/ 0 h 491"/>
                  <a:gd name="T96" fmla="*/ 288 w 1590"/>
                  <a:gd name="T97" fmla="*/ 0 h 49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590"/>
                  <a:gd name="T148" fmla="*/ 0 h 491"/>
                  <a:gd name="T149" fmla="*/ 1590 w 1590"/>
                  <a:gd name="T150" fmla="*/ 491 h 49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590" h="491">
                    <a:moveTo>
                      <a:pt x="1152" y="3"/>
                    </a:moveTo>
                    <a:lnTo>
                      <a:pt x="1238" y="0"/>
                    </a:lnTo>
                    <a:lnTo>
                      <a:pt x="1493" y="372"/>
                    </a:lnTo>
                    <a:lnTo>
                      <a:pt x="1590" y="470"/>
                    </a:lnTo>
                    <a:lnTo>
                      <a:pt x="1524" y="491"/>
                    </a:lnTo>
                    <a:lnTo>
                      <a:pt x="1180" y="75"/>
                    </a:lnTo>
                    <a:lnTo>
                      <a:pt x="791" y="386"/>
                    </a:lnTo>
                    <a:lnTo>
                      <a:pt x="49" y="466"/>
                    </a:lnTo>
                    <a:lnTo>
                      <a:pt x="0" y="406"/>
                    </a:lnTo>
                    <a:lnTo>
                      <a:pt x="2" y="406"/>
                    </a:lnTo>
                    <a:lnTo>
                      <a:pt x="10" y="406"/>
                    </a:lnTo>
                    <a:lnTo>
                      <a:pt x="14" y="406"/>
                    </a:lnTo>
                    <a:lnTo>
                      <a:pt x="21" y="406"/>
                    </a:lnTo>
                    <a:lnTo>
                      <a:pt x="27" y="406"/>
                    </a:lnTo>
                    <a:lnTo>
                      <a:pt x="35" y="408"/>
                    </a:lnTo>
                    <a:lnTo>
                      <a:pt x="41" y="406"/>
                    </a:lnTo>
                    <a:lnTo>
                      <a:pt x="46" y="406"/>
                    </a:lnTo>
                    <a:lnTo>
                      <a:pt x="50" y="406"/>
                    </a:lnTo>
                    <a:lnTo>
                      <a:pt x="56" y="406"/>
                    </a:lnTo>
                    <a:lnTo>
                      <a:pt x="61" y="406"/>
                    </a:lnTo>
                    <a:lnTo>
                      <a:pt x="66" y="406"/>
                    </a:lnTo>
                    <a:lnTo>
                      <a:pt x="71" y="408"/>
                    </a:lnTo>
                    <a:lnTo>
                      <a:pt x="75" y="409"/>
                    </a:lnTo>
                    <a:lnTo>
                      <a:pt x="80" y="409"/>
                    </a:lnTo>
                    <a:lnTo>
                      <a:pt x="85" y="409"/>
                    </a:lnTo>
                    <a:lnTo>
                      <a:pt x="89" y="409"/>
                    </a:lnTo>
                    <a:lnTo>
                      <a:pt x="94" y="411"/>
                    </a:lnTo>
                    <a:lnTo>
                      <a:pt x="99" y="411"/>
                    </a:lnTo>
                    <a:lnTo>
                      <a:pt x="105" y="411"/>
                    </a:lnTo>
                    <a:lnTo>
                      <a:pt x="110" y="411"/>
                    </a:lnTo>
                    <a:lnTo>
                      <a:pt x="117" y="411"/>
                    </a:lnTo>
                    <a:lnTo>
                      <a:pt x="160" y="406"/>
                    </a:lnTo>
                    <a:lnTo>
                      <a:pt x="202" y="405"/>
                    </a:lnTo>
                    <a:lnTo>
                      <a:pt x="244" y="401"/>
                    </a:lnTo>
                    <a:lnTo>
                      <a:pt x="288" y="400"/>
                    </a:lnTo>
                    <a:lnTo>
                      <a:pt x="332" y="397"/>
                    </a:lnTo>
                    <a:lnTo>
                      <a:pt x="375" y="394"/>
                    </a:lnTo>
                    <a:lnTo>
                      <a:pt x="419" y="390"/>
                    </a:lnTo>
                    <a:lnTo>
                      <a:pt x="464" y="389"/>
                    </a:lnTo>
                    <a:lnTo>
                      <a:pt x="507" y="383"/>
                    </a:lnTo>
                    <a:lnTo>
                      <a:pt x="550" y="380"/>
                    </a:lnTo>
                    <a:lnTo>
                      <a:pt x="594" y="373"/>
                    </a:lnTo>
                    <a:lnTo>
                      <a:pt x="636" y="367"/>
                    </a:lnTo>
                    <a:lnTo>
                      <a:pt x="680" y="359"/>
                    </a:lnTo>
                    <a:lnTo>
                      <a:pt x="722" y="350"/>
                    </a:lnTo>
                    <a:lnTo>
                      <a:pt x="763" y="339"/>
                    </a:lnTo>
                    <a:lnTo>
                      <a:pt x="805" y="328"/>
                    </a:lnTo>
                    <a:lnTo>
                      <a:pt x="1152" y="3"/>
                    </a:lnTo>
                    <a:close/>
                  </a:path>
                </a:pathLst>
              </a:custGeom>
              <a:solidFill>
                <a:srgbClr val="D67D54"/>
              </a:solidFill>
              <a:ln w="9525">
                <a:noFill/>
                <a:round/>
                <a:headEnd/>
                <a:tailEnd/>
              </a:ln>
            </p:spPr>
            <p:txBody>
              <a:bodyPr/>
              <a:lstStyle/>
              <a:p>
                <a:endParaRPr lang="de-AT"/>
              </a:p>
            </p:txBody>
          </p:sp>
          <p:sp>
            <p:nvSpPr>
              <p:cNvPr id="52" name="Freeform 67"/>
              <p:cNvSpPr>
                <a:spLocks/>
              </p:cNvSpPr>
              <p:nvPr/>
            </p:nvSpPr>
            <p:spPr bwMode="auto">
              <a:xfrm>
                <a:off x="1475" y="766"/>
                <a:ext cx="144" cy="135"/>
              </a:xfrm>
              <a:custGeom>
                <a:avLst/>
                <a:gdLst>
                  <a:gd name="T0" fmla="*/ 60 w 289"/>
                  <a:gd name="T1" fmla="*/ 1 h 271"/>
                  <a:gd name="T2" fmla="*/ 0 w 289"/>
                  <a:gd name="T3" fmla="*/ 67 h 271"/>
                  <a:gd name="T4" fmla="*/ 18 w 289"/>
                  <a:gd name="T5" fmla="*/ 65 h 271"/>
                  <a:gd name="T6" fmla="*/ 49 w 289"/>
                  <a:gd name="T7" fmla="*/ 22 h 271"/>
                  <a:gd name="T8" fmla="*/ 72 w 289"/>
                  <a:gd name="T9" fmla="*/ 0 h 271"/>
                  <a:gd name="T10" fmla="*/ 60 w 289"/>
                  <a:gd name="T11" fmla="*/ 1 h 271"/>
                  <a:gd name="T12" fmla="*/ 60 w 289"/>
                  <a:gd name="T13" fmla="*/ 1 h 271"/>
                  <a:gd name="T14" fmla="*/ 0 60000 65536"/>
                  <a:gd name="T15" fmla="*/ 0 60000 65536"/>
                  <a:gd name="T16" fmla="*/ 0 60000 65536"/>
                  <a:gd name="T17" fmla="*/ 0 60000 65536"/>
                  <a:gd name="T18" fmla="*/ 0 60000 65536"/>
                  <a:gd name="T19" fmla="*/ 0 60000 65536"/>
                  <a:gd name="T20" fmla="*/ 0 60000 65536"/>
                  <a:gd name="T21" fmla="*/ 0 w 289"/>
                  <a:gd name="T22" fmla="*/ 0 h 271"/>
                  <a:gd name="T23" fmla="*/ 289 w 289"/>
                  <a:gd name="T24" fmla="*/ 271 h 27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9" h="271">
                    <a:moveTo>
                      <a:pt x="240" y="7"/>
                    </a:moveTo>
                    <a:lnTo>
                      <a:pt x="0" y="271"/>
                    </a:lnTo>
                    <a:lnTo>
                      <a:pt x="73" y="260"/>
                    </a:lnTo>
                    <a:lnTo>
                      <a:pt x="197" y="90"/>
                    </a:lnTo>
                    <a:lnTo>
                      <a:pt x="289" y="0"/>
                    </a:lnTo>
                    <a:lnTo>
                      <a:pt x="240" y="7"/>
                    </a:lnTo>
                    <a:close/>
                  </a:path>
                </a:pathLst>
              </a:custGeom>
              <a:solidFill>
                <a:srgbClr val="D67D54"/>
              </a:solidFill>
              <a:ln w="9525">
                <a:noFill/>
                <a:round/>
                <a:headEnd/>
                <a:tailEnd/>
              </a:ln>
            </p:spPr>
            <p:txBody>
              <a:bodyPr/>
              <a:lstStyle/>
              <a:p>
                <a:endParaRPr lang="de-AT"/>
              </a:p>
            </p:txBody>
          </p:sp>
          <p:sp>
            <p:nvSpPr>
              <p:cNvPr id="53" name="Freeform 68"/>
              <p:cNvSpPr>
                <a:spLocks/>
              </p:cNvSpPr>
              <p:nvPr/>
            </p:nvSpPr>
            <p:spPr bwMode="auto">
              <a:xfrm>
                <a:off x="1911" y="1007"/>
                <a:ext cx="97" cy="69"/>
              </a:xfrm>
              <a:custGeom>
                <a:avLst/>
                <a:gdLst>
                  <a:gd name="T0" fmla="*/ 3 w 194"/>
                  <a:gd name="T1" fmla="*/ 4 h 138"/>
                  <a:gd name="T2" fmla="*/ 0 w 194"/>
                  <a:gd name="T3" fmla="*/ 13 h 138"/>
                  <a:gd name="T4" fmla="*/ 0 w 194"/>
                  <a:gd name="T5" fmla="*/ 22 h 138"/>
                  <a:gd name="T6" fmla="*/ 5 w 194"/>
                  <a:gd name="T7" fmla="*/ 29 h 138"/>
                  <a:gd name="T8" fmla="*/ 7 w 194"/>
                  <a:gd name="T9" fmla="*/ 34 h 138"/>
                  <a:gd name="T10" fmla="*/ 17 w 194"/>
                  <a:gd name="T11" fmla="*/ 35 h 138"/>
                  <a:gd name="T12" fmla="*/ 28 w 194"/>
                  <a:gd name="T13" fmla="*/ 24 h 138"/>
                  <a:gd name="T14" fmla="*/ 41 w 194"/>
                  <a:gd name="T15" fmla="*/ 19 h 138"/>
                  <a:gd name="T16" fmla="*/ 49 w 194"/>
                  <a:gd name="T17" fmla="*/ 11 h 138"/>
                  <a:gd name="T18" fmla="*/ 49 w 194"/>
                  <a:gd name="T19" fmla="*/ 9 h 138"/>
                  <a:gd name="T20" fmla="*/ 43 w 194"/>
                  <a:gd name="T21" fmla="*/ 9 h 138"/>
                  <a:gd name="T22" fmla="*/ 34 w 194"/>
                  <a:gd name="T23" fmla="*/ 9 h 138"/>
                  <a:gd name="T24" fmla="*/ 30 w 194"/>
                  <a:gd name="T25" fmla="*/ 5 h 138"/>
                  <a:gd name="T26" fmla="*/ 23 w 194"/>
                  <a:gd name="T27" fmla="*/ 0 h 138"/>
                  <a:gd name="T28" fmla="*/ 14 w 194"/>
                  <a:gd name="T29" fmla="*/ 0 h 138"/>
                  <a:gd name="T30" fmla="*/ 7 w 194"/>
                  <a:gd name="T31" fmla="*/ 1 h 138"/>
                  <a:gd name="T32" fmla="*/ 3 w 194"/>
                  <a:gd name="T33" fmla="*/ 4 h 138"/>
                  <a:gd name="T34" fmla="*/ 3 w 194"/>
                  <a:gd name="T35" fmla="*/ 4 h 13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4"/>
                  <a:gd name="T55" fmla="*/ 0 h 138"/>
                  <a:gd name="T56" fmla="*/ 194 w 194"/>
                  <a:gd name="T57" fmla="*/ 138 h 13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4" h="138">
                    <a:moveTo>
                      <a:pt x="9" y="18"/>
                    </a:moveTo>
                    <a:lnTo>
                      <a:pt x="0" y="53"/>
                    </a:lnTo>
                    <a:lnTo>
                      <a:pt x="0" y="88"/>
                    </a:lnTo>
                    <a:lnTo>
                      <a:pt x="20" y="118"/>
                    </a:lnTo>
                    <a:lnTo>
                      <a:pt x="28" y="135"/>
                    </a:lnTo>
                    <a:lnTo>
                      <a:pt x="66" y="138"/>
                    </a:lnTo>
                    <a:lnTo>
                      <a:pt x="113" y="99"/>
                    </a:lnTo>
                    <a:lnTo>
                      <a:pt x="164" y="77"/>
                    </a:lnTo>
                    <a:lnTo>
                      <a:pt x="194" y="47"/>
                    </a:lnTo>
                    <a:lnTo>
                      <a:pt x="194" y="38"/>
                    </a:lnTo>
                    <a:lnTo>
                      <a:pt x="172" y="36"/>
                    </a:lnTo>
                    <a:lnTo>
                      <a:pt x="133" y="36"/>
                    </a:lnTo>
                    <a:lnTo>
                      <a:pt x="122" y="21"/>
                    </a:lnTo>
                    <a:lnTo>
                      <a:pt x="89" y="0"/>
                    </a:lnTo>
                    <a:lnTo>
                      <a:pt x="58" y="0"/>
                    </a:lnTo>
                    <a:lnTo>
                      <a:pt x="28" y="5"/>
                    </a:lnTo>
                    <a:lnTo>
                      <a:pt x="9" y="18"/>
                    </a:lnTo>
                    <a:close/>
                  </a:path>
                </a:pathLst>
              </a:custGeom>
              <a:solidFill>
                <a:srgbClr val="FFFFFF"/>
              </a:solidFill>
              <a:ln w="9525">
                <a:noFill/>
                <a:round/>
                <a:headEnd/>
                <a:tailEnd/>
              </a:ln>
            </p:spPr>
            <p:txBody>
              <a:bodyPr/>
              <a:lstStyle/>
              <a:p>
                <a:endParaRPr lang="de-AT"/>
              </a:p>
            </p:txBody>
          </p:sp>
          <p:sp>
            <p:nvSpPr>
              <p:cNvPr id="54" name="Freeform 69"/>
              <p:cNvSpPr>
                <a:spLocks/>
              </p:cNvSpPr>
              <p:nvPr/>
            </p:nvSpPr>
            <p:spPr bwMode="auto">
              <a:xfrm>
                <a:off x="1679" y="932"/>
                <a:ext cx="69" cy="152"/>
              </a:xfrm>
              <a:custGeom>
                <a:avLst/>
                <a:gdLst>
                  <a:gd name="T0" fmla="*/ 1 w 139"/>
                  <a:gd name="T1" fmla="*/ 2 h 303"/>
                  <a:gd name="T2" fmla="*/ 34 w 139"/>
                  <a:gd name="T3" fmla="*/ 0 h 303"/>
                  <a:gd name="T4" fmla="*/ 34 w 139"/>
                  <a:gd name="T5" fmla="*/ 74 h 303"/>
                  <a:gd name="T6" fmla="*/ 0 w 139"/>
                  <a:gd name="T7" fmla="*/ 76 h 303"/>
                  <a:gd name="T8" fmla="*/ 1 w 139"/>
                  <a:gd name="T9" fmla="*/ 2 h 303"/>
                  <a:gd name="T10" fmla="*/ 1 w 139"/>
                  <a:gd name="T11" fmla="*/ 2 h 303"/>
                  <a:gd name="T12" fmla="*/ 0 60000 65536"/>
                  <a:gd name="T13" fmla="*/ 0 60000 65536"/>
                  <a:gd name="T14" fmla="*/ 0 60000 65536"/>
                  <a:gd name="T15" fmla="*/ 0 60000 65536"/>
                  <a:gd name="T16" fmla="*/ 0 60000 65536"/>
                  <a:gd name="T17" fmla="*/ 0 60000 65536"/>
                  <a:gd name="T18" fmla="*/ 0 w 139"/>
                  <a:gd name="T19" fmla="*/ 0 h 303"/>
                  <a:gd name="T20" fmla="*/ 139 w 139"/>
                  <a:gd name="T21" fmla="*/ 303 h 303"/>
                </a:gdLst>
                <a:ahLst/>
                <a:cxnLst>
                  <a:cxn ang="T12">
                    <a:pos x="T0" y="T1"/>
                  </a:cxn>
                  <a:cxn ang="T13">
                    <a:pos x="T2" y="T3"/>
                  </a:cxn>
                  <a:cxn ang="T14">
                    <a:pos x="T4" y="T5"/>
                  </a:cxn>
                  <a:cxn ang="T15">
                    <a:pos x="T6" y="T7"/>
                  </a:cxn>
                  <a:cxn ang="T16">
                    <a:pos x="T8" y="T9"/>
                  </a:cxn>
                  <a:cxn ang="T17">
                    <a:pos x="T10" y="T11"/>
                  </a:cxn>
                </a:cxnLst>
                <a:rect l="T18" t="T19" r="T20" b="T21"/>
                <a:pathLst>
                  <a:path w="139" h="303">
                    <a:moveTo>
                      <a:pt x="6" y="5"/>
                    </a:moveTo>
                    <a:lnTo>
                      <a:pt x="136" y="0"/>
                    </a:lnTo>
                    <a:lnTo>
                      <a:pt x="139" y="294"/>
                    </a:lnTo>
                    <a:lnTo>
                      <a:pt x="0" y="303"/>
                    </a:lnTo>
                    <a:lnTo>
                      <a:pt x="6" y="5"/>
                    </a:lnTo>
                    <a:close/>
                  </a:path>
                </a:pathLst>
              </a:custGeom>
              <a:solidFill>
                <a:srgbClr val="DEA6A6"/>
              </a:solidFill>
              <a:ln w="9525">
                <a:noFill/>
                <a:round/>
                <a:headEnd/>
                <a:tailEnd/>
              </a:ln>
            </p:spPr>
            <p:txBody>
              <a:bodyPr/>
              <a:lstStyle/>
              <a:p>
                <a:endParaRPr lang="de-AT"/>
              </a:p>
            </p:txBody>
          </p:sp>
          <p:sp>
            <p:nvSpPr>
              <p:cNvPr id="55" name="Freeform 70"/>
              <p:cNvSpPr>
                <a:spLocks/>
              </p:cNvSpPr>
              <p:nvPr/>
            </p:nvSpPr>
            <p:spPr bwMode="auto">
              <a:xfrm>
                <a:off x="1482" y="946"/>
                <a:ext cx="63" cy="147"/>
              </a:xfrm>
              <a:custGeom>
                <a:avLst/>
                <a:gdLst>
                  <a:gd name="T0" fmla="*/ 31 w 126"/>
                  <a:gd name="T1" fmla="*/ 0 h 294"/>
                  <a:gd name="T2" fmla="*/ 0 w 126"/>
                  <a:gd name="T3" fmla="*/ 1 h 294"/>
                  <a:gd name="T4" fmla="*/ 0 w 126"/>
                  <a:gd name="T5" fmla="*/ 74 h 294"/>
                  <a:gd name="T6" fmla="*/ 32 w 126"/>
                  <a:gd name="T7" fmla="*/ 74 h 294"/>
                  <a:gd name="T8" fmla="*/ 31 w 126"/>
                  <a:gd name="T9" fmla="*/ 0 h 294"/>
                  <a:gd name="T10" fmla="*/ 31 w 126"/>
                  <a:gd name="T11" fmla="*/ 0 h 294"/>
                  <a:gd name="T12" fmla="*/ 0 60000 65536"/>
                  <a:gd name="T13" fmla="*/ 0 60000 65536"/>
                  <a:gd name="T14" fmla="*/ 0 60000 65536"/>
                  <a:gd name="T15" fmla="*/ 0 60000 65536"/>
                  <a:gd name="T16" fmla="*/ 0 60000 65536"/>
                  <a:gd name="T17" fmla="*/ 0 60000 65536"/>
                  <a:gd name="T18" fmla="*/ 0 w 126"/>
                  <a:gd name="T19" fmla="*/ 0 h 294"/>
                  <a:gd name="T20" fmla="*/ 126 w 126"/>
                  <a:gd name="T21" fmla="*/ 294 h 294"/>
                </a:gdLst>
                <a:ahLst/>
                <a:cxnLst>
                  <a:cxn ang="T12">
                    <a:pos x="T0" y="T1"/>
                  </a:cxn>
                  <a:cxn ang="T13">
                    <a:pos x="T2" y="T3"/>
                  </a:cxn>
                  <a:cxn ang="T14">
                    <a:pos x="T4" y="T5"/>
                  </a:cxn>
                  <a:cxn ang="T15">
                    <a:pos x="T6" y="T7"/>
                  </a:cxn>
                  <a:cxn ang="T16">
                    <a:pos x="T8" y="T9"/>
                  </a:cxn>
                  <a:cxn ang="T17">
                    <a:pos x="T10" y="T11"/>
                  </a:cxn>
                </a:cxnLst>
                <a:rect l="T18" t="T19" r="T20" b="T21"/>
                <a:pathLst>
                  <a:path w="126" h="294">
                    <a:moveTo>
                      <a:pt x="123" y="0"/>
                    </a:moveTo>
                    <a:lnTo>
                      <a:pt x="0" y="4"/>
                    </a:lnTo>
                    <a:lnTo>
                      <a:pt x="0" y="294"/>
                    </a:lnTo>
                    <a:lnTo>
                      <a:pt x="126" y="293"/>
                    </a:lnTo>
                    <a:lnTo>
                      <a:pt x="123" y="0"/>
                    </a:lnTo>
                    <a:close/>
                  </a:path>
                </a:pathLst>
              </a:custGeom>
              <a:solidFill>
                <a:srgbClr val="DEA6A6"/>
              </a:solidFill>
              <a:ln w="9525">
                <a:noFill/>
                <a:round/>
                <a:headEnd/>
                <a:tailEnd/>
              </a:ln>
            </p:spPr>
            <p:txBody>
              <a:bodyPr/>
              <a:lstStyle/>
              <a:p>
                <a:endParaRPr lang="de-AT"/>
              </a:p>
            </p:txBody>
          </p:sp>
          <p:sp>
            <p:nvSpPr>
              <p:cNvPr id="56" name="Freeform 71"/>
              <p:cNvSpPr>
                <a:spLocks/>
              </p:cNvSpPr>
              <p:nvPr/>
            </p:nvSpPr>
            <p:spPr bwMode="auto">
              <a:xfrm>
                <a:off x="1558" y="1154"/>
                <a:ext cx="97" cy="22"/>
              </a:xfrm>
              <a:custGeom>
                <a:avLst/>
                <a:gdLst>
                  <a:gd name="T0" fmla="*/ 2 w 194"/>
                  <a:gd name="T1" fmla="*/ 0 h 44"/>
                  <a:gd name="T2" fmla="*/ 49 w 194"/>
                  <a:gd name="T3" fmla="*/ 2 h 44"/>
                  <a:gd name="T4" fmla="*/ 41 w 194"/>
                  <a:gd name="T5" fmla="*/ 11 h 44"/>
                  <a:gd name="T6" fmla="*/ 0 w 194"/>
                  <a:gd name="T7" fmla="*/ 6 h 44"/>
                  <a:gd name="T8" fmla="*/ 2 w 194"/>
                  <a:gd name="T9" fmla="*/ 0 h 44"/>
                  <a:gd name="T10" fmla="*/ 2 w 194"/>
                  <a:gd name="T11" fmla="*/ 0 h 44"/>
                  <a:gd name="T12" fmla="*/ 0 60000 65536"/>
                  <a:gd name="T13" fmla="*/ 0 60000 65536"/>
                  <a:gd name="T14" fmla="*/ 0 60000 65536"/>
                  <a:gd name="T15" fmla="*/ 0 60000 65536"/>
                  <a:gd name="T16" fmla="*/ 0 60000 65536"/>
                  <a:gd name="T17" fmla="*/ 0 60000 65536"/>
                  <a:gd name="T18" fmla="*/ 0 w 194"/>
                  <a:gd name="T19" fmla="*/ 0 h 44"/>
                  <a:gd name="T20" fmla="*/ 194 w 194"/>
                  <a:gd name="T21" fmla="*/ 44 h 44"/>
                </a:gdLst>
                <a:ahLst/>
                <a:cxnLst>
                  <a:cxn ang="T12">
                    <a:pos x="T0" y="T1"/>
                  </a:cxn>
                  <a:cxn ang="T13">
                    <a:pos x="T2" y="T3"/>
                  </a:cxn>
                  <a:cxn ang="T14">
                    <a:pos x="T4" y="T5"/>
                  </a:cxn>
                  <a:cxn ang="T15">
                    <a:pos x="T6" y="T7"/>
                  </a:cxn>
                  <a:cxn ang="T16">
                    <a:pos x="T8" y="T9"/>
                  </a:cxn>
                  <a:cxn ang="T17">
                    <a:pos x="T10" y="T11"/>
                  </a:cxn>
                </a:cxnLst>
                <a:rect l="T18" t="T19" r="T20" b="T21"/>
                <a:pathLst>
                  <a:path w="194" h="44">
                    <a:moveTo>
                      <a:pt x="8" y="0"/>
                    </a:moveTo>
                    <a:lnTo>
                      <a:pt x="194" y="8"/>
                    </a:lnTo>
                    <a:lnTo>
                      <a:pt x="163" y="44"/>
                    </a:lnTo>
                    <a:lnTo>
                      <a:pt x="0" y="25"/>
                    </a:lnTo>
                    <a:lnTo>
                      <a:pt x="8" y="0"/>
                    </a:lnTo>
                    <a:close/>
                  </a:path>
                </a:pathLst>
              </a:custGeom>
              <a:solidFill>
                <a:srgbClr val="1F707A"/>
              </a:solidFill>
              <a:ln w="9525">
                <a:noFill/>
                <a:round/>
                <a:headEnd/>
                <a:tailEnd/>
              </a:ln>
            </p:spPr>
            <p:txBody>
              <a:bodyPr/>
              <a:lstStyle/>
              <a:p>
                <a:endParaRPr lang="de-AT"/>
              </a:p>
            </p:txBody>
          </p:sp>
          <p:sp>
            <p:nvSpPr>
              <p:cNvPr id="57" name="Freeform 72"/>
              <p:cNvSpPr>
                <a:spLocks/>
              </p:cNvSpPr>
              <p:nvPr/>
            </p:nvSpPr>
            <p:spPr bwMode="auto">
              <a:xfrm>
                <a:off x="1820" y="912"/>
                <a:ext cx="70" cy="185"/>
              </a:xfrm>
              <a:custGeom>
                <a:avLst/>
                <a:gdLst>
                  <a:gd name="T0" fmla="*/ 0 w 139"/>
                  <a:gd name="T1" fmla="*/ 6 h 370"/>
                  <a:gd name="T2" fmla="*/ 1 w 139"/>
                  <a:gd name="T3" fmla="*/ 2 h 370"/>
                  <a:gd name="T4" fmla="*/ 35 w 139"/>
                  <a:gd name="T5" fmla="*/ 0 h 370"/>
                  <a:gd name="T6" fmla="*/ 34 w 139"/>
                  <a:gd name="T7" fmla="*/ 34 h 370"/>
                  <a:gd name="T8" fmla="*/ 35 w 139"/>
                  <a:gd name="T9" fmla="*/ 92 h 370"/>
                  <a:gd name="T10" fmla="*/ 3 w 139"/>
                  <a:gd name="T11" fmla="*/ 93 h 370"/>
                  <a:gd name="T12" fmla="*/ 2 w 139"/>
                  <a:gd name="T13" fmla="*/ 91 h 370"/>
                  <a:gd name="T14" fmla="*/ 30 w 139"/>
                  <a:gd name="T15" fmla="*/ 88 h 370"/>
                  <a:gd name="T16" fmla="*/ 31 w 139"/>
                  <a:gd name="T17" fmla="*/ 84 h 370"/>
                  <a:gd name="T18" fmla="*/ 28 w 139"/>
                  <a:gd name="T19" fmla="*/ 7 h 370"/>
                  <a:gd name="T20" fmla="*/ 0 w 139"/>
                  <a:gd name="T21" fmla="*/ 6 h 370"/>
                  <a:gd name="T22" fmla="*/ 0 w 139"/>
                  <a:gd name="T23" fmla="*/ 6 h 37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9"/>
                  <a:gd name="T37" fmla="*/ 0 h 370"/>
                  <a:gd name="T38" fmla="*/ 139 w 139"/>
                  <a:gd name="T39" fmla="*/ 370 h 37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9" h="370">
                    <a:moveTo>
                      <a:pt x="0" y="22"/>
                    </a:moveTo>
                    <a:lnTo>
                      <a:pt x="1" y="8"/>
                    </a:lnTo>
                    <a:lnTo>
                      <a:pt x="139" y="0"/>
                    </a:lnTo>
                    <a:lnTo>
                      <a:pt x="136" y="133"/>
                    </a:lnTo>
                    <a:lnTo>
                      <a:pt x="137" y="367"/>
                    </a:lnTo>
                    <a:lnTo>
                      <a:pt x="9" y="370"/>
                    </a:lnTo>
                    <a:lnTo>
                      <a:pt x="6" y="362"/>
                    </a:lnTo>
                    <a:lnTo>
                      <a:pt x="117" y="350"/>
                    </a:lnTo>
                    <a:lnTo>
                      <a:pt x="122" y="336"/>
                    </a:lnTo>
                    <a:lnTo>
                      <a:pt x="112" y="28"/>
                    </a:lnTo>
                    <a:lnTo>
                      <a:pt x="0" y="22"/>
                    </a:lnTo>
                    <a:close/>
                  </a:path>
                </a:pathLst>
              </a:custGeom>
              <a:solidFill>
                <a:srgbClr val="B37A63"/>
              </a:solidFill>
              <a:ln w="9525">
                <a:noFill/>
                <a:round/>
                <a:headEnd/>
                <a:tailEnd/>
              </a:ln>
            </p:spPr>
            <p:txBody>
              <a:bodyPr/>
              <a:lstStyle/>
              <a:p>
                <a:endParaRPr lang="de-AT"/>
              </a:p>
            </p:txBody>
          </p:sp>
          <p:sp>
            <p:nvSpPr>
              <p:cNvPr id="58" name="Freeform 73"/>
              <p:cNvSpPr>
                <a:spLocks/>
              </p:cNvSpPr>
              <p:nvPr/>
            </p:nvSpPr>
            <p:spPr bwMode="auto">
              <a:xfrm>
                <a:off x="1566" y="1111"/>
                <a:ext cx="89" cy="24"/>
              </a:xfrm>
              <a:custGeom>
                <a:avLst/>
                <a:gdLst>
                  <a:gd name="T0" fmla="*/ 4 w 178"/>
                  <a:gd name="T1" fmla="*/ 2 h 49"/>
                  <a:gd name="T2" fmla="*/ 45 w 178"/>
                  <a:gd name="T3" fmla="*/ 0 h 49"/>
                  <a:gd name="T4" fmla="*/ 43 w 178"/>
                  <a:gd name="T5" fmla="*/ 6 h 49"/>
                  <a:gd name="T6" fmla="*/ 0 w 178"/>
                  <a:gd name="T7" fmla="*/ 12 h 49"/>
                  <a:gd name="T8" fmla="*/ 4 w 178"/>
                  <a:gd name="T9" fmla="*/ 2 h 49"/>
                  <a:gd name="T10" fmla="*/ 4 w 178"/>
                  <a:gd name="T11" fmla="*/ 2 h 49"/>
                  <a:gd name="T12" fmla="*/ 0 60000 65536"/>
                  <a:gd name="T13" fmla="*/ 0 60000 65536"/>
                  <a:gd name="T14" fmla="*/ 0 60000 65536"/>
                  <a:gd name="T15" fmla="*/ 0 60000 65536"/>
                  <a:gd name="T16" fmla="*/ 0 60000 65536"/>
                  <a:gd name="T17" fmla="*/ 0 60000 65536"/>
                  <a:gd name="T18" fmla="*/ 0 w 178"/>
                  <a:gd name="T19" fmla="*/ 0 h 49"/>
                  <a:gd name="T20" fmla="*/ 178 w 178"/>
                  <a:gd name="T21" fmla="*/ 49 h 49"/>
                </a:gdLst>
                <a:ahLst/>
                <a:cxnLst>
                  <a:cxn ang="T12">
                    <a:pos x="T0" y="T1"/>
                  </a:cxn>
                  <a:cxn ang="T13">
                    <a:pos x="T2" y="T3"/>
                  </a:cxn>
                  <a:cxn ang="T14">
                    <a:pos x="T4" y="T5"/>
                  </a:cxn>
                  <a:cxn ang="T15">
                    <a:pos x="T6" y="T7"/>
                  </a:cxn>
                  <a:cxn ang="T16">
                    <a:pos x="T8" y="T9"/>
                  </a:cxn>
                  <a:cxn ang="T17">
                    <a:pos x="T10" y="T11"/>
                  </a:cxn>
                </a:cxnLst>
                <a:rect l="T18" t="T19" r="T20" b="T21"/>
                <a:pathLst>
                  <a:path w="178" h="49">
                    <a:moveTo>
                      <a:pt x="16" y="11"/>
                    </a:moveTo>
                    <a:lnTo>
                      <a:pt x="178" y="0"/>
                    </a:lnTo>
                    <a:lnTo>
                      <a:pt x="170" y="25"/>
                    </a:lnTo>
                    <a:lnTo>
                      <a:pt x="0" y="49"/>
                    </a:lnTo>
                    <a:lnTo>
                      <a:pt x="16" y="11"/>
                    </a:lnTo>
                    <a:close/>
                  </a:path>
                </a:pathLst>
              </a:custGeom>
              <a:solidFill>
                <a:srgbClr val="1F707A"/>
              </a:solidFill>
              <a:ln w="9525">
                <a:noFill/>
                <a:round/>
                <a:headEnd/>
                <a:tailEnd/>
              </a:ln>
            </p:spPr>
            <p:txBody>
              <a:bodyPr/>
              <a:lstStyle/>
              <a:p>
                <a:endParaRPr lang="de-AT"/>
              </a:p>
            </p:txBody>
          </p:sp>
          <p:sp>
            <p:nvSpPr>
              <p:cNvPr id="59" name="Freeform 74"/>
              <p:cNvSpPr>
                <a:spLocks/>
              </p:cNvSpPr>
              <p:nvPr/>
            </p:nvSpPr>
            <p:spPr bwMode="auto">
              <a:xfrm>
                <a:off x="1601" y="1012"/>
                <a:ext cx="77" cy="19"/>
              </a:xfrm>
              <a:custGeom>
                <a:avLst/>
                <a:gdLst>
                  <a:gd name="T0" fmla="*/ 3 w 155"/>
                  <a:gd name="T1" fmla="*/ 7 h 39"/>
                  <a:gd name="T2" fmla="*/ 36 w 155"/>
                  <a:gd name="T3" fmla="*/ 9 h 39"/>
                  <a:gd name="T4" fmla="*/ 38 w 155"/>
                  <a:gd name="T5" fmla="*/ 0 h 39"/>
                  <a:gd name="T6" fmla="*/ 0 w 155"/>
                  <a:gd name="T7" fmla="*/ 2 h 39"/>
                  <a:gd name="T8" fmla="*/ 3 w 155"/>
                  <a:gd name="T9" fmla="*/ 7 h 39"/>
                  <a:gd name="T10" fmla="*/ 3 w 155"/>
                  <a:gd name="T11" fmla="*/ 7 h 39"/>
                  <a:gd name="T12" fmla="*/ 0 60000 65536"/>
                  <a:gd name="T13" fmla="*/ 0 60000 65536"/>
                  <a:gd name="T14" fmla="*/ 0 60000 65536"/>
                  <a:gd name="T15" fmla="*/ 0 60000 65536"/>
                  <a:gd name="T16" fmla="*/ 0 60000 65536"/>
                  <a:gd name="T17" fmla="*/ 0 60000 65536"/>
                  <a:gd name="T18" fmla="*/ 0 w 155"/>
                  <a:gd name="T19" fmla="*/ 0 h 39"/>
                  <a:gd name="T20" fmla="*/ 155 w 155"/>
                  <a:gd name="T21" fmla="*/ 39 h 39"/>
                </a:gdLst>
                <a:ahLst/>
                <a:cxnLst>
                  <a:cxn ang="T12">
                    <a:pos x="T0" y="T1"/>
                  </a:cxn>
                  <a:cxn ang="T13">
                    <a:pos x="T2" y="T3"/>
                  </a:cxn>
                  <a:cxn ang="T14">
                    <a:pos x="T4" y="T5"/>
                  </a:cxn>
                  <a:cxn ang="T15">
                    <a:pos x="T6" y="T7"/>
                  </a:cxn>
                  <a:cxn ang="T16">
                    <a:pos x="T8" y="T9"/>
                  </a:cxn>
                  <a:cxn ang="T17">
                    <a:pos x="T10" y="T11"/>
                  </a:cxn>
                </a:cxnLst>
                <a:rect l="T18" t="T19" r="T20" b="T21"/>
                <a:pathLst>
                  <a:path w="155" h="39">
                    <a:moveTo>
                      <a:pt x="13" y="29"/>
                    </a:moveTo>
                    <a:lnTo>
                      <a:pt x="144" y="39"/>
                    </a:lnTo>
                    <a:lnTo>
                      <a:pt x="155" y="0"/>
                    </a:lnTo>
                    <a:lnTo>
                      <a:pt x="0" y="11"/>
                    </a:lnTo>
                    <a:lnTo>
                      <a:pt x="13" y="29"/>
                    </a:lnTo>
                    <a:close/>
                  </a:path>
                </a:pathLst>
              </a:custGeom>
              <a:solidFill>
                <a:srgbClr val="1F707A"/>
              </a:solidFill>
              <a:ln w="9525">
                <a:noFill/>
                <a:round/>
                <a:headEnd/>
                <a:tailEnd/>
              </a:ln>
            </p:spPr>
            <p:txBody>
              <a:bodyPr/>
              <a:lstStyle/>
              <a:p>
                <a:endParaRPr lang="de-AT"/>
              </a:p>
            </p:txBody>
          </p:sp>
          <p:sp>
            <p:nvSpPr>
              <p:cNvPr id="60" name="Freeform 75"/>
              <p:cNvSpPr>
                <a:spLocks/>
              </p:cNvSpPr>
              <p:nvPr/>
            </p:nvSpPr>
            <p:spPr bwMode="auto">
              <a:xfrm>
                <a:off x="1682" y="929"/>
                <a:ext cx="68" cy="163"/>
              </a:xfrm>
              <a:custGeom>
                <a:avLst/>
                <a:gdLst>
                  <a:gd name="T0" fmla="*/ 0 w 136"/>
                  <a:gd name="T1" fmla="*/ 6 h 327"/>
                  <a:gd name="T2" fmla="*/ 27 w 136"/>
                  <a:gd name="T3" fmla="*/ 5 h 327"/>
                  <a:gd name="T4" fmla="*/ 27 w 136"/>
                  <a:gd name="T5" fmla="*/ 31 h 327"/>
                  <a:gd name="T6" fmla="*/ 29 w 136"/>
                  <a:gd name="T7" fmla="*/ 81 h 327"/>
                  <a:gd name="T8" fmla="*/ 33 w 136"/>
                  <a:gd name="T9" fmla="*/ 78 h 327"/>
                  <a:gd name="T10" fmla="*/ 34 w 136"/>
                  <a:gd name="T11" fmla="*/ 56 h 327"/>
                  <a:gd name="T12" fmla="*/ 33 w 136"/>
                  <a:gd name="T13" fmla="*/ 27 h 327"/>
                  <a:gd name="T14" fmla="*/ 34 w 136"/>
                  <a:gd name="T15" fmla="*/ 0 h 327"/>
                  <a:gd name="T16" fmla="*/ 0 w 136"/>
                  <a:gd name="T17" fmla="*/ 1 h 327"/>
                  <a:gd name="T18" fmla="*/ 0 w 136"/>
                  <a:gd name="T19" fmla="*/ 6 h 327"/>
                  <a:gd name="T20" fmla="*/ 0 w 136"/>
                  <a:gd name="T21" fmla="*/ 6 h 32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6"/>
                  <a:gd name="T34" fmla="*/ 0 h 327"/>
                  <a:gd name="T35" fmla="*/ 136 w 136"/>
                  <a:gd name="T36" fmla="*/ 327 h 32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6" h="327">
                    <a:moveTo>
                      <a:pt x="0" y="24"/>
                    </a:moveTo>
                    <a:lnTo>
                      <a:pt x="111" y="20"/>
                    </a:lnTo>
                    <a:lnTo>
                      <a:pt x="111" y="124"/>
                    </a:lnTo>
                    <a:lnTo>
                      <a:pt x="116" y="327"/>
                    </a:lnTo>
                    <a:lnTo>
                      <a:pt x="131" y="314"/>
                    </a:lnTo>
                    <a:lnTo>
                      <a:pt x="133" y="224"/>
                    </a:lnTo>
                    <a:lnTo>
                      <a:pt x="131" y="108"/>
                    </a:lnTo>
                    <a:lnTo>
                      <a:pt x="136" y="0"/>
                    </a:lnTo>
                    <a:lnTo>
                      <a:pt x="0" y="6"/>
                    </a:lnTo>
                    <a:lnTo>
                      <a:pt x="0" y="24"/>
                    </a:lnTo>
                    <a:close/>
                  </a:path>
                </a:pathLst>
              </a:custGeom>
              <a:solidFill>
                <a:srgbClr val="BA8773"/>
              </a:solidFill>
              <a:ln w="9525">
                <a:noFill/>
                <a:round/>
                <a:headEnd/>
                <a:tailEnd/>
              </a:ln>
            </p:spPr>
            <p:txBody>
              <a:bodyPr/>
              <a:lstStyle/>
              <a:p>
                <a:endParaRPr lang="de-AT"/>
              </a:p>
            </p:txBody>
          </p:sp>
          <p:sp>
            <p:nvSpPr>
              <p:cNvPr id="61" name="Freeform 76"/>
              <p:cNvSpPr>
                <a:spLocks/>
              </p:cNvSpPr>
              <p:nvPr/>
            </p:nvSpPr>
            <p:spPr bwMode="auto">
              <a:xfrm>
                <a:off x="1480" y="945"/>
                <a:ext cx="70" cy="150"/>
              </a:xfrm>
              <a:custGeom>
                <a:avLst/>
                <a:gdLst>
                  <a:gd name="T0" fmla="*/ 3 w 139"/>
                  <a:gd name="T1" fmla="*/ 5 h 302"/>
                  <a:gd name="T2" fmla="*/ 25 w 139"/>
                  <a:gd name="T3" fmla="*/ 6 h 302"/>
                  <a:gd name="T4" fmla="*/ 28 w 139"/>
                  <a:gd name="T5" fmla="*/ 21 h 302"/>
                  <a:gd name="T6" fmla="*/ 29 w 139"/>
                  <a:gd name="T7" fmla="*/ 70 h 302"/>
                  <a:gd name="T8" fmla="*/ 1 w 139"/>
                  <a:gd name="T9" fmla="*/ 70 h 302"/>
                  <a:gd name="T10" fmla="*/ 0 w 139"/>
                  <a:gd name="T11" fmla="*/ 74 h 302"/>
                  <a:gd name="T12" fmla="*/ 15 w 139"/>
                  <a:gd name="T13" fmla="*/ 75 h 302"/>
                  <a:gd name="T14" fmla="*/ 35 w 139"/>
                  <a:gd name="T15" fmla="*/ 74 h 302"/>
                  <a:gd name="T16" fmla="*/ 32 w 139"/>
                  <a:gd name="T17" fmla="*/ 28 h 302"/>
                  <a:gd name="T18" fmla="*/ 32 w 139"/>
                  <a:gd name="T19" fmla="*/ 0 h 302"/>
                  <a:gd name="T20" fmla="*/ 19 w 139"/>
                  <a:gd name="T21" fmla="*/ 0 h 302"/>
                  <a:gd name="T22" fmla="*/ 0 w 139"/>
                  <a:gd name="T23" fmla="*/ 0 h 302"/>
                  <a:gd name="T24" fmla="*/ 0 w 139"/>
                  <a:gd name="T25" fmla="*/ 6 h 302"/>
                  <a:gd name="T26" fmla="*/ 3 w 139"/>
                  <a:gd name="T27" fmla="*/ 5 h 302"/>
                  <a:gd name="T28" fmla="*/ 3 w 139"/>
                  <a:gd name="T29" fmla="*/ 5 h 30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9"/>
                  <a:gd name="T46" fmla="*/ 0 h 302"/>
                  <a:gd name="T47" fmla="*/ 139 w 139"/>
                  <a:gd name="T48" fmla="*/ 302 h 30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9" h="302">
                    <a:moveTo>
                      <a:pt x="11" y="21"/>
                    </a:moveTo>
                    <a:lnTo>
                      <a:pt x="100" y="24"/>
                    </a:lnTo>
                    <a:lnTo>
                      <a:pt x="109" y="86"/>
                    </a:lnTo>
                    <a:lnTo>
                      <a:pt x="115" y="283"/>
                    </a:lnTo>
                    <a:lnTo>
                      <a:pt x="3" y="282"/>
                    </a:lnTo>
                    <a:lnTo>
                      <a:pt x="0" y="297"/>
                    </a:lnTo>
                    <a:lnTo>
                      <a:pt x="59" y="302"/>
                    </a:lnTo>
                    <a:lnTo>
                      <a:pt x="139" y="297"/>
                    </a:lnTo>
                    <a:lnTo>
                      <a:pt x="128" y="113"/>
                    </a:lnTo>
                    <a:lnTo>
                      <a:pt x="126" y="0"/>
                    </a:lnTo>
                    <a:lnTo>
                      <a:pt x="76" y="0"/>
                    </a:lnTo>
                    <a:lnTo>
                      <a:pt x="0" y="3"/>
                    </a:lnTo>
                    <a:lnTo>
                      <a:pt x="0" y="24"/>
                    </a:lnTo>
                    <a:lnTo>
                      <a:pt x="11" y="21"/>
                    </a:lnTo>
                    <a:close/>
                  </a:path>
                </a:pathLst>
              </a:custGeom>
              <a:solidFill>
                <a:srgbClr val="BA8773"/>
              </a:solidFill>
              <a:ln w="9525">
                <a:noFill/>
                <a:round/>
                <a:headEnd/>
                <a:tailEnd/>
              </a:ln>
            </p:spPr>
            <p:txBody>
              <a:bodyPr/>
              <a:lstStyle/>
              <a:p>
                <a:endParaRPr lang="de-AT"/>
              </a:p>
            </p:txBody>
          </p:sp>
          <p:sp>
            <p:nvSpPr>
              <p:cNvPr id="62" name="Freeform 77"/>
              <p:cNvSpPr>
                <a:spLocks/>
              </p:cNvSpPr>
              <p:nvPr/>
            </p:nvSpPr>
            <p:spPr bwMode="auto">
              <a:xfrm>
                <a:off x="1541" y="1052"/>
                <a:ext cx="25" cy="269"/>
              </a:xfrm>
              <a:custGeom>
                <a:avLst/>
                <a:gdLst>
                  <a:gd name="T0" fmla="*/ 2 w 50"/>
                  <a:gd name="T1" fmla="*/ 0 h 538"/>
                  <a:gd name="T2" fmla="*/ 0 w 50"/>
                  <a:gd name="T3" fmla="*/ 133 h 538"/>
                  <a:gd name="T4" fmla="*/ 13 w 50"/>
                  <a:gd name="T5" fmla="*/ 135 h 538"/>
                  <a:gd name="T6" fmla="*/ 10 w 50"/>
                  <a:gd name="T7" fmla="*/ 1 h 538"/>
                  <a:gd name="T8" fmla="*/ 2 w 50"/>
                  <a:gd name="T9" fmla="*/ 0 h 538"/>
                  <a:gd name="T10" fmla="*/ 2 w 50"/>
                  <a:gd name="T11" fmla="*/ 0 h 538"/>
                  <a:gd name="T12" fmla="*/ 0 60000 65536"/>
                  <a:gd name="T13" fmla="*/ 0 60000 65536"/>
                  <a:gd name="T14" fmla="*/ 0 60000 65536"/>
                  <a:gd name="T15" fmla="*/ 0 60000 65536"/>
                  <a:gd name="T16" fmla="*/ 0 60000 65536"/>
                  <a:gd name="T17" fmla="*/ 0 60000 65536"/>
                  <a:gd name="T18" fmla="*/ 0 w 50"/>
                  <a:gd name="T19" fmla="*/ 0 h 538"/>
                  <a:gd name="T20" fmla="*/ 50 w 50"/>
                  <a:gd name="T21" fmla="*/ 538 h 538"/>
                </a:gdLst>
                <a:ahLst/>
                <a:cxnLst>
                  <a:cxn ang="T12">
                    <a:pos x="T0" y="T1"/>
                  </a:cxn>
                  <a:cxn ang="T13">
                    <a:pos x="T2" y="T3"/>
                  </a:cxn>
                  <a:cxn ang="T14">
                    <a:pos x="T4" y="T5"/>
                  </a:cxn>
                  <a:cxn ang="T15">
                    <a:pos x="T6" y="T7"/>
                  </a:cxn>
                  <a:cxn ang="T16">
                    <a:pos x="T8" y="T9"/>
                  </a:cxn>
                  <a:cxn ang="T17">
                    <a:pos x="T10" y="T11"/>
                  </a:cxn>
                </a:cxnLst>
                <a:rect l="T18" t="T19" r="T20" b="T21"/>
                <a:pathLst>
                  <a:path w="50" h="538">
                    <a:moveTo>
                      <a:pt x="7" y="0"/>
                    </a:moveTo>
                    <a:lnTo>
                      <a:pt x="0" y="531"/>
                    </a:lnTo>
                    <a:lnTo>
                      <a:pt x="50" y="538"/>
                    </a:lnTo>
                    <a:lnTo>
                      <a:pt x="39" y="5"/>
                    </a:lnTo>
                    <a:lnTo>
                      <a:pt x="7" y="0"/>
                    </a:lnTo>
                    <a:close/>
                  </a:path>
                </a:pathLst>
              </a:custGeom>
              <a:solidFill>
                <a:srgbClr val="A69466"/>
              </a:solidFill>
              <a:ln w="9525">
                <a:noFill/>
                <a:round/>
                <a:headEnd/>
                <a:tailEnd/>
              </a:ln>
            </p:spPr>
            <p:txBody>
              <a:bodyPr/>
              <a:lstStyle/>
              <a:p>
                <a:endParaRPr lang="de-AT"/>
              </a:p>
            </p:txBody>
          </p:sp>
          <p:sp>
            <p:nvSpPr>
              <p:cNvPr id="63" name="Freeform 78"/>
              <p:cNvSpPr>
                <a:spLocks/>
              </p:cNvSpPr>
              <p:nvPr/>
            </p:nvSpPr>
            <p:spPr bwMode="auto">
              <a:xfrm>
                <a:off x="1618" y="970"/>
                <a:ext cx="64" cy="18"/>
              </a:xfrm>
              <a:custGeom>
                <a:avLst/>
                <a:gdLst>
                  <a:gd name="T0" fmla="*/ 0 w 128"/>
                  <a:gd name="T1" fmla="*/ 4 h 34"/>
                  <a:gd name="T2" fmla="*/ 30 w 128"/>
                  <a:gd name="T3" fmla="*/ 10 h 34"/>
                  <a:gd name="T4" fmla="*/ 32 w 128"/>
                  <a:gd name="T5" fmla="*/ 2 h 34"/>
                  <a:gd name="T6" fmla="*/ 1 w 128"/>
                  <a:gd name="T7" fmla="*/ 0 h 34"/>
                  <a:gd name="T8" fmla="*/ 0 w 128"/>
                  <a:gd name="T9" fmla="*/ 4 h 34"/>
                  <a:gd name="T10" fmla="*/ 0 w 128"/>
                  <a:gd name="T11" fmla="*/ 4 h 34"/>
                  <a:gd name="T12" fmla="*/ 0 60000 65536"/>
                  <a:gd name="T13" fmla="*/ 0 60000 65536"/>
                  <a:gd name="T14" fmla="*/ 0 60000 65536"/>
                  <a:gd name="T15" fmla="*/ 0 60000 65536"/>
                  <a:gd name="T16" fmla="*/ 0 60000 65536"/>
                  <a:gd name="T17" fmla="*/ 0 60000 65536"/>
                  <a:gd name="T18" fmla="*/ 0 w 128"/>
                  <a:gd name="T19" fmla="*/ 0 h 34"/>
                  <a:gd name="T20" fmla="*/ 128 w 128"/>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128" h="34">
                    <a:moveTo>
                      <a:pt x="0" y="16"/>
                    </a:moveTo>
                    <a:lnTo>
                      <a:pt x="120" y="34"/>
                    </a:lnTo>
                    <a:lnTo>
                      <a:pt x="128" y="5"/>
                    </a:lnTo>
                    <a:lnTo>
                      <a:pt x="1" y="0"/>
                    </a:lnTo>
                    <a:lnTo>
                      <a:pt x="0" y="16"/>
                    </a:lnTo>
                    <a:close/>
                  </a:path>
                </a:pathLst>
              </a:custGeom>
              <a:solidFill>
                <a:srgbClr val="1F707A"/>
              </a:solidFill>
              <a:ln w="9525">
                <a:noFill/>
                <a:round/>
                <a:headEnd/>
                <a:tailEnd/>
              </a:ln>
            </p:spPr>
            <p:txBody>
              <a:bodyPr/>
              <a:lstStyle/>
              <a:p>
                <a:endParaRPr lang="de-AT"/>
              </a:p>
            </p:txBody>
          </p:sp>
          <p:sp>
            <p:nvSpPr>
              <p:cNvPr id="64" name="Freeform 79"/>
              <p:cNvSpPr>
                <a:spLocks/>
              </p:cNvSpPr>
              <p:nvPr/>
            </p:nvSpPr>
            <p:spPr bwMode="auto">
              <a:xfrm>
                <a:off x="1624" y="904"/>
                <a:ext cx="74" cy="18"/>
              </a:xfrm>
              <a:custGeom>
                <a:avLst/>
                <a:gdLst>
                  <a:gd name="T0" fmla="*/ 36 w 149"/>
                  <a:gd name="T1" fmla="*/ 9 h 36"/>
                  <a:gd name="T2" fmla="*/ 0 w 149"/>
                  <a:gd name="T3" fmla="*/ 9 h 36"/>
                  <a:gd name="T4" fmla="*/ 2 w 149"/>
                  <a:gd name="T5" fmla="*/ 5 h 36"/>
                  <a:gd name="T6" fmla="*/ 37 w 149"/>
                  <a:gd name="T7" fmla="*/ 0 h 36"/>
                  <a:gd name="T8" fmla="*/ 36 w 149"/>
                  <a:gd name="T9" fmla="*/ 9 h 36"/>
                  <a:gd name="T10" fmla="*/ 36 w 149"/>
                  <a:gd name="T11" fmla="*/ 9 h 36"/>
                  <a:gd name="T12" fmla="*/ 0 60000 65536"/>
                  <a:gd name="T13" fmla="*/ 0 60000 65536"/>
                  <a:gd name="T14" fmla="*/ 0 60000 65536"/>
                  <a:gd name="T15" fmla="*/ 0 60000 65536"/>
                  <a:gd name="T16" fmla="*/ 0 60000 65536"/>
                  <a:gd name="T17" fmla="*/ 0 60000 65536"/>
                  <a:gd name="T18" fmla="*/ 0 w 149"/>
                  <a:gd name="T19" fmla="*/ 0 h 36"/>
                  <a:gd name="T20" fmla="*/ 149 w 149"/>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149" h="36">
                    <a:moveTo>
                      <a:pt x="146" y="36"/>
                    </a:moveTo>
                    <a:lnTo>
                      <a:pt x="0" y="36"/>
                    </a:lnTo>
                    <a:lnTo>
                      <a:pt x="10" y="19"/>
                    </a:lnTo>
                    <a:lnTo>
                      <a:pt x="149" y="0"/>
                    </a:lnTo>
                    <a:lnTo>
                      <a:pt x="146" y="36"/>
                    </a:lnTo>
                    <a:close/>
                  </a:path>
                </a:pathLst>
              </a:custGeom>
              <a:solidFill>
                <a:srgbClr val="1F707A"/>
              </a:solidFill>
              <a:ln w="9525">
                <a:noFill/>
                <a:round/>
                <a:headEnd/>
                <a:tailEnd/>
              </a:ln>
            </p:spPr>
            <p:txBody>
              <a:bodyPr/>
              <a:lstStyle/>
              <a:p>
                <a:endParaRPr lang="de-AT"/>
              </a:p>
            </p:txBody>
          </p:sp>
          <p:sp>
            <p:nvSpPr>
              <p:cNvPr id="65" name="Freeform 80"/>
              <p:cNvSpPr>
                <a:spLocks/>
              </p:cNvSpPr>
              <p:nvPr/>
            </p:nvSpPr>
            <p:spPr bwMode="auto">
              <a:xfrm>
                <a:off x="1393" y="1038"/>
                <a:ext cx="473" cy="32"/>
              </a:xfrm>
              <a:custGeom>
                <a:avLst/>
                <a:gdLst>
                  <a:gd name="T0" fmla="*/ 0 w 945"/>
                  <a:gd name="T1" fmla="*/ 2 h 64"/>
                  <a:gd name="T2" fmla="*/ 237 w 945"/>
                  <a:gd name="T3" fmla="*/ 0 h 64"/>
                  <a:gd name="T4" fmla="*/ 237 w 945"/>
                  <a:gd name="T5" fmla="*/ 16 h 64"/>
                  <a:gd name="T6" fmla="*/ 57 w 945"/>
                  <a:gd name="T7" fmla="*/ 14 h 64"/>
                  <a:gd name="T8" fmla="*/ 1 w 945"/>
                  <a:gd name="T9" fmla="*/ 12 h 64"/>
                  <a:gd name="T10" fmla="*/ 0 w 945"/>
                  <a:gd name="T11" fmla="*/ 2 h 64"/>
                  <a:gd name="T12" fmla="*/ 0 w 945"/>
                  <a:gd name="T13" fmla="*/ 2 h 64"/>
                  <a:gd name="T14" fmla="*/ 0 60000 65536"/>
                  <a:gd name="T15" fmla="*/ 0 60000 65536"/>
                  <a:gd name="T16" fmla="*/ 0 60000 65536"/>
                  <a:gd name="T17" fmla="*/ 0 60000 65536"/>
                  <a:gd name="T18" fmla="*/ 0 60000 65536"/>
                  <a:gd name="T19" fmla="*/ 0 60000 65536"/>
                  <a:gd name="T20" fmla="*/ 0 60000 65536"/>
                  <a:gd name="T21" fmla="*/ 0 w 945"/>
                  <a:gd name="T22" fmla="*/ 0 h 64"/>
                  <a:gd name="T23" fmla="*/ 945 w 945"/>
                  <a:gd name="T24" fmla="*/ 64 h 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45" h="64">
                    <a:moveTo>
                      <a:pt x="0" y="8"/>
                    </a:moveTo>
                    <a:lnTo>
                      <a:pt x="945" y="0"/>
                    </a:lnTo>
                    <a:lnTo>
                      <a:pt x="945" y="64"/>
                    </a:lnTo>
                    <a:lnTo>
                      <a:pt x="226" y="56"/>
                    </a:lnTo>
                    <a:lnTo>
                      <a:pt x="4" y="50"/>
                    </a:lnTo>
                    <a:lnTo>
                      <a:pt x="0" y="8"/>
                    </a:lnTo>
                    <a:close/>
                  </a:path>
                </a:pathLst>
              </a:custGeom>
              <a:solidFill>
                <a:srgbClr val="A69466"/>
              </a:solidFill>
              <a:ln w="9525">
                <a:noFill/>
                <a:round/>
                <a:headEnd/>
                <a:tailEnd/>
              </a:ln>
            </p:spPr>
            <p:txBody>
              <a:bodyPr/>
              <a:lstStyle/>
              <a:p>
                <a:endParaRPr lang="de-AT"/>
              </a:p>
            </p:txBody>
          </p:sp>
          <p:sp>
            <p:nvSpPr>
              <p:cNvPr id="66" name="Freeform 81"/>
              <p:cNvSpPr>
                <a:spLocks/>
              </p:cNvSpPr>
              <p:nvPr/>
            </p:nvSpPr>
            <p:spPr bwMode="auto">
              <a:xfrm>
                <a:off x="1772" y="1051"/>
                <a:ext cx="30" cy="291"/>
              </a:xfrm>
              <a:custGeom>
                <a:avLst/>
                <a:gdLst>
                  <a:gd name="T0" fmla="*/ 0 w 61"/>
                  <a:gd name="T1" fmla="*/ 0 h 581"/>
                  <a:gd name="T2" fmla="*/ 4 w 61"/>
                  <a:gd name="T3" fmla="*/ 107 h 581"/>
                  <a:gd name="T4" fmla="*/ 2 w 61"/>
                  <a:gd name="T5" fmla="*/ 146 h 581"/>
                  <a:gd name="T6" fmla="*/ 15 w 61"/>
                  <a:gd name="T7" fmla="*/ 145 h 581"/>
                  <a:gd name="T8" fmla="*/ 11 w 61"/>
                  <a:gd name="T9" fmla="*/ 18 h 581"/>
                  <a:gd name="T10" fmla="*/ 11 w 61"/>
                  <a:gd name="T11" fmla="*/ 2 h 581"/>
                  <a:gd name="T12" fmla="*/ 0 w 61"/>
                  <a:gd name="T13" fmla="*/ 0 h 581"/>
                  <a:gd name="T14" fmla="*/ 0 w 61"/>
                  <a:gd name="T15" fmla="*/ 0 h 581"/>
                  <a:gd name="T16" fmla="*/ 0 60000 65536"/>
                  <a:gd name="T17" fmla="*/ 0 60000 65536"/>
                  <a:gd name="T18" fmla="*/ 0 60000 65536"/>
                  <a:gd name="T19" fmla="*/ 0 60000 65536"/>
                  <a:gd name="T20" fmla="*/ 0 60000 65536"/>
                  <a:gd name="T21" fmla="*/ 0 60000 65536"/>
                  <a:gd name="T22" fmla="*/ 0 60000 65536"/>
                  <a:gd name="T23" fmla="*/ 0 60000 65536"/>
                  <a:gd name="T24" fmla="*/ 0 w 61"/>
                  <a:gd name="T25" fmla="*/ 0 h 581"/>
                  <a:gd name="T26" fmla="*/ 61 w 61"/>
                  <a:gd name="T27" fmla="*/ 581 h 58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1" h="581">
                    <a:moveTo>
                      <a:pt x="0" y="0"/>
                    </a:moveTo>
                    <a:lnTo>
                      <a:pt x="18" y="426"/>
                    </a:lnTo>
                    <a:lnTo>
                      <a:pt x="11" y="581"/>
                    </a:lnTo>
                    <a:lnTo>
                      <a:pt x="61" y="578"/>
                    </a:lnTo>
                    <a:lnTo>
                      <a:pt x="44" y="69"/>
                    </a:lnTo>
                    <a:lnTo>
                      <a:pt x="47" y="6"/>
                    </a:lnTo>
                    <a:lnTo>
                      <a:pt x="0" y="0"/>
                    </a:lnTo>
                    <a:close/>
                  </a:path>
                </a:pathLst>
              </a:custGeom>
              <a:solidFill>
                <a:srgbClr val="A69466"/>
              </a:solidFill>
              <a:ln w="9525">
                <a:noFill/>
                <a:round/>
                <a:headEnd/>
                <a:tailEnd/>
              </a:ln>
            </p:spPr>
            <p:txBody>
              <a:bodyPr/>
              <a:lstStyle/>
              <a:p>
                <a:endParaRPr lang="de-AT"/>
              </a:p>
            </p:txBody>
          </p:sp>
          <p:sp>
            <p:nvSpPr>
              <p:cNvPr id="67" name="Freeform 82"/>
              <p:cNvSpPr>
                <a:spLocks/>
              </p:cNvSpPr>
              <p:nvPr/>
            </p:nvSpPr>
            <p:spPr bwMode="auto">
              <a:xfrm>
                <a:off x="1784" y="1062"/>
                <a:ext cx="83" cy="109"/>
              </a:xfrm>
              <a:custGeom>
                <a:avLst/>
                <a:gdLst>
                  <a:gd name="T0" fmla="*/ 34 w 165"/>
                  <a:gd name="T1" fmla="*/ 0 h 218"/>
                  <a:gd name="T2" fmla="*/ 0 w 165"/>
                  <a:gd name="T3" fmla="*/ 38 h 218"/>
                  <a:gd name="T4" fmla="*/ 3 w 165"/>
                  <a:gd name="T5" fmla="*/ 55 h 218"/>
                  <a:gd name="T6" fmla="*/ 42 w 165"/>
                  <a:gd name="T7" fmla="*/ 3 h 218"/>
                  <a:gd name="T8" fmla="*/ 34 w 165"/>
                  <a:gd name="T9" fmla="*/ 0 h 218"/>
                  <a:gd name="T10" fmla="*/ 34 w 165"/>
                  <a:gd name="T11" fmla="*/ 0 h 218"/>
                  <a:gd name="T12" fmla="*/ 0 60000 65536"/>
                  <a:gd name="T13" fmla="*/ 0 60000 65536"/>
                  <a:gd name="T14" fmla="*/ 0 60000 65536"/>
                  <a:gd name="T15" fmla="*/ 0 60000 65536"/>
                  <a:gd name="T16" fmla="*/ 0 60000 65536"/>
                  <a:gd name="T17" fmla="*/ 0 60000 65536"/>
                  <a:gd name="T18" fmla="*/ 0 w 165"/>
                  <a:gd name="T19" fmla="*/ 0 h 218"/>
                  <a:gd name="T20" fmla="*/ 165 w 165"/>
                  <a:gd name="T21" fmla="*/ 218 h 218"/>
                </a:gdLst>
                <a:ahLst/>
                <a:cxnLst>
                  <a:cxn ang="T12">
                    <a:pos x="T0" y="T1"/>
                  </a:cxn>
                  <a:cxn ang="T13">
                    <a:pos x="T2" y="T3"/>
                  </a:cxn>
                  <a:cxn ang="T14">
                    <a:pos x="T4" y="T5"/>
                  </a:cxn>
                  <a:cxn ang="T15">
                    <a:pos x="T6" y="T7"/>
                  </a:cxn>
                  <a:cxn ang="T16">
                    <a:pos x="T8" y="T9"/>
                  </a:cxn>
                  <a:cxn ang="T17">
                    <a:pos x="T10" y="T11"/>
                  </a:cxn>
                </a:cxnLst>
                <a:rect l="T18" t="T19" r="T20" b="T21"/>
                <a:pathLst>
                  <a:path w="165" h="218">
                    <a:moveTo>
                      <a:pt x="134" y="0"/>
                    </a:moveTo>
                    <a:lnTo>
                      <a:pt x="0" y="150"/>
                    </a:lnTo>
                    <a:lnTo>
                      <a:pt x="9" y="218"/>
                    </a:lnTo>
                    <a:lnTo>
                      <a:pt x="165" y="15"/>
                    </a:lnTo>
                    <a:lnTo>
                      <a:pt x="134" y="0"/>
                    </a:lnTo>
                    <a:close/>
                  </a:path>
                </a:pathLst>
              </a:custGeom>
              <a:solidFill>
                <a:srgbClr val="A69466"/>
              </a:solidFill>
              <a:ln w="9525">
                <a:noFill/>
                <a:round/>
                <a:headEnd/>
                <a:tailEnd/>
              </a:ln>
            </p:spPr>
            <p:txBody>
              <a:bodyPr/>
              <a:lstStyle/>
              <a:p>
                <a:endParaRPr lang="de-AT"/>
              </a:p>
            </p:txBody>
          </p:sp>
          <p:sp>
            <p:nvSpPr>
              <p:cNvPr id="68" name="Freeform 83"/>
              <p:cNvSpPr>
                <a:spLocks/>
              </p:cNvSpPr>
              <p:nvPr/>
            </p:nvSpPr>
            <p:spPr bwMode="auto">
              <a:xfrm>
                <a:off x="1393" y="1055"/>
                <a:ext cx="36" cy="265"/>
              </a:xfrm>
              <a:custGeom>
                <a:avLst/>
                <a:gdLst>
                  <a:gd name="T0" fmla="*/ 1 w 72"/>
                  <a:gd name="T1" fmla="*/ 3 h 531"/>
                  <a:gd name="T2" fmla="*/ 11 w 72"/>
                  <a:gd name="T3" fmla="*/ 14 h 531"/>
                  <a:gd name="T4" fmla="*/ 0 w 72"/>
                  <a:gd name="T5" fmla="*/ 132 h 531"/>
                  <a:gd name="T6" fmla="*/ 14 w 72"/>
                  <a:gd name="T7" fmla="*/ 130 h 531"/>
                  <a:gd name="T8" fmla="*/ 18 w 72"/>
                  <a:gd name="T9" fmla="*/ 0 h 531"/>
                  <a:gd name="T10" fmla="*/ 1 w 72"/>
                  <a:gd name="T11" fmla="*/ 3 h 531"/>
                  <a:gd name="T12" fmla="*/ 1 w 72"/>
                  <a:gd name="T13" fmla="*/ 3 h 531"/>
                  <a:gd name="T14" fmla="*/ 0 60000 65536"/>
                  <a:gd name="T15" fmla="*/ 0 60000 65536"/>
                  <a:gd name="T16" fmla="*/ 0 60000 65536"/>
                  <a:gd name="T17" fmla="*/ 0 60000 65536"/>
                  <a:gd name="T18" fmla="*/ 0 60000 65536"/>
                  <a:gd name="T19" fmla="*/ 0 60000 65536"/>
                  <a:gd name="T20" fmla="*/ 0 60000 65536"/>
                  <a:gd name="T21" fmla="*/ 0 w 72"/>
                  <a:gd name="T22" fmla="*/ 0 h 531"/>
                  <a:gd name="T23" fmla="*/ 72 w 72"/>
                  <a:gd name="T24" fmla="*/ 531 h 5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2" h="531">
                    <a:moveTo>
                      <a:pt x="3" y="12"/>
                    </a:moveTo>
                    <a:lnTo>
                      <a:pt x="46" y="56"/>
                    </a:lnTo>
                    <a:lnTo>
                      <a:pt x="0" y="531"/>
                    </a:lnTo>
                    <a:lnTo>
                      <a:pt x="59" y="523"/>
                    </a:lnTo>
                    <a:lnTo>
                      <a:pt x="72" y="0"/>
                    </a:lnTo>
                    <a:lnTo>
                      <a:pt x="3" y="12"/>
                    </a:lnTo>
                    <a:close/>
                  </a:path>
                </a:pathLst>
              </a:custGeom>
              <a:solidFill>
                <a:srgbClr val="A69466"/>
              </a:solidFill>
              <a:ln w="9525">
                <a:noFill/>
                <a:round/>
                <a:headEnd/>
                <a:tailEnd/>
              </a:ln>
            </p:spPr>
            <p:txBody>
              <a:bodyPr/>
              <a:lstStyle/>
              <a:p>
                <a:endParaRPr lang="de-AT"/>
              </a:p>
            </p:txBody>
          </p:sp>
          <p:sp>
            <p:nvSpPr>
              <p:cNvPr id="69" name="Freeform 84"/>
              <p:cNvSpPr>
                <a:spLocks/>
              </p:cNvSpPr>
              <p:nvPr/>
            </p:nvSpPr>
            <p:spPr bwMode="auto">
              <a:xfrm>
                <a:off x="1420" y="1049"/>
                <a:ext cx="128" cy="271"/>
              </a:xfrm>
              <a:custGeom>
                <a:avLst/>
                <a:gdLst>
                  <a:gd name="T0" fmla="*/ 4 w 257"/>
                  <a:gd name="T1" fmla="*/ 0 h 542"/>
                  <a:gd name="T2" fmla="*/ 64 w 257"/>
                  <a:gd name="T3" fmla="*/ 134 h 542"/>
                  <a:gd name="T4" fmla="*/ 53 w 257"/>
                  <a:gd name="T5" fmla="*/ 136 h 542"/>
                  <a:gd name="T6" fmla="*/ 0 w 257"/>
                  <a:gd name="T7" fmla="*/ 15 h 542"/>
                  <a:gd name="T8" fmla="*/ 4 w 257"/>
                  <a:gd name="T9" fmla="*/ 0 h 542"/>
                  <a:gd name="T10" fmla="*/ 4 w 257"/>
                  <a:gd name="T11" fmla="*/ 0 h 542"/>
                  <a:gd name="T12" fmla="*/ 0 60000 65536"/>
                  <a:gd name="T13" fmla="*/ 0 60000 65536"/>
                  <a:gd name="T14" fmla="*/ 0 60000 65536"/>
                  <a:gd name="T15" fmla="*/ 0 60000 65536"/>
                  <a:gd name="T16" fmla="*/ 0 60000 65536"/>
                  <a:gd name="T17" fmla="*/ 0 60000 65536"/>
                  <a:gd name="T18" fmla="*/ 0 w 257"/>
                  <a:gd name="T19" fmla="*/ 0 h 542"/>
                  <a:gd name="T20" fmla="*/ 257 w 257"/>
                  <a:gd name="T21" fmla="*/ 542 h 542"/>
                </a:gdLst>
                <a:ahLst/>
                <a:cxnLst>
                  <a:cxn ang="T12">
                    <a:pos x="T0" y="T1"/>
                  </a:cxn>
                  <a:cxn ang="T13">
                    <a:pos x="T2" y="T3"/>
                  </a:cxn>
                  <a:cxn ang="T14">
                    <a:pos x="T4" y="T5"/>
                  </a:cxn>
                  <a:cxn ang="T15">
                    <a:pos x="T6" y="T7"/>
                  </a:cxn>
                  <a:cxn ang="T16">
                    <a:pos x="T8" y="T9"/>
                  </a:cxn>
                  <a:cxn ang="T17">
                    <a:pos x="T10" y="T11"/>
                  </a:cxn>
                </a:cxnLst>
                <a:rect l="T18" t="T19" r="T20" b="T21"/>
                <a:pathLst>
                  <a:path w="257" h="542">
                    <a:moveTo>
                      <a:pt x="16" y="0"/>
                    </a:moveTo>
                    <a:lnTo>
                      <a:pt x="257" y="536"/>
                    </a:lnTo>
                    <a:lnTo>
                      <a:pt x="213" y="542"/>
                    </a:lnTo>
                    <a:lnTo>
                      <a:pt x="0" y="61"/>
                    </a:lnTo>
                    <a:lnTo>
                      <a:pt x="16" y="0"/>
                    </a:lnTo>
                    <a:close/>
                  </a:path>
                </a:pathLst>
              </a:custGeom>
              <a:solidFill>
                <a:srgbClr val="A69466"/>
              </a:solidFill>
              <a:ln w="9525">
                <a:noFill/>
                <a:round/>
                <a:headEnd/>
                <a:tailEnd/>
              </a:ln>
            </p:spPr>
            <p:txBody>
              <a:bodyPr/>
              <a:lstStyle/>
              <a:p>
                <a:endParaRPr lang="de-AT"/>
              </a:p>
            </p:txBody>
          </p:sp>
          <p:sp>
            <p:nvSpPr>
              <p:cNvPr id="70" name="Freeform 85"/>
              <p:cNvSpPr>
                <a:spLocks/>
              </p:cNvSpPr>
              <p:nvPr/>
            </p:nvSpPr>
            <p:spPr bwMode="auto">
              <a:xfrm>
                <a:off x="1551" y="1190"/>
                <a:ext cx="89" cy="37"/>
              </a:xfrm>
              <a:custGeom>
                <a:avLst/>
                <a:gdLst>
                  <a:gd name="T0" fmla="*/ 5 w 177"/>
                  <a:gd name="T1" fmla="*/ 0 h 75"/>
                  <a:gd name="T2" fmla="*/ 45 w 177"/>
                  <a:gd name="T3" fmla="*/ 10 h 75"/>
                  <a:gd name="T4" fmla="*/ 41 w 177"/>
                  <a:gd name="T5" fmla="*/ 18 h 75"/>
                  <a:gd name="T6" fmla="*/ 0 w 177"/>
                  <a:gd name="T7" fmla="*/ 5 h 75"/>
                  <a:gd name="T8" fmla="*/ 5 w 177"/>
                  <a:gd name="T9" fmla="*/ 0 h 75"/>
                  <a:gd name="T10" fmla="*/ 5 w 177"/>
                  <a:gd name="T11" fmla="*/ 0 h 75"/>
                  <a:gd name="T12" fmla="*/ 0 60000 65536"/>
                  <a:gd name="T13" fmla="*/ 0 60000 65536"/>
                  <a:gd name="T14" fmla="*/ 0 60000 65536"/>
                  <a:gd name="T15" fmla="*/ 0 60000 65536"/>
                  <a:gd name="T16" fmla="*/ 0 60000 65536"/>
                  <a:gd name="T17" fmla="*/ 0 60000 65536"/>
                  <a:gd name="T18" fmla="*/ 0 w 177"/>
                  <a:gd name="T19" fmla="*/ 0 h 75"/>
                  <a:gd name="T20" fmla="*/ 177 w 177"/>
                  <a:gd name="T21" fmla="*/ 75 h 75"/>
                </a:gdLst>
                <a:ahLst/>
                <a:cxnLst>
                  <a:cxn ang="T12">
                    <a:pos x="T0" y="T1"/>
                  </a:cxn>
                  <a:cxn ang="T13">
                    <a:pos x="T2" y="T3"/>
                  </a:cxn>
                  <a:cxn ang="T14">
                    <a:pos x="T4" y="T5"/>
                  </a:cxn>
                  <a:cxn ang="T15">
                    <a:pos x="T6" y="T7"/>
                  </a:cxn>
                  <a:cxn ang="T16">
                    <a:pos x="T8" y="T9"/>
                  </a:cxn>
                  <a:cxn ang="T17">
                    <a:pos x="T10" y="T11"/>
                  </a:cxn>
                </a:cxnLst>
                <a:rect l="T18" t="T19" r="T20" b="T21"/>
                <a:pathLst>
                  <a:path w="177" h="75">
                    <a:moveTo>
                      <a:pt x="19" y="0"/>
                    </a:moveTo>
                    <a:lnTo>
                      <a:pt x="177" y="41"/>
                    </a:lnTo>
                    <a:lnTo>
                      <a:pt x="164" y="75"/>
                    </a:lnTo>
                    <a:lnTo>
                      <a:pt x="0" y="20"/>
                    </a:lnTo>
                    <a:lnTo>
                      <a:pt x="19" y="0"/>
                    </a:lnTo>
                    <a:close/>
                  </a:path>
                </a:pathLst>
              </a:custGeom>
              <a:solidFill>
                <a:srgbClr val="1F707A"/>
              </a:solidFill>
              <a:ln w="9525">
                <a:noFill/>
                <a:round/>
                <a:headEnd/>
                <a:tailEnd/>
              </a:ln>
            </p:spPr>
            <p:txBody>
              <a:bodyPr/>
              <a:lstStyle/>
              <a:p>
                <a:endParaRPr lang="de-AT"/>
              </a:p>
            </p:txBody>
          </p:sp>
          <p:sp>
            <p:nvSpPr>
              <p:cNvPr id="71" name="Freeform 86"/>
              <p:cNvSpPr>
                <a:spLocks/>
              </p:cNvSpPr>
              <p:nvPr/>
            </p:nvSpPr>
            <p:spPr bwMode="auto">
              <a:xfrm>
                <a:off x="1408" y="1052"/>
                <a:ext cx="144" cy="265"/>
              </a:xfrm>
              <a:custGeom>
                <a:avLst/>
                <a:gdLst>
                  <a:gd name="T0" fmla="*/ 66 w 287"/>
                  <a:gd name="T1" fmla="*/ 0 h 528"/>
                  <a:gd name="T2" fmla="*/ 0 w 287"/>
                  <a:gd name="T3" fmla="*/ 131 h 528"/>
                  <a:gd name="T4" fmla="*/ 9 w 287"/>
                  <a:gd name="T5" fmla="*/ 133 h 528"/>
                  <a:gd name="T6" fmla="*/ 72 w 287"/>
                  <a:gd name="T7" fmla="*/ 11 h 528"/>
                  <a:gd name="T8" fmla="*/ 66 w 287"/>
                  <a:gd name="T9" fmla="*/ 0 h 528"/>
                  <a:gd name="T10" fmla="*/ 66 w 287"/>
                  <a:gd name="T11" fmla="*/ 0 h 528"/>
                  <a:gd name="T12" fmla="*/ 0 60000 65536"/>
                  <a:gd name="T13" fmla="*/ 0 60000 65536"/>
                  <a:gd name="T14" fmla="*/ 0 60000 65536"/>
                  <a:gd name="T15" fmla="*/ 0 60000 65536"/>
                  <a:gd name="T16" fmla="*/ 0 60000 65536"/>
                  <a:gd name="T17" fmla="*/ 0 60000 65536"/>
                  <a:gd name="T18" fmla="*/ 0 w 287"/>
                  <a:gd name="T19" fmla="*/ 0 h 528"/>
                  <a:gd name="T20" fmla="*/ 287 w 287"/>
                  <a:gd name="T21" fmla="*/ 528 h 528"/>
                </a:gdLst>
                <a:ahLst/>
                <a:cxnLst>
                  <a:cxn ang="T12">
                    <a:pos x="T0" y="T1"/>
                  </a:cxn>
                  <a:cxn ang="T13">
                    <a:pos x="T2" y="T3"/>
                  </a:cxn>
                  <a:cxn ang="T14">
                    <a:pos x="T4" y="T5"/>
                  </a:cxn>
                  <a:cxn ang="T15">
                    <a:pos x="T6" y="T7"/>
                  </a:cxn>
                  <a:cxn ang="T16">
                    <a:pos x="T8" y="T9"/>
                  </a:cxn>
                  <a:cxn ang="T17">
                    <a:pos x="T10" y="T11"/>
                  </a:cxn>
                </a:cxnLst>
                <a:rect l="T18" t="T19" r="T20" b="T21"/>
                <a:pathLst>
                  <a:path w="287" h="528">
                    <a:moveTo>
                      <a:pt x="261" y="0"/>
                    </a:moveTo>
                    <a:lnTo>
                      <a:pt x="0" y="523"/>
                    </a:lnTo>
                    <a:lnTo>
                      <a:pt x="33" y="528"/>
                    </a:lnTo>
                    <a:lnTo>
                      <a:pt x="287" y="44"/>
                    </a:lnTo>
                    <a:lnTo>
                      <a:pt x="261" y="0"/>
                    </a:lnTo>
                    <a:close/>
                  </a:path>
                </a:pathLst>
              </a:custGeom>
              <a:solidFill>
                <a:srgbClr val="A69466"/>
              </a:solidFill>
              <a:ln w="9525">
                <a:noFill/>
                <a:round/>
                <a:headEnd/>
                <a:tailEnd/>
              </a:ln>
            </p:spPr>
            <p:txBody>
              <a:bodyPr/>
              <a:lstStyle/>
              <a:p>
                <a:endParaRPr lang="de-AT"/>
              </a:p>
            </p:txBody>
          </p:sp>
          <p:sp>
            <p:nvSpPr>
              <p:cNvPr id="72" name="Freeform 87"/>
              <p:cNvSpPr>
                <a:spLocks/>
              </p:cNvSpPr>
              <p:nvPr/>
            </p:nvSpPr>
            <p:spPr bwMode="auto">
              <a:xfrm>
                <a:off x="1642" y="1053"/>
                <a:ext cx="155" cy="283"/>
              </a:xfrm>
              <a:custGeom>
                <a:avLst/>
                <a:gdLst>
                  <a:gd name="T0" fmla="*/ 0 w 310"/>
                  <a:gd name="T1" fmla="*/ 2 h 565"/>
                  <a:gd name="T2" fmla="*/ 70 w 310"/>
                  <a:gd name="T3" fmla="*/ 142 h 565"/>
                  <a:gd name="T4" fmla="*/ 78 w 310"/>
                  <a:gd name="T5" fmla="*/ 141 h 565"/>
                  <a:gd name="T6" fmla="*/ 12 w 310"/>
                  <a:gd name="T7" fmla="*/ 0 h 565"/>
                  <a:gd name="T8" fmla="*/ 0 w 310"/>
                  <a:gd name="T9" fmla="*/ 2 h 565"/>
                  <a:gd name="T10" fmla="*/ 0 w 310"/>
                  <a:gd name="T11" fmla="*/ 2 h 565"/>
                  <a:gd name="T12" fmla="*/ 0 60000 65536"/>
                  <a:gd name="T13" fmla="*/ 0 60000 65536"/>
                  <a:gd name="T14" fmla="*/ 0 60000 65536"/>
                  <a:gd name="T15" fmla="*/ 0 60000 65536"/>
                  <a:gd name="T16" fmla="*/ 0 60000 65536"/>
                  <a:gd name="T17" fmla="*/ 0 60000 65536"/>
                  <a:gd name="T18" fmla="*/ 0 w 310"/>
                  <a:gd name="T19" fmla="*/ 0 h 565"/>
                  <a:gd name="T20" fmla="*/ 310 w 310"/>
                  <a:gd name="T21" fmla="*/ 565 h 565"/>
                </a:gdLst>
                <a:ahLst/>
                <a:cxnLst>
                  <a:cxn ang="T12">
                    <a:pos x="T0" y="T1"/>
                  </a:cxn>
                  <a:cxn ang="T13">
                    <a:pos x="T2" y="T3"/>
                  </a:cxn>
                  <a:cxn ang="T14">
                    <a:pos x="T4" y="T5"/>
                  </a:cxn>
                  <a:cxn ang="T15">
                    <a:pos x="T6" y="T7"/>
                  </a:cxn>
                  <a:cxn ang="T16">
                    <a:pos x="T8" y="T9"/>
                  </a:cxn>
                  <a:cxn ang="T17">
                    <a:pos x="T10" y="T11"/>
                  </a:cxn>
                </a:cxnLst>
                <a:rect l="T18" t="T19" r="T20" b="T21"/>
                <a:pathLst>
                  <a:path w="310" h="565">
                    <a:moveTo>
                      <a:pt x="0" y="6"/>
                    </a:moveTo>
                    <a:lnTo>
                      <a:pt x="278" y="565"/>
                    </a:lnTo>
                    <a:lnTo>
                      <a:pt x="310" y="562"/>
                    </a:lnTo>
                    <a:lnTo>
                      <a:pt x="50" y="0"/>
                    </a:lnTo>
                    <a:lnTo>
                      <a:pt x="0" y="6"/>
                    </a:lnTo>
                    <a:close/>
                  </a:path>
                </a:pathLst>
              </a:custGeom>
              <a:solidFill>
                <a:srgbClr val="A69466"/>
              </a:solidFill>
              <a:ln w="9525">
                <a:noFill/>
                <a:round/>
                <a:headEnd/>
                <a:tailEnd/>
              </a:ln>
            </p:spPr>
            <p:txBody>
              <a:bodyPr/>
              <a:lstStyle/>
              <a:p>
                <a:endParaRPr lang="de-AT"/>
              </a:p>
            </p:txBody>
          </p:sp>
          <p:sp>
            <p:nvSpPr>
              <p:cNvPr id="73" name="Freeform 88"/>
              <p:cNvSpPr>
                <a:spLocks/>
              </p:cNvSpPr>
              <p:nvPr/>
            </p:nvSpPr>
            <p:spPr bwMode="auto">
              <a:xfrm>
                <a:off x="2264" y="723"/>
                <a:ext cx="85" cy="71"/>
              </a:xfrm>
              <a:custGeom>
                <a:avLst/>
                <a:gdLst>
                  <a:gd name="T0" fmla="*/ 7 w 168"/>
                  <a:gd name="T1" fmla="*/ 0 h 142"/>
                  <a:gd name="T2" fmla="*/ 9 w 168"/>
                  <a:gd name="T3" fmla="*/ 12 h 142"/>
                  <a:gd name="T4" fmla="*/ 43 w 168"/>
                  <a:gd name="T5" fmla="*/ 36 h 142"/>
                  <a:gd name="T6" fmla="*/ 0 w 168"/>
                  <a:gd name="T7" fmla="*/ 14 h 142"/>
                  <a:gd name="T8" fmla="*/ 1 w 168"/>
                  <a:gd name="T9" fmla="*/ 1 h 142"/>
                  <a:gd name="T10" fmla="*/ 7 w 168"/>
                  <a:gd name="T11" fmla="*/ 0 h 142"/>
                  <a:gd name="T12" fmla="*/ 7 w 168"/>
                  <a:gd name="T13" fmla="*/ 0 h 142"/>
                  <a:gd name="T14" fmla="*/ 0 60000 65536"/>
                  <a:gd name="T15" fmla="*/ 0 60000 65536"/>
                  <a:gd name="T16" fmla="*/ 0 60000 65536"/>
                  <a:gd name="T17" fmla="*/ 0 60000 65536"/>
                  <a:gd name="T18" fmla="*/ 0 60000 65536"/>
                  <a:gd name="T19" fmla="*/ 0 60000 65536"/>
                  <a:gd name="T20" fmla="*/ 0 60000 65536"/>
                  <a:gd name="T21" fmla="*/ 0 w 168"/>
                  <a:gd name="T22" fmla="*/ 0 h 142"/>
                  <a:gd name="T23" fmla="*/ 168 w 168"/>
                  <a:gd name="T24" fmla="*/ 142 h 1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8" h="142">
                    <a:moveTo>
                      <a:pt x="28" y="0"/>
                    </a:moveTo>
                    <a:lnTo>
                      <a:pt x="35" y="48"/>
                    </a:lnTo>
                    <a:lnTo>
                      <a:pt x="168" y="142"/>
                    </a:lnTo>
                    <a:lnTo>
                      <a:pt x="0" y="56"/>
                    </a:lnTo>
                    <a:lnTo>
                      <a:pt x="4" y="7"/>
                    </a:lnTo>
                    <a:lnTo>
                      <a:pt x="28" y="0"/>
                    </a:lnTo>
                    <a:close/>
                  </a:path>
                </a:pathLst>
              </a:custGeom>
              <a:solidFill>
                <a:srgbClr val="708282"/>
              </a:solidFill>
              <a:ln w="9525">
                <a:noFill/>
                <a:round/>
                <a:headEnd/>
                <a:tailEnd/>
              </a:ln>
            </p:spPr>
            <p:txBody>
              <a:bodyPr/>
              <a:lstStyle/>
              <a:p>
                <a:endParaRPr lang="de-AT"/>
              </a:p>
            </p:txBody>
          </p:sp>
          <p:sp>
            <p:nvSpPr>
              <p:cNvPr id="74" name="Freeform 89"/>
              <p:cNvSpPr>
                <a:spLocks/>
              </p:cNvSpPr>
              <p:nvPr/>
            </p:nvSpPr>
            <p:spPr bwMode="auto">
              <a:xfrm>
                <a:off x="2288" y="722"/>
                <a:ext cx="11" cy="16"/>
              </a:xfrm>
              <a:custGeom>
                <a:avLst/>
                <a:gdLst>
                  <a:gd name="T0" fmla="*/ 1 w 20"/>
                  <a:gd name="T1" fmla="*/ 7 h 33"/>
                  <a:gd name="T2" fmla="*/ 0 w 20"/>
                  <a:gd name="T3" fmla="*/ 6 h 33"/>
                  <a:gd name="T4" fmla="*/ 0 w 20"/>
                  <a:gd name="T5" fmla="*/ 5 h 33"/>
                  <a:gd name="T6" fmla="*/ 0 w 20"/>
                  <a:gd name="T7" fmla="*/ 5 h 33"/>
                  <a:gd name="T8" fmla="*/ 0 w 20"/>
                  <a:gd name="T9" fmla="*/ 4 h 33"/>
                  <a:gd name="T10" fmla="*/ 0 w 20"/>
                  <a:gd name="T11" fmla="*/ 2 h 33"/>
                  <a:gd name="T12" fmla="*/ 1 w 20"/>
                  <a:gd name="T13" fmla="*/ 1 h 33"/>
                  <a:gd name="T14" fmla="*/ 1 w 20"/>
                  <a:gd name="T15" fmla="*/ 0 h 33"/>
                  <a:gd name="T16" fmla="*/ 2 w 20"/>
                  <a:gd name="T17" fmla="*/ 0 h 33"/>
                  <a:gd name="T18" fmla="*/ 3 w 20"/>
                  <a:gd name="T19" fmla="*/ 0 h 33"/>
                  <a:gd name="T20" fmla="*/ 5 w 20"/>
                  <a:gd name="T21" fmla="*/ 0 h 33"/>
                  <a:gd name="T22" fmla="*/ 6 w 20"/>
                  <a:gd name="T23" fmla="*/ 0 h 33"/>
                  <a:gd name="T24" fmla="*/ 6 w 20"/>
                  <a:gd name="T25" fmla="*/ 2 h 33"/>
                  <a:gd name="T26" fmla="*/ 6 w 20"/>
                  <a:gd name="T27" fmla="*/ 3 h 33"/>
                  <a:gd name="T28" fmla="*/ 6 w 20"/>
                  <a:gd name="T29" fmla="*/ 5 h 33"/>
                  <a:gd name="T30" fmla="*/ 6 w 20"/>
                  <a:gd name="T31" fmla="*/ 7 h 33"/>
                  <a:gd name="T32" fmla="*/ 6 w 20"/>
                  <a:gd name="T33" fmla="*/ 8 h 33"/>
                  <a:gd name="T34" fmla="*/ 1 w 20"/>
                  <a:gd name="T35" fmla="*/ 7 h 33"/>
                  <a:gd name="T36" fmla="*/ 1 w 20"/>
                  <a:gd name="T37" fmla="*/ 7 h 3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33"/>
                  <a:gd name="T59" fmla="*/ 20 w 20"/>
                  <a:gd name="T60" fmla="*/ 33 h 3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33">
                    <a:moveTo>
                      <a:pt x="2" y="28"/>
                    </a:moveTo>
                    <a:lnTo>
                      <a:pt x="0" y="27"/>
                    </a:lnTo>
                    <a:lnTo>
                      <a:pt x="0" y="23"/>
                    </a:lnTo>
                    <a:lnTo>
                      <a:pt x="0" y="20"/>
                    </a:lnTo>
                    <a:lnTo>
                      <a:pt x="0" y="16"/>
                    </a:lnTo>
                    <a:lnTo>
                      <a:pt x="0" y="11"/>
                    </a:lnTo>
                    <a:lnTo>
                      <a:pt x="2" y="6"/>
                    </a:lnTo>
                    <a:lnTo>
                      <a:pt x="2" y="3"/>
                    </a:lnTo>
                    <a:lnTo>
                      <a:pt x="5" y="2"/>
                    </a:lnTo>
                    <a:lnTo>
                      <a:pt x="9" y="0"/>
                    </a:lnTo>
                    <a:lnTo>
                      <a:pt x="16" y="2"/>
                    </a:lnTo>
                    <a:lnTo>
                      <a:pt x="19" y="3"/>
                    </a:lnTo>
                    <a:lnTo>
                      <a:pt x="20" y="8"/>
                    </a:lnTo>
                    <a:lnTo>
                      <a:pt x="20" y="12"/>
                    </a:lnTo>
                    <a:lnTo>
                      <a:pt x="20" y="22"/>
                    </a:lnTo>
                    <a:lnTo>
                      <a:pt x="20" y="28"/>
                    </a:lnTo>
                    <a:lnTo>
                      <a:pt x="20" y="33"/>
                    </a:lnTo>
                    <a:lnTo>
                      <a:pt x="2" y="28"/>
                    </a:lnTo>
                    <a:close/>
                  </a:path>
                </a:pathLst>
              </a:custGeom>
              <a:solidFill>
                <a:srgbClr val="708282"/>
              </a:solidFill>
              <a:ln w="9525">
                <a:noFill/>
                <a:round/>
                <a:headEnd/>
                <a:tailEnd/>
              </a:ln>
            </p:spPr>
            <p:txBody>
              <a:bodyPr/>
              <a:lstStyle/>
              <a:p>
                <a:endParaRPr lang="de-AT"/>
              </a:p>
            </p:txBody>
          </p:sp>
          <p:sp>
            <p:nvSpPr>
              <p:cNvPr id="75" name="Freeform 90"/>
              <p:cNvSpPr>
                <a:spLocks/>
              </p:cNvSpPr>
              <p:nvPr/>
            </p:nvSpPr>
            <p:spPr bwMode="auto">
              <a:xfrm>
                <a:off x="2302" y="729"/>
                <a:ext cx="10" cy="16"/>
              </a:xfrm>
              <a:custGeom>
                <a:avLst/>
                <a:gdLst>
                  <a:gd name="T0" fmla="*/ 1 w 20"/>
                  <a:gd name="T1" fmla="*/ 7 h 33"/>
                  <a:gd name="T2" fmla="*/ 0 w 20"/>
                  <a:gd name="T3" fmla="*/ 6 h 33"/>
                  <a:gd name="T4" fmla="*/ 0 w 20"/>
                  <a:gd name="T5" fmla="*/ 5 h 33"/>
                  <a:gd name="T6" fmla="*/ 0 w 20"/>
                  <a:gd name="T7" fmla="*/ 4 h 33"/>
                  <a:gd name="T8" fmla="*/ 1 w 20"/>
                  <a:gd name="T9" fmla="*/ 3 h 33"/>
                  <a:gd name="T10" fmla="*/ 1 w 20"/>
                  <a:gd name="T11" fmla="*/ 2 h 33"/>
                  <a:gd name="T12" fmla="*/ 1 w 20"/>
                  <a:gd name="T13" fmla="*/ 1 h 33"/>
                  <a:gd name="T14" fmla="*/ 1 w 20"/>
                  <a:gd name="T15" fmla="*/ 0 h 33"/>
                  <a:gd name="T16" fmla="*/ 1 w 20"/>
                  <a:gd name="T17" fmla="*/ 0 h 33"/>
                  <a:gd name="T18" fmla="*/ 3 w 20"/>
                  <a:gd name="T19" fmla="*/ 0 h 33"/>
                  <a:gd name="T20" fmla="*/ 3 w 20"/>
                  <a:gd name="T21" fmla="*/ 0 h 33"/>
                  <a:gd name="T22" fmla="*/ 5 w 20"/>
                  <a:gd name="T23" fmla="*/ 0 h 33"/>
                  <a:gd name="T24" fmla="*/ 5 w 20"/>
                  <a:gd name="T25" fmla="*/ 1 h 33"/>
                  <a:gd name="T26" fmla="*/ 5 w 20"/>
                  <a:gd name="T27" fmla="*/ 2 h 33"/>
                  <a:gd name="T28" fmla="*/ 5 w 20"/>
                  <a:gd name="T29" fmla="*/ 2 h 33"/>
                  <a:gd name="T30" fmla="*/ 5 w 20"/>
                  <a:gd name="T31" fmla="*/ 4 h 33"/>
                  <a:gd name="T32" fmla="*/ 5 w 20"/>
                  <a:gd name="T33" fmla="*/ 5 h 33"/>
                  <a:gd name="T34" fmla="*/ 5 w 20"/>
                  <a:gd name="T35" fmla="*/ 7 h 33"/>
                  <a:gd name="T36" fmla="*/ 5 w 20"/>
                  <a:gd name="T37" fmla="*/ 8 h 33"/>
                  <a:gd name="T38" fmla="*/ 1 w 20"/>
                  <a:gd name="T39" fmla="*/ 7 h 33"/>
                  <a:gd name="T40" fmla="*/ 1 w 20"/>
                  <a:gd name="T41" fmla="*/ 7 h 3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
                  <a:gd name="T64" fmla="*/ 0 h 33"/>
                  <a:gd name="T65" fmla="*/ 20 w 20"/>
                  <a:gd name="T66" fmla="*/ 33 h 3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 h="33">
                    <a:moveTo>
                      <a:pt x="1" y="28"/>
                    </a:moveTo>
                    <a:lnTo>
                      <a:pt x="0" y="25"/>
                    </a:lnTo>
                    <a:lnTo>
                      <a:pt x="0" y="23"/>
                    </a:lnTo>
                    <a:lnTo>
                      <a:pt x="0" y="19"/>
                    </a:lnTo>
                    <a:lnTo>
                      <a:pt x="1" y="14"/>
                    </a:lnTo>
                    <a:lnTo>
                      <a:pt x="1" y="9"/>
                    </a:lnTo>
                    <a:lnTo>
                      <a:pt x="3" y="6"/>
                    </a:lnTo>
                    <a:lnTo>
                      <a:pt x="4" y="2"/>
                    </a:lnTo>
                    <a:lnTo>
                      <a:pt x="6" y="2"/>
                    </a:lnTo>
                    <a:lnTo>
                      <a:pt x="10" y="0"/>
                    </a:lnTo>
                    <a:lnTo>
                      <a:pt x="15" y="0"/>
                    </a:lnTo>
                    <a:lnTo>
                      <a:pt x="18" y="3"/>
                    </a:lnTo>
                    <a:lnTo>
                      <a:pt x="20" y="6"/>
                    </a:lnTo>
                    <a:lnTo>
                      <a:pt x="20" y="8"/>
                    </a:lnTo>
                    <a:lnTo>
                      <a:pt x="20" y="11"/>
                    </a:lnTo>
                    <a:lnTo>
                      <a:pt x="20" y="16"/>
                    </a:lnTo>
                    <a:lnTo>
                      <a:pt x="20" y="20"/>
                    </a:lnTo>
                    <a:lnTo>
                      <a:pt x="20" y="28"/>
                    </a:lnTo>
                    <a:lnTo>
                      <a:pt x="20" y="33"/>
                    </a:lnTo>
                    <a:lnTo>
                      <a:pt x="1" y="28"/>
                    </a:lnTo>
                    <a:close/>
                  </a:path>
                </a:pathLst>
              </a:custGeom>
              <a:solidFill>
                <a:srgbClr val="708282"/>
              </a:solidFill>
              <a:ln w="9525">
                <a:noFill/>
                <a:round/>
                <a:headEnd/>
                <a:tailEnd/>
              </a:ln>
            </p:spPr>
            <p:txBody>
              <a:bodyPr/>
              <a:lstStyle/>
              <a:p>
                <a:endParaRPr lang="de-AT"/>
              </a:p>
            </p:txBody>
          </p:sp>
          <p:sp>
            <p:nvSpPr>
              <p:cNvPr id="76" name="Freeform 91"/>
              <p:cNvSpPr>
                <a:spLocks/>
              </p:cNvSpPr>
              <p:nvPr/>
            </p:nvSpPr>
            <p:spPr bwMode="auto">
              <a:xfrm>
                <a:off x="2316" y="735"/>
                <a:ext cx="10" cy="17"/>
              </a:xfrm>
              <a:custGeom>
                <a:avLst/>
                <a:gdLst>
                  <a:gd name="T0" fmla="*/ 1 w 20"/>
                  <a:gd name="T1" fmla="*/ 8 h 32"/>
                  <a:gd name="T2" fmla="*/ 0 w 20"/>
                  <a:gd name="T3" fmla="*/ 7 h 32"/>
                  <a:gd name="T4" fmla="*/ 0 w 20"/>
                  <a:gd name="T5" fmla="*/ 6 h 32"/>
                  <a:gd name="T6" fmla="*/ 0 w 20"/>
                  <a:gd name="T7" fmla="*/ 6 h 32"/>
                  <a:gd name="T8" fmla="*/ 1 w 20"/>
                  <a:gd name="T9" fmla="*/ 4 h 32"/>
                  <a:gd name="T10" fmla="*/ 1 w 20"/>
                  <a:gd name="T11" fmla="*/ 3 h 32"/>
                  <a:gd name="T12" fmla="*/ 1 w 20"/>
                  <a:gd name="T13" fmla="*/ 2 h 32"/>
                  <a:gd name="T14" fmla="*/ 1 w 20"/>
                  <a:gd name="T15" fmla="*/ 1 h 32"/>
                  <a:gd name="T16" fmla="*/ 1 w 20"/>
                  <a:gd name="T17" fmla="*/ 1 h 32"/>
                  <a:gd name="T18" fmla="*/ 3 w 20"/>
                  <a:gd name="T19" fmla="*/ 0 h 32"/>
                  <a:gd name="T20" fmla="*/ 3 w 20"/>
                  <a:gd name="T21" fmla="*/ 1 h 32"/>
                  <a:gd name="T22" fmla="*/ 5 w 20"/>
                  <a:gd name="T23" fmla="*/ 1 h 32"/>
                  <a:gd name="T24" fmla="*/ 5 w 20"/>
                  <a:gd name="T25" fmla="*/ 2 h 32"/>
                  <a:gd name="T26" fmla="*/ 5 w 20"/>
                  <a:gd name="T27" fmla="*/ 3 h 32"/>
                  <a:gd name="T28" fmla="*/ 5 w 20"/>
                  <a:gd name="T29" fmla="*/ 3 h 32"/>
                  <a:gd name="T30" fmla="*/ 5 w 20"/>
                  <a:gd name="T31" fmla="*/ 5 h 32"/>
                  <a:gd name="T32" fmla="*/ 5 w 20"/>
                  <a:gd name="T33" fmla="*/ 6 h 32"/>
                  <a:gd name="T34" fmla="*/ 5 w 20"/>
                  <a:gd name="T35" fmla="*/ 8 h 32"/>
                  <a:gd name="T36" fmla="*/ 5 w 20"/>
                  <a:gd name="T37" fmla="*/ 9 h 32"/>
                  <a:gd name="T38" fmla="*/ 1 w 20"/>
                  <a:gd name="T39" fmla="*/ 8 h 32"/>
                  <a:gd name="T40" fmla="*/ 1 w 20"/>
                  <a:gd name="T41" fmla="*/ 8 h 3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
                  <a:gd name="T64" fmla="*/ 0 h 32"/>
                  <a:gd name="T65" fmla="*/ 20 w 20"/>
                  <a:gd name="T66" fmla="*/ 32 h 3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 h="32">
                    <a:moveTo>
                      <a:pt x="1" y="28"/>
                    </a:moveTo>
                    <a:lnTo>
                      <a:pt x="0" y="26"/>
                    </a:lnTo>
                    <a:lnTo>
                      <a:pt x="0" y="23"/>
                    </a:lnTo>
                    <a:lnTo>
                      <a:pt x="0" y="20"/>
                    </a:lnTo>
                    <a:lnTo>
                      <a:pt x="1" y="15"/>
                    </a:lnTo>
                    <a:lnTo>
                      <a:pt x="1" y="10"/>
                    </a:lnTo>
                    <a:lnTo>
                      <a:pt x="1" y="6"/>
                    </a:lnTo>
                    <a:lnTo>
                      <a:pt x="3" y="1"/>
                    </a:lnTo>
                    <a:lnTo>
                      <a:pt x="6" y="1"/>
                    </a:lnTo>
                    <a:lnTo>
                      <a:pt x="9" y="0"/>
                    </a:lnTo>
                    <a:lnTo>
                      <a:pt x="15" y="1"/>
                    </a:lnTo>
                    <a:lnTo>
                      <a:pt x="18" y="4"/>
                    </a:lnTo>
                    <a:lnTo>
                      <a:pt x="20" y="7"/>
                    </a:lnTo>
                    <a:lnTo>
                      <a:pt x="20" y="9"/>
                    </a:lnTo>
                    <a:lnTo>
                      <a:pt x="20" y="12"/>
                    </a:lnTo>
                    <a:lnTo>
                      <a:pt x="20" y="17"/>
                    </a:lnTo>
                    <a:lnTo>
                      <a:pt x="20" y="20"/>
                    </a:lnTo>
                    <a:lnTo>
                      <a:pt x="20" y="28"/>
                    </a:lnTo>
                    <a:lnTo>
                      <a:pt x="20" y="32"/>
                    </a:lnTo>
                    <a:lnTo>
                      <a:pt x="1" y="28"/>
                    </a:lnTo>
                    <a:close/>
                  </a:path>
                </a:pathLst>
              </a:custGeom>
              <a:solidFill>
                <a:srgbClr val="708282"/>
              </a:solidFill>
              <a:ln w="9525">
                <a:noFill/>
                <a:round/>
                <a:headEnd/>
                <a:tailEnd/>
              </a:ln>
            </p:spPr>
            <p:txBody>
              <a:bodyPr/>
              <a:lstStyle/>
              <a:p>
                <a:endParaRPr lang="de-AT"/>
              </a:p>
            </p:txBody>
          </p:sp>
          <p:sp>
            <p:nvSpPr>
              <p:cNvPr id="77" name="Freeform 92"/>
              <p:cNvSpPr>
                <a:spLocks/>
              </p:cNvSpPr>
              <p:nvPr/>
            </p:nvSpPr>
            <p:spPr bwMode="auto">
              <a:xfrm>
                <a:off x="2330" y="742"/>
                <a:ext cx="10" cy="16"/>
              </a:xfrm>
              <a:custGeom>
                <a:avLst/>
                <a:gdLst>
                  <a:gd name="T0" fmla="*/ 1 w 20"/>
                  <a:gd name="T1" fmla="*/ 7 h 33"/>
                  <a:gd name="T2" fmla="*/ 0 w 20"/>
                  <a:gd name="T3" fmla="*/ 6 h 33"/>
                  <a:gd name="T4" fmla="*/ 0 w 20"/>
                  <a:gd name="T5" fmla="*/ 5 h 33"/>
                  <a:gd name="T6" fmla="*/ 0 w 20"/>
                  <a:gd name="T7" fmla="*/ 5 h 33"/>
                  <a:gd name="T8" fmla="*/ 0 w 20"/>
                  <a:gd name="T9" fmla="*/ 4 h 33"/>
                  <a:gd name="T10" fmla="*/ 0 w 20"/>
                  <a:gd name="T11" fmla="*/ 2 h 33"/>
                  <a:gd name="T12" fmla="*/ 1 w 20"/>
                  <a:gd name="T13" fmla="*/ 1 h 33"/>
                  <a:gd name="T14" fmla="*/ 1 w 20"/>
                  <a:gd name="T15" fmla="*/ 0 h 33"/>
                  <a:gd name="T16" fmla="*/ 1 w 20"/>
                  <a:gd name="T17" fmla="*/ 0 h 33"/>
                  <a:gd name="T18" fmla="*/ 3 w 20"/>
                  <a:gd name="T19" fmla="*/ 0 h 33"/>
                  <a:gd name="T20" fmla="*/ 3 w 20"/>
                  <a:gd name="T21" fmla="*/ 0 h 33"/>
                  <a:gd name="T22" fmla="*/ 5 w 20"/>
                  <a:gd name="T23" fmla="*/ 1 h 33"/>
                  <a:gd name="T24" fmla="*/ 5 w 20"/>
                  <a:gd name="T25" fmla="*/ 2 h 33"/>
                  <a:gd name="T26" fmla="*/ 5 w 20"/>
                  <a:gd name="T27" fmla="*/ 3 h 33"/>
                  <a:gd name="T28" fmla="*/ 5 w 20"/>
                  <a:gd name="T29" fmla="*/ 5 h 33"/>
                  <a:gd name="T30" fmla="*/ 5 w 20"/>
                  <a:gd name="T31" fmla="*/ 7 h 33"/>
                  <a:gd name="T32" fmla="*/ 5 w 20"/>
                  <a:gd name="T33" fmla="*/ 8 h 33"/>
                  <a:gd name="T34" fmla="*/ 1 w 20"/>
                  <a:gd name="T35" fmla="*/ 7 h 33"/>
                  <a:gd name="T36" fmla="*/ 1 w 20"/>
                  <a:gd name="T37" fmla="*/ 7 h 3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33"/>
                  <a:gd name="T59" fmla="*/ 20 w 20"/>
                  <a:gd name="T60" fmla="*/ 33 h 3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33">
                    <a:moveTo>
                      <a:pt x="1" y="28"/>
                    </a:moveTo>
                    <a:lnTo>
                      <a:pt x="0" y="27"/>
                    </a:lnTo>
                    <a:lnTo>
                      <a:pt x="0" y="23"/>
                    </a:lnTo>
                    <a:lnTo>
                      <a:pt x="0" y="20"/>
                    </a:lnTo>
                    <a:lnTo>
                      <a:pt x="0" y="16"/>
                    </a:lnTo>
                    <a:lnTo>
                      <a:pt x="0" y="11"/>
                    </a:lnTo>
                    <a:lnTo>
                      <a:pt x="1" y="6"/>
                    </a:lnTo>
                    <a:lnTo>
                      <a:pt x="1" y="3"/>
                    </a:lnTo>
                    <a:lnTo>
                      <a:pt x="5" y="3"/>
                    </a:lnTo>
                    <a:lnTo>
                      <a:pt x="9" y="0"/>
                    </a:lnTo>
                    <a:lnTo>
                      <a:pt x="14" y="3"/>
                    </a:lnTo>
                    <a:lnTo>
                      <a:pt x="19" y="5"/>
                    </a:lnTo>
                    <a:lnTo>
                      <a:pt x="20" y="8"/>
                    </a:lnTo>
                    <a:lnTo>
                      <a:pt x="20" y="13"/>
                    </a:lnTo>
                    <a:lnTo>
                      <a:pt x="20" y="22"/>
                    </a:lnTo>
                    <a:lnTo>
                      <a:pt x="20" y="30"/>
                    </a:lnTo>
                    <a:lnTo>
                      <a:pt x="20" y="33"/>
                    </a:lnTo>
                    <a:lnTo>
                      <a:pt x="1" y="28"/>
                    </a:lnTo>
                    <a:close/>
                  </a:path>
                </a:pathLst>
              </a:custGeom>
              <a:solidFill>
                <a:srgbClr val="708282"/>
              </a:solidFill>
              <a:ln w="9525">
                <a:noFill/>
                <a:round/>
                <a:headEnd/>
                <a:tailEnd/>
              </a:ln>
            </p:spPr>
            <p:txBody>
              <a:bodyPr/>
              <a:lstStyle/>
              <a:p>
                <a:endParaRPr lang="de-AT"/>
              </a:p>
            </p:txBody>
          </p:sp>
          <p:sp>
            <p:nvSpPr>
              <p:cNvPr id="78" name="Freeform 93"/>
              <p:cNvSpPr>
                <a:spLocks/>
              </p:cNvSpPr>
              <p:nvPr/>
            </p:nvSpPr>
            <p:spPr bwMode="auto">
              <a:xfrm>
                <a:off x="2344" y="749"/>
                <a:ext cx="9" cy="16"/>
              </a:xfrm>
              <a:custGeom>
                <a:avLst/>
                <a:gdLst>
                  <a:gd name="T0" fmla="*/ 0 w 19"/>
                  <a:gd name="T1" fmla="*/ 7 h 33"/>
                  <a:gd name="T2" fmla="*/ 0 w 19"/>
                  <a:gd name="T3" fmla="*/ 6 h 33"/>
                  <a:gd name="T4" fmla="*/ 0 w 19"/>
                  <a:gd name="T5" fmla="*/ 6 h 33"/>
                  <a:gd name="T6" fmla="*/ 0 w 19"/>
                  <a:gd name="T7" fmla="*/ 4 h 33"/>
                  <a:gd name="T8" fmla="*/ 0 w 19"/>
                  <a:gd name="T9" fmla="*/ 4 h 33"/>
                  <a:gd name="T10" fmla="*/ 0 w 19"/>
                  <a:gd name="T11" fmla="*/ 2 h 33"/>
                  <a:gd name="T12" fmla="*/ 0 w 19"/>
                  <a:gd name="T13" fmla="*/ 1 h 33"/>
                  <a:gd name="T14" fmla="*/ 0 w 19"/>
                  <a:gd name="T15" fmla="*/ 0 h 33"/>
                  <a:gd name="T16" fmla="*/ 1 w 19"/>
                  <a:gd name="T17" fmla="*/ 0 h 33"/>
                  <a:gd name="T18" fmla="*/ 2 w 19"/>
                  <a:gd name="T19" fmla="*/ 0 h 33"/>
                  <a:gd name="T20" fmla="*/ 3 w 19"/>
                  <a:gd name="T21" fmla="*/ 0 h 33"/>
                  <a:gd name="T22" fmla="*/ 4 w 19"/>
                  <a:gd name="T23" fmla="*/ 0 h 33"/>
                  <a:gd name="T24" fmla="*/ 4 w 19"/>
                  <a:gd name="T25" fmla="*/ 2 h 33"/>
                  <a:gd name="T26" fmla="*/ 4 w 19"/>
                  <a:gd name="T27" fmla="*/ 2 h 33"/>
                  <a:gd name="T28" fmla="*/ 4 w 19"/>
                  <a:gd name="T29" fmla="*/ 3 h 33"/>
                  <a:gd name="T30" fmla="*/ 4 w 19"/>
                  <a:gd name="T31" fmla="*/ 4 h 33"/>
                  <a:gd name="T32" fmla="*/ 4 w 19"/>
                  <a:gd name="T33" fmla="*/ 5 h 33"/>
                  <a:gd name="T34" fmla="*/ 4 w 19"/>
                  <a:gd name="T35" fmla="*/ 7 h 33"/>
                  <a:gd name="T36" fmla="*/ 4 w 19"/>
                  <a:gd name="T37" fmla="*/ 8 h 33"/>
                  <a:gd name="T38" fmla="*/ 0 w 19"/>
                  <a:gd name="T39" fmla="*/ 7 h 33"/>
                  <a:gd name="T40" fmla="*/ 0 w 19"/>
                  <a:gd name="T41" fmla="*/ 7 h 3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
                  <a:gd name="T64" fmla="*/ 0 h 33"/>
                  <a:gd name="T65" fmla="*/ 19 w 19"/>
                  <a:gd name="T66" fmla="*/ 33 h 3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 h="33">
                    <a:moveTo>
                      <a:pt x="0" y="28"/>
                    </a:moveTo>
                    <a:lnTo>
                      <a:pt x="0" y="27"/>
                    </a:lnTo>
                    <a:lnTo>
                      <a:pt x="0" y="24"/>
                    </a:lnTo>
                    <a:lnTo>
                      <a:pt x="0" y="19"/>
                    </a:lnTo>
                    <a:lnTo>
                      <a:pt x="0" y="16"/>
                    </a:lnTo>
                    <a:lnTo>
                      <a:pt x="0" y="9"/>
                    </a:lnTo>
                    <a:lnTo>
                      <a:pt x="0" y="6"/>
                    </a:lnTo>
                    <a:lnTo>
                      <a:pt x="2" y="3"/>
                    </a:lnTo>
                    <a:lnTo>
                      <a:pt x="5" y="3"/>
                    </a:lnTo>
                    <a:lnTo>
                      <a:pt x="9" y="0"/>
                    </a:lnTo>
                    <a:lnTo>
                      <a:pt x="14" y="2"/>
                    </a:lnTo>
                    <a:lnTo>
                      <a:pt x="17" y="3"/>
                    </a:lnTo>
                    <a:lnTo>
                      <a:pt x="19" y="8"/>
                    </a:lnTo>
                    <a:lnTo>
                      <a:pt x="19" y="9"/>
                    </a:lnTo>
                    <a:lnTo>
                      <a:pt x="19" y="13"/>
                    </a:lnTo>
                    <a:lnTo>
                      <a:pt x="19" y="17"/>
                    </a:lnTo>
                    <a:lnTo>
                      <a:pt x="19" y="22"/>
                    </a:lnTo>
                    <a:lnTo>
                      <a:pt x="19" y="30"/>
                    </a:lnTo>
                    <a:lnTo>
                      <a:pt x="19" y="33"/>
                    </a:lnTo>
                    <a:lnTo>
                      <a:pt x="0" y="28"/>
                    </a:lnTo>
                    <a:close/>
                  </a:path>
                </a:pathLst>
              </a:custGeom>
              <a:solidFill>
                <a:srgbClr val="708282"/>
              </a:solidFill>
              <a:ln w="9525">
                <a:noFill/>
                <a:round/>
                <a:headEnd/>
                <a:tailEnd/>
              </a:ln>
            </p:spPr>
            <p:txBody>
              <a:bodyPr/>
              <a:lstStyle/>
              <a:p>
                <a:endParaRPr lang="de-AT"/>
              </a:p>
            </p:txBody>
          </p:sp>
          <p:sp>
            <p:nvSpPr>
              <p:cNvPr id="79" name="Freeform 94"/>
              <p:cNvSpPr>
                <a:spLocks/>
              </p:cNvSpPr>
              <p:nvPr/>
            </p:nvSpPr>
            <p:spPr bwMode="auto">
              <a:xfrm>
                <a:off x="2263" y="751"/>
                <a:ext cx="42" cy="64"/>
              </a:xfrm>
              <a:custGeom>
                <a:avLst/>
                <a:gdLst>
                  <a:gd name="T0" fmla="*/ 0 w 83"/>
                  <a:gd name="T1" fmla="*/ 0 h 128"/>
                  <a:gd name="T2" fmla="*/ 10 w 83"/>
                  <a:gd name="T3" fmla="*/ 1 h 128"/>
                  <a:gd name="T4" fmla="*/ 21 w 83"/>
                  <a:gd name="T5" fmla="*/ 27 h 128"/>
                  <a:gd name="T6" fmla="*/ 21 w 83"/>
                  <a:gd name="T7" fmla="*/ 32 h 128"/>
                  <a:gd name="T8" fmla="*/ 0 w 83"/>
                  <a:gd name="T9" fmla="*/ 0 h 128"/>
                  <a:gd name="T10" fmla="*/ 0 w 83"/>
                  <a:gd name="T11" fmla="*/ 0 h 128"/>
                  <a:gd name="T12" fmla="*/ 0 60000 65536"/>
                  <a:gd name="T13" fmla="*/ 0 60000 65536"/>
                  <a:gd name="T14" fmla="*/ 0 60000 65536"/>
                  <a:gd name="T15" fmla="*/ 0 60000 65536"/>
                  <a:gd name="T16" fmla="*/ 0 60000 65536"/>
                  <a:gd name="T17" fmla="*/ 0 60000 65536"/>
                  <a:gd name="T18" fmla="*/ 0 w 83"/>
                  <a:gd name="T19" fmla="*/ 0 h 128"/>
                  <a:gd name="T20" fmla="*/ 83 w 83"/>
                  <a:gd name="T21" fmla="*/ 128 h 128"/>
                </a:gdLst>
                <a:ahLst/>
                <a:cxnLst>
                  <a:cxn ang="T12">
                    <a:pos x="T0" y="T1"/>
                  </a:cxn>
                  <a:cxn ang="T13">
                    <a:pos x="T2" y="T3"/>
                  </a:cxn>
                  <a:cxn ang="T14">
                    <a:pos x="T4" y="T5"/>
                  </a:cxn>
                  <a:cxn ang="T15">
                    <a:pos x="T6" y="T7"/>
                  </a:cxn>
                  <a:cxn ang="T16">
                    <a:pos x="T8" y="T9"/>
                  </a:cxn>
                  <a:cxn ang="T17">
                    <a:pos x="T10" y="T11"/>
                  </a:cxn>
                </a:cxnLst>
                <a:rect l="T18" t="T19" r="T20" b="T21"/>
                <a:pathLst>
                  <a:path w="83" h="128">
                    <a:moveTo>
                      <a:pt x="0" y="0"/>
                    </a:moveTo>
                    <a:lnTo>
                      <a:pt x="37" y="6"/>
                    </a:lnTo>
                    <a:lnTo>
                      <a:pt x="83" y="108"/>
                    </a:lnTo>
                    <a:lnTo>
                      <a:pt x="83" y="128"/>
                    </a:lnTo>
                    <a:lnTo>
                      <a:pt x="0" y="0"/>
                    </a:lnTo>
                    <a:close/>
                  </a:path>
                </a:pathLst>
              </a:custGeom>
              <a:solidFill>
                <a:srgbClr val="708282"/>
              </a:solidFill>
              <a:ln w="9525">
                <a:noFill/>
                <a:round/>
                <a:headEnd/>
                <a:tailEnd/>
              </a:ln>
            </p:spPr>
            <p:txBody>
              <a:bodyPr/>
              <a:lstStyle/>
              <a:p>
                <a:endParaRPr lang="de-AT"/>
              </a:p>
            </p:txBody>
          </p:sp>
          <p:sp>
            <p:nvSpPr>
              <p:cNvPr id="80" name="Freeform 95"/>
              <p:cNvSpPr>
                <a:spLocks/>
              </p:cNvSpPr>
              <p:nvPr/>
            </p:nvSpPr>
            <p:spPr bwMode="auto">
              <a:xfrm>
                <a:off x="1591" y="1066"/>
                <a:ext cx="70" cy="29"/>
              </a:xfrm>
              <a:custGeom>
                <a:avLst/>
                <a:gdLst>
                  <a:gd name="T0" fmla="*/ 1 w 139"/>
                  <a:gd name="T1" fmla="*/ 8 h 59"/>
                  <a:gd name="T2" fmla="*/ 35 w 139"/>
                  <a:gd name="T3" fmla="*/ 14 h 59"/>
                  <a:gd name="T4" fmla="*/ 35 w 139"/>
                  <a:gd name="T5" fmla="*/ 8 h 59"/>
                  <a:gd name="T6" fmla="*/ 0 w 139"/>
                  <a:gd name="T7" fmla="*/ 0 h 59"/>
                  <a:gd name="T8" fmla="*/ 1 w 139"/>
                  <a:gd name="T9" fmla="*/ 8 h 59"/>
                  <a:gd name="T10" fmla="*/ 1 w 139"/>
                  <a:gd name="T11" fmla="*/ 8 h 59"/>
                  <a:gd name="T12" fmla="*/ 0 60000 65536"/>
                  <a:gd name="T13" fmla="*/ 0 60000 65536"/>
                  <a:gd name="T14" fmla="*/ 0 60000 65536"/>
                  <a:gd name="T15" fmla="*/ 0 60000 65536"/>
                  <a:gd name="T16" fmla="*/ 0 60000 65536"/>
                  <a:gd name="T17" fmla="*/ 0 60000 65536"/>
                  <a:gd name="T18" fmla="*/ 0 w 139"/>
                  <a:gd name="T19" fmla="*/ 0 h 59"/>
                  <a:gd name="T20" fmla="*/ 139 w 139"/>
                  <a:gd name="T21" fmla="*/ 59 h 59"/>
                </a:gdLst>
                <a:ahLst/>
                <a:cxnLst>
                  <a:cxn ang="T12">
                    <a:pos x="T0" y="T1"/>
                  </a:cxn>
                  <a:cxn ang="T13">
                    <a:pos x="T2" y="T3"/>
                  </a:cxn>
                  <a:cxn ang="T14">
                    <a:pos x="T4" y="T5"/>
                  </a:cxn>
                  <a:cxn ang="T15">
                    <a:pos x="T6" y="T7"/>
                  </a:cxn>
                  <a:cxn ang="T16">
                    <a:pos x="T8" y="T9"/>
                  </a:cxn>
                  <a:cxn ang="T17">
                    <a:pos x="T10" y="T11"/>
                  </a:cxn>
                </a:cxnLst>
                <a:rect l="T18" t="T19" r="T20" b="T21"/>
                <a:pathLst>
                  <a:path w="139" h="59">
                    <a:moveTo>
                      <a:pt x="4" y="32"/>
                    </a:moveTo>
                    <a:lnTo>
                      <a:pt x="139" y="59"/>
                    </a:lnTo>
                    <a:lnTo>
                      <a:pt x="139" y="34"/>
                    </a:lnTo>
                    <a:lnTo>
                      <a:pt x="0" y="0"/>
                    </a:lnTo>
                    <a:lnTo>
                      <a:pt x="4" y="32"/>
                    </a:lnTo>
                    <a:close/>
                  </a:path>
                </a:pathLst>
              </a:custGeom>
              <a:solidFill>
                <a:srgbClr val="1F707A"/>
              </a:solidFill>
              <a:ln w="9525">
                <a:noFill/>
                <a:round/>
                <a:headEnd/>
                <a:tailEnd/>
              </a:ln>
            </p:spPr>
            <p:txBody>
              <a:bodyPr/>
              <a:lstStyle/>
              <a:p>
                <a:endParaRPr lang="de-AT"/>
              </a:p>
            </p:txBody>
          </p:sp>
          <p:sp>
            <p:nvSpPr>
              <p:cNvPr id="81" name="Freeform 96"/>
              <p:cNvSpPr>
                <a:spLocks/>
              </p:cNvSpPr>
              <p:nvPr/>
            </p:nvSpPr>
            <p:spPr bwMode="auto">
              <a:xfrm>
                <a:off x="2313" y="788"/>
                <a:ext cx="36" cy="41"/>
              </a:xfrm>
              <a:custGeom>
                <a:avLst/>
                <a:gdLst>
                  <a:gd name="T0" fmla="*/ 13 w 72"/>
                  <a:gd name="T1" fmla="*/ 0 h 83"/>
                  <a:gd name="T2" fmla="*/ 1 w 72"/>
                  <a:gd name="T3" fmla="*/ 15 h 83"/>
                  <a:gd name="T4" fmla="*/ 0 w 72"/>
                  <a:gd name="T5" fmla="*/ 20 h 83"/>
                  <a:gd name="T6" fmla="*/ 18 w 72"/>
                  <a:gd name="T7" fmla="*/ 3 h 83"/>
                  <a:gd name="T8" fmla="*/ 13 w 72"/>
                  <a:gd name="T9" fmla="*/ 0 h 83"/>
                  <a:gd name="T10" fmla="*/ 13 w 72"/>
                  <a:gd name="T11" fmla="*/ 0 h 83"/>
                  <a:gd name="T12" fmla="*/ 0 60000 65536"/>
                  <a:gd name="T13" fmla="*/ 0 60000 65536"/>
                  <a:gd name="T14" fmla="*/ 0 60000 65536"/>
                  <a:gd name="T15" fmla="*/ 0 60000 65536"/>
                  <a:gd name="T16" fmla="*/ 0 60000 65536"/>
                  <a:gd name="T17" fmla="*/ 0 60000 65536"/>
                  <a:gd name="T18" fmla="*/ 0 w 72"/>
                  <a:gd name="T19" fmla="*/ 0 h 83"/>
                  <a:gd name="T20" fmla="*/ 72 w 72"/>
                  <a:gd name="T21" fmla="*/ 83 h 83"/>
                </a:gdLst>
                <a:ahLst/>
                <a:cxnLst>
                  <a:cxn ang="T12">
                    <a:pos x="T0" y="T1"/>
                  </a:cxn>
                  <a:cxn ang="T13">
                    <a:pos x="T2" y="T3"/>
                  </a:cxn>
                  <a:cxn ang="T14">
                    <a:pos x="T4" y="T5"/>
                  </a:cxn>
                  <a:cxn ang="T15">
                    <a:pos x="T6" y="T7"/>
                  </a:cxn>
                  <a:cxn ang="T16">
                    <a:pos x="T8" y="T9"/>
                  </a:cxn>
                  <a:cxn ang="T17">
                    <a:pos x="T10" y="T11"/>
                  </a:cxn>
                </a:cxnLst>
                <a:rect l="T18" t="T19" r="T20" b="T21"/>
                <a:pathLst>
                  <a:path w="72" h="83">
                    <a:moveTo>
                      <a:pt x="52" y="0"/>
                    </a:moveTo>
                    <a:lnTo>
                      <a:pt x="2" y="63"/>
                    </a:lnTo>
                    <a:lnTo>
                      <a:pt x="0" y="83"/>
                    </a:lnTo>
                    <a:lnTo>
                      <a:pt x="72" y="13"/>
                    </a:lnTo>
                    <a:lnTo>
                      <a:pt x="52" y="0"/>
                    </a:lnTo>
                    <a:close/>
                  </a:path>
                </a:pathLst>
              </a:custGeom>
              <a:solidFill>
                <a:srgbClr val="708282"/>
              </a:solidFill>
              <a:ln w="9525">
                <a:noFill/>
                <a:round/>
                <a:headEnd/>
                <a:tailEnd/>
              </a:ln>
            </p:spPr>
            <p:txBody>
              <a:bodyPr/>
              <a:lstStyle/>
              <a:p>
                <a:endParaRPr lang="de-AT"/>
              </a:p>
            </p:txBody>
          </p:sp>
          <p:sp>
            <p:nvSpPr>
              <p:cNvPr id="82" name="Freeform 97"/>
              <p:cNvSpPr>
                <a:spLocks/>
              </p:cNvSpPr>
              <p:nvPr/>
            </p:nvSpPr>
            <p:spPr bwMode="auto">
              <a:xfrm>
                <a:off x="2289" y="767"/>
                <a:ext cx="44" cy="493"/>
              </a:xfrm>
              <a:custGeom>
                <a:avLst/>
                <a:gdLst>
                  <a:gd name="T0" fmla="*/ 7 w 87"/>
                  <a:gd name="T1" fmla="*/ 0 h 988"/>
                  <a:gd name="T2" fmla="*/ 7 w 87"/>
                  <a:gd name="T3" fmla="*/ 85 h 988"/>
                  <a:gd name="T4" fmla="*/ 6 w 87"/>
                  <a:gd name="T5" fmla="*/ 213 h 988"/>
                  <a:gd name="T6" fmla="*/ 0 w 87"/>
                  <a:gd name="T7" fmla="*/ 246 h 988"/>
                  <a:gd name="T8" fmla="*/ 22 w 87"/>
                  <a:gd name="T9" fmla="*/ 245 h 988"/>
                  <a:gd name="T10" fmla="*/ 16 w 87"/>
                  <a:gd name="T11" fmla="*/ 117 h 988"/>
                  <a:gd name="T12" fmla="*/ 13 w 87"/>
                  <a:gd name="T13" fmla="*/ 3 h 988"/>
                  <a:gd name="T14" fmla="*/ 7 w 87"/>
                  <a:gd name="T15" fmla="*/ 0 h 988"/>
                  <a:gd name="T16" fmla="*/ 7 w 87"/>
                  <a:gd name="T17" fmla="*/ 0 h 9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7"/>
                  <a:gd name="T28" fmla="*/ 0 h 988"/>
                  <a:gd name="T29" fmla="*/ 87 w 87"/>
                  <a:gd name="T30" fmla="*/ 988 h 98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7" h="988">
                    <a:moveTo>
                      <a:pt x="28" y="0"/>
                    </a:moveTo>
                    <a:lnTo>
                      <a:pt x="26" y="342"/>
                    </a:lnTo>
                    <a:lnTo>
                      <a:pt x="23" y="855"/>
                    </a:lnTo>
                    <a:lnTo>
                      <a:pt x="0" y="988"/>
                    </a:lnTo>
                    <a:lnTo>
                      <a:pt x="87" y="984"/>
                    </a:lnTo>
                    <a:lnTo>
                      <a:pt x="62" y="469"/>
                    </a:lnTo>
                    <a:lnTo>
                      <a:pt x="51" y="13"/>
                    </a:lnTo>
                    <a:lnTo>
                      <a:pt x="28" y="0"/>
                    </a:lnTo>
                    <a:close/>
                  </a:path>
                </a:pathLst>
              </a:custGeom>
              <a:solidFill>
                <a:srgbClr val="708282"/>
              </a:solidFill>
              <a:ln w="9525">
                <a:noFill/>
                <a:round/>
                <a:headEnd/>
                <a:tailEnd/>
              </a:ln>
            </p:spPr>
            <p:txBody>
              <a:bodyPr/>
              <a:lstStyle/>
              <a:p>
                <a:endParaRPr lang="de-AT"/>
              </a:p>
            </p:txBody>
          </p:sp>
          <p:sp>
            <p:nvSpPr>
              <p:cNvPr id="83" name="Freeform 98"/>
              <p:cNvSpPr>
                <a:spLocks/>
              </p:cNvSpPr>
              <p:nvPr/>
            </p:nvSpPr>
            <p:spPr bwMode="auto">
              <a:xfrm>
                <a:off x="1766" y="1453"/>
                <a:ext cx="247" cy="49"/>
              </a:xfrm>
              <a:custGeom>
                <a:avLst/>
                <a:gdLst>
                  <a:gd name="T0" fmla="*/ 28 w 492"/>
                  <a:gd name="T1" fmla="*/ 0 h 98"/>
                  <a:gd name="T2" fmla="*/ 26 w 492"/>
                  <a:gd name="T3" fmla="*/ 2 h 98"/>
                  <a:gd name="T4" fmla="*/ 21 w 492"/>
                  <a:gd name="T5" fmla="*/ 4 h 98"/>
                  <a:gd name="T6" fmla="*/ 16 w 492"/>
                  <a:gd name="T7" fmla="*/ 7 h 98"/>
                  <a:gd name="T8" fmla="*/ 11 w 492"/>
                  <a:gd name="T9" fmla="*/ 11 h 98"/>
                  <a:gd name="T10" fmla="*/ 6 w 492"/>
                  <a:gd name="T11" fmla="*/ 14 h 98"/>
                  <a:gd name="T12" fmla="*/ 2 w 492"/>
                  <a:gd name="T13" fmla="*/ 17 h 98"/>
                  <a:gd name="T14" fmla="*/ 0 w 492"/>
                  <a:gd name="T15" fmla="*/ 20 h 98"/>
                  <a:gd name="T16" fmla="*/ 1 w 492"/>
                  <a:gd name="T17" fmla="*/ 20 h 98"/>
                  <a:gd name="T18" fmla="*/ 9 w 492"/>
                  <a:gd name="T19" fmla="*/ 21 h 98"/>
                  <a:gd name="T20" fmla="*/ 20 w 492"/>
                  <a:gd name="T21" fmla="*/ 22 h 98"/>
                  <a:gd name="T22" fmla="*/ 35 w 492"/>
                  <a:gd name="T23" fmla="*/ 23 h 98"/>
                  <a:gd name="T24" fmla="*/ 50 w 492"/>
                  <a:gd name="T25" fmla="*/ 24 h 98"/>
                  <a:gd name="T26" fmla="*/ 65 w 492"/>
                  <a:gd name="T27" fmla="*/ 24 h 98"/>
                  <a:gd name="T28" fmla="*/ 76 w 492"/>
                  <a:gd name="T29" fmla="*/ 25 h 98"/>
                  <a:gd name="T30" fmla="*/ 83 w 492"/>
                  <a:gd name="T31" fmla="*/ 25 h 98"/>
                  <a:gd name="T32" fmla="*/ 84 w 492"/>
                  <a:gd name="T33" fmla="*/ 25 h 98"/>
                  <a:gd name="T34" fmla="*/ 85 w 492"/>
                  <a:gd name="T35" fmla="*/ 25 h 98"/>
                  <a:gd name="T36" fmla="*/ 89 w 492"/>
                  <a:gd name="T37" fmla="*/ 25 h 98"/>
                  <a:gd name="T38" fmla="*/ 92 w 492"/>
                  <a:gd name="T39" fmla="*/ 25 h 98"/>
                  <a:gd name="T40" fmla="*/ 97 w 492"/>
                  <a:gd name="T41" fmla="*/ 24 h 98"/>
                  <a:gd name="T42" fmla="*/ 101 w 492"/>
                  <a:gd name="T43" fmla="*/ 24 h 98"/>
                  <a:gd name="T44" fmla="*/ 104 w 492"/>
                  <a:gd name="T45" fmla="*/ 24 h 98"/>
                  <a:gd name="T46" fmla="*/ 106 w 492"/>
                  <a:gd name="T47" fmla="*/ 23 h 98"/>
                  <a:gd name="T48" fmla="*/ 106 w 492"/>
                  <a:gd name="T49" fmla="*/ 23 h 98"/>
                  <a:gd name="T50" fmla="*/ 107 w 492"/>
                  <a:gd name="T51" fmla="*/ 21 h 98"/>
                  <a:gd name="T52" fmla="*/ 110 w 492"/>
                  <a:gd name="T53" fmla="*/ 18 h 98"/>
                  <a:gd name="T54" fmla="*/ 113 w 492"/>
                  <a:gd name="T55" fmla="*/ 14 h 98"/>
                  <a:gd name="T56" fmla="*/ 116 w 492"/>
                  <a:gd name="T57" fmla="*/ 11 h 98"/>
                  <a:gd name="T58" fmla="*/ 119 w 492"/>
                  <a:gd name="T59" fmla="*/ 7 h 98"/>
                  <a:gd name="T60" fmla="*/ 122 w 492"/>
                  <a:gd name="T61" fmla="*/ 5 h 98"/>
                  <a:gd name="T62" fmla="*/ 124 w 492"/>
                  <a:gd name="T63" fmla="*/ 3 h 98"/>
                  <a:gd name="T64" fmla="*/ 122 w 492"/>
                  <a:gd name="T65" fmla="*/ 2 h 98"/>
                  <a:gd name="T66" fmla="*/ 115 w 492"/>
                  <a:gd name="T67" fmla="*/ 1 h 98"/>
                  <a:gd name="T68" fmla="*/ 102 w 492"/>
                  <a:gd name="T69" fmla="*/ 1 h 98"/>
                  <a:gd name="T70" fmla="*/ 85 w 492"/>
                  <a:gd name="T71" fmla="*/ 0 h 98"/>
                  <a:gd name="T72" fmla="*/ 68 w 492"/>
                  <a:gd name="T73" fmla="*/ 0 h 98"/>
                  <a:gd name="T74" fmla="*/ 51 w 492"/>
                  <a:gd name="T75" fmla="*/ 0 h 98"/>
                  <a:gd name="T76" fmla="*/ 37 w 492"/>
                  <a:gd name="T77" fmla="*/ 0 h 98"/>
                  <a:gd name="T78" fmla="*/ 30 w 492"/>
                  <a:gd name="T79" fmla="*/ 0 h 98"/>
                  <a:gd name="T80" fmla="*/ 29 w 492"/>
                  <a:gd name="T81" fmla="*/ 0 h 9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92"/>
                  <a:gd name="T124" fmla="*/ 0 h 98"/>
                  <a:gd name="T125" fmla="*/ 492 w 492"/>
                  <a:gd name="T126" fmla="*/ 98 h 9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92" h="98">
                    <a:moveTo>
                      <a:pt x="114" y="0"/>
                    </a:moveTo>
                    <a:lnTo>
                      <a:pt x="112" y="0"/>
                    </a:lnTo>
                    <a:lnTo>
                      <a:pt x="108" y="3"/>
                    </a:lnTo>
                    <a:lnTo>
                      <a:pt x="101" y="5"/>
                    </a:lnTo>
                    <a:lnTo>
                      <a:pt x="95" y="11"/>
                    </a:lnTo>
                    <a:lnTo>
                      <a:pt x="84" y="16"/>
                    </a:lnTo>
                    <a:lnTo>
                      <a:pt x="75" y="22"/>
                    </a:lnTo>
                    <a:lnTo>
                      <a:pt x="64" y="28"/>
                    </a:lnTo>
                    <a:lnTo>
                      <a:pt x="55" y="36"/>
                    </a:lnTo>
                    <a:lnTo>
                      <a:pt x="42" y="42"/>
                    </a:lnTo>
                    <a:lnTo>
                      <a:pt x="33" y="50"/>
                    </a:lnTo>
                    <a:lnTo>
                      <a:pt x="22" y="56"/>
                    </a:lnTo>
                    <a:lnTo>
                      <a:pt x="15" y="63"/>
                    </a:lnTo>
                    <a:lnTo>
                      <a:pt x="8" y="67"/>
                    </a:lnTo>
                    <a:lnTo>
                      <a:pt x="3" y="73"/>
                    </a:lnTo>
                    <a:lnTo>
                      <a:pt x="0" y="77"/>
                    </a:lnTo>
                    <a:lnTo>
                      <a:pt x="1" y="80"/>
                    </a:lnTo>
                    <a:lnTo>
                      <a:pt x="4" y="80"/>
                    </a:lnTo>
                    <a:lnTo>
                      <a:pt x="17" y="83"/>
                    </a:lnTo>
                    <a:lnTo>
                      <a:pt x="33" y="83"/>
                    </a:lnTo>
                    <a:lnTo>
                      <a:pt x="55" y="86"/>
                    </a:lnTo>
                    <a:lnTo>
                      <a:pt x="80" y="88"/>
                    </a:lnTo>
                    <a:lnTo>
                      <a:pt x="108" y="89"/>
                    </a:lnTo>
                    <a:lnTo>
                      <a:pt x="137" y="91"/>
                    </a:lnTo>
                    <a:lnTo>
                      <a:pt x="169" y="92"/>
                    </a:lnTo>
                    <a:lnTo>
                      <a:pt x="198" y="94"/>
                    </a:lnTo>
                    <a:lnTo>
                      <a:pt x="228" y="94"/>
                    </a:lnTo>
                    <a:lnTo>
                      <a:pt x="256" y="95"/>
                    </a:lnTo>
                    <a:lnTo>
                      <a:pt x="280" y="97"/>
                    </a:lnTo>
                    <a:lnTo>
                      <a:pt x="301" y="97"/>
                    </a:lnTo>
                    <a:lnTo>
                      <a:pt x="317" y="97"/>
                    </a:lnTo>
                    <a:lnTo>
                      <a:pt x="328" y="97"/>
                    </a:lnTo>
                    <a:lnTo>
                      <a:pt x="333" y="98"/>
                    </a:lnTo>
                    <a:lnTo>
                      <a:pt x="333" y="97"/>
                    </a:lnTo>
                    <a:lnTo>
                      <a:pt x="336" y="97"/>
                    </a:lnTo>
                    <a:lnTo>
                      <a:pt x="339" y="97"/>
                    </a:lnTo>
                    <a:lnTo>
                      <a:pt x="345" y="97"/>
                    </a:lnTo>
                    <a:lnTo>
                      <a:pt x="352" y="97"/>
                    </a:lnTo>
                    <a:lnTo>
                      <a:pt x="359" y="97"/>
                    </a:lnTo>
                    <a:lnTo>
                      <a:pt x="367" y="97"/>
                    </a:lnTo>
                    <a:lnTo>
                      <a:pt x="377" y="97"/>
                    </a:lnTo>
                    <a:lnTo>
                      <a:pt x="384" y="95"/>
                    </a:lnTo>
                    <a:lnTo>
                      <a:pt x="392" y="95"/>
                    </a:lnTo>
                    <a:lnTo>
                      <a:pt x="400" y="95"/>
                    </a:lnTo>
                    <a:lnTo>
                      <a:pt x="408" y="95"/>
                    </a:lnTo>
                    <a:lnTo>
                      <a:pt x="412" y="94"/>
                    </a:lnTo>
                    <a:lnTo>
                      <a:pt x="417" y="94"/>
                    </a:lnTo>
                    <a:lnTo>
                      <a:pt x="420" y="92"/>
                    </a:lnTo>
                    <a:lnTo>
                      <a:pt x="422" y="92"/>
                    </a:lnTo>
                    <a:lnTo>
                      <a:pt x="422" y="91"/>
                    </a:lnTo>
                    <a:lnTo>
                      <a:pt x="425" y="88"/>
                    </a:lnTo>
                    <a:lnTo>
                      <a:pt x="427" y="83"/>
                    </a:lnTo>
                    <a:lnTo>
                      <a:pt x="431" y="78"/>
                    </a:lnTo>
                    <a:lnTo>
                      <a:pt x="437" y="72"/>
                    </a:lnTo>
                    <a:lnTo>
                      <a:pt x="442" y="66"/>
                    </a:lnTo>
                    <a:lnTo>
                      <a:pt x="448" y="58"/>
                    </a:lnTo>
                    <a:lnTo>
                      <a:pt x="456" y="52"/>
                    </a:lnTo>
                    <a:lnTo>
                      <a:pt x="462" y="44"/>
                    </a:lnTo>
                    <a:lnTo>
                      <a:pt x="469" y="38"/>
                    </a:lnTo>
                    <a:lnTo>
                      <a:pt x="475" y="30"/>
                    </a:lnTo>
                    <a:lnTo>
                      <a:pt x="480" y="23"/>
                    </a:lnTo>
                    <a:lnTo>
                      <a:pt x="484" y="17"/>
                    </a:lnTo>
                    <a:lnTo>
                      <a:pt x="487" y="14"/>
                    </a:lnTo>
                    <a:lnTo>
                      <a:pt x="491" y="11"/>
                    </a:lnTo>
                    <a:lnTo>
                      <a:pt x="492" y="8"/>
                    </a:lnTo>
                    <a:lnTo>
                      <a:pt x="487" y="6"/>
                    </a:lnTo>
                    <a:lnTo>
                      <a:pt x="475" y="5"/>
                    </a:lnTo>
                    <a:lnTo>
                      <a:pt x="456" y="3"/>
                    </a:lnTo>
                    <a:lnTo>
                      <a:pt x="433" y="3"/>
                    </a:lnTo>
                    <a:lnTo>
                      <a:pt x="405" y="2"/>
                    </a:lnTo>
                    <a:lnTo>
                      <a:pt x="373" y="2"/>
                    </a:lnTo>
                    <a:lnTo>
                      <a:pt x="337" y="0"/>
                    </a:lnTo>
                    <a:lnTo>
                      <a:pt x="303" y="0"/>
                    </a:lnTo>
                    <a:lnTo>
                      <a:pt x="269" y="0"/>
                    </a:lnTo>
                    <a:lnTo>
                      <a:pt x="234" y="0"/>
                    </a:lnTo>
                    <a:lnTo>
                      <a:pt x="201" y="0"/>
                    </a:lnTo>
                    <a:lnTo>
                      <a:pt x="173" y="0"/>
                    </a:lnTo>
                    <a:lnTo>
                      <a:pt x="148" y="0"/>
                    </a:lnTo>
                    <a:lnTo>
                      <a:pt x="130" y="0"/>
                    </a:lnTo>
                    <a:lnTo>
                      <a:pt x="119" y="0"/>
                    </a:lnTo>
                    <a:lnTo>
                      <a:pt x="114" y="0"/>
                    </a:lnTo>
                    <a:close/>
                  </a:path>
                </a:pathLst>
              </a:custGeom>
              <a:solidFill>
                <a:srgbClr val="BDBF8C"/>
              </a:solidFill>
              <a:ln w="9525">
                <a:noFill/>
                <a:round/>
                <a:headEnd/>
                <a:tailEnd/>
              </a:ln>
            </p:spPr>
            <p:txBody>
              <a:bodyPr/>
              <a:lstStyle/>
              <a:p>
                <a:endParaRPr lang="de-AT"/>
              </a:p>
            </p:txBody>
          </p:sp>
          <p:sp>
            <p:nvSpPr>
              <p:cNvPr id="84" name="Freeform 99"/>
              <p:cNvSpPr>
                <a:spLocks/>
              </p:cNvSpPr>
              <p:nvPr/>
            </p:nvSpPr>
            <p:spPr bwMode="auto">
              <a:xfrm>
                <a:off x="1791" y="1349"/>
                <a:ext cx="203" cy="154"/>
              </a:xfrm>
              <a:custGeom>
                <a:avLst/>
                <a:gdLst>
                  <a:gd name="T0" fmla="*/ 0 w 407"/>
                  <a:gd name="T1" fmla="*/ 72 h 306"/>
                  <a:gd name="T2" fmla="*/ 2 w 407"/>
                  <a:gd name="T3" fmla="*/ 69 h 306"/>
                  <a:gd name="T4" fmla="*/ 4 w 407"/>
                  <a:gd name="T5" fmla="*/ 65 h 306"/>
                  <a:gd name="T6" fmla="*/ 7 w 407"/>
                  <a:gd name="T7" fmla="*/ 62 h 306"/>
                  <a:gd name="T8" fmla="*/ 11 w 407"/>
                  <a:gd name="T9" fmla="*/ 60 h 306"/>
                  <a:gd name="T10" fmla="*/ 14 w 407"/>
                  <a:gd name="T11" fmla="*/ 59 h 306"/>
                  <a:gd name="T12" fmla="*/ 19 w 407"/>
                  <a:gd name="T13" fmla="*/ 60 h 306"/>
                  <a:gd name="T14" fmla="*/ 23 w 407"/>
                  <a:gd name="T15" fmla="*/ 61 h 306"/>
                  <a:gd name="T16" fmla="*/ 25 w 407"/>
                  <a:gd name="T17" fmla="*/ 62 h 306"/>
                  <a:gd name="T18" fmla="*/ 30 w 407"/>
                  <a:gd name="T19" fmla="*/ 63 h 306"/>
                  <a:gd name="T20" fmla="*/ 34 w 407"/>
                  <a:gd name="T21" fmla="*/ 64 h 306"/>
                  <a:gd name="T22" fmla="*/ 39 w 407"/>
                  <a:gd name="T23" fmla="*/ 63 h 306"/>
                  <a:gd name="T24" fmla="*/ 39 w 407"/>
                  <a:gd name="T25" fmla="*/ 55 h 306"/>
                  <a:gd name="T26" fmla="*/ 36 w 407"/>
                  <a:gd name="T27" fmla="*/ 46 h 306"/>
                  <a:gd name="T28" fmla="*/ 32 w 407"/>
                  <a:gd name="T29" fmla="*/ 37 h 306"/>
                  <a:gd name="T30" fmla="*/ 25 w 407"/>
                  <a:gd name="T31" fmla="*/ 30 h 306"/>
                  <a:gd name="T32" fmla="*/ 18 w 407"/>
                  <a:gd name="T33" fmla="*/ 25 h 306"/>
                  <a:gd name="T34" fmla="*/ 12 w 407"/>
                  <a:gd name="T35" fmla="*/ 0 h 306"/>
                  <a:gd name="T36" fmla="*/ 34 w 407"/>
                  <a:gd name="T37" fmla="*/ 5 h 306"/>
                  <a:gd name="T38" fmla="*/ 37 w 407"/>
                  <a:gd name="T39" fmla="*/ 9 h 306"/>
                  <a:gd name="T40" fmla="*/ 41 w 407"/>
                  <a:gd name="T41" fmla="*/ 16 h 306"/>
                  <a:gd name="T42" fmla="*/ 44 w 407"/>
                  <a:gd name="T43" fmla="*/ 23 h 306"/>
                  <a:gd name="T44" fmla="*/ 47 w 407"/>
                  <a:gd name="T45" fmla="*/ 33 h 306"/>
                  <a:gd name="T46" fmla="*/ 47 w 407"/>
                  <a:gd name="T47" fmla="*/ 41 h 306"/>
                  <a:gd name="T48" fmla="*/ 48 w 407"/>
                  <a:gd name="T49" fmla="*/ 47 h 306"/>
                  <a:gd name="T50" fmla="*/ 49 w 407"/>
                  <a:gd name="T51" fmla="*/ 53 h 306"/>
                  <a:gd name="T52" fmla="*/ 51 w 407"/>
                  <a:gd name="T53" fmla="*/ 56 h 306"/>
                  <a:gd name="T54" fmla="*/ 56 w 407"/>
                  <a:gd name="T55" fmla="*/ 59 h 306"/>
                  <a:gd name="T56" fmla="*/ 58 w 407"/>
                  <a:gd name="T57" fmla="*/ 58 h 306"/>
                  <a:gd name="T58" fmla="*/ 60 w 407"/>
                  <a:gd name="T59" fmla="*/ 54 h 306"/>
                  <a:gd name="T60" fmla="*/ 64 w 407"/>
                  <a:gd name="T61" fmla="*/ 49 h 306"/>
                  <a:gd name="T62" fmla="*/ 69 w 407"/>
                  <a:gd name="T63" fmla="*/ 45 h 306"/>
                  <a:gd name="T64" fmla="*/ 77 w 407"/>
                  <a:gd name="T65" fmla="*/ 44 h 306"/>
                  <a:gd name="T66" fmla="*/ 81 w 407"/>
                  <a:gd name="T67" fmla="*/ 46 h 306"/>
                  <a:gd name="T68" fmla="*/ 86 w 407"/>
                  <a:gd name="T69" fmla="*/ 51 h 306"/>
                  <a:gd name="T70" fmla="*/ 89 w 407"/>
                  <a:gd name="T71" fmla="*/ 54 h 306"/>
                  <a:gd name="T72" fmla="*/ 95 w 407"/>
                  <a:gd name="T73" fmla="*/ 57 h 306"/>
                  <a:gd name="T74" fmla="*/ 99 w 407"/>
                  <a:gd name="T75" fmla="*/ 59 h 306"/>
                  <a:gd name="T76" fmla="*/ 92 w 407"/>
                  <a:gd name="T77" fmla="*/ 77 h 306"/>
                  <a:gd name="T78" fmla="*/ 67 w 407"/>
                  <a:gd name="T79" fmla="*/ 77 h 306"/>
                  <a:gd name="T80" fmla="*/ 59 w 407"/>
                  <a:gd name="T81" fmla="*/ 76 h 306"/>
                  <a:gd name="T82" fmla="*/ 52 w 407"/>
                  <a:gd name="T83" fmla="*/ 76 h 306"/>
                  <a:gd name="T84" fmla="*/ 43 w 407"/>
                  <a:gd name="T85" fmla="*/ 76 h 306"/>
                  <a:gd name="T86" fmla="*/ 36 w 407"/>
                  <a:gd name="T87" fmla="*/ 76 h 306"/>
                  <a:gd name="T88" fmla="*/ 0 w 407"/>
                  <a:gd name="T89" fmla="*/ 74 h 30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07"/>
                  <a:gd name="T136" fmla="*/ 0 h 306"/>
                  <a:gd name="T137" fmla="*/ 407 w 407"/>
                  <a:gd name="T138" fmla="*/ 306 h 30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07" h="306">
                    <a:moveTo>
                      <a:pt x="0" y="294"/>
                    </a:moveTo>
                    <a:lnTo>
                      <a:pt x="0" y="290"/>
                    </a:lnTo>
                    <a:lnTo>
                      <a:pt x="3" y="284"/>
                    </a:lnTo>
                    <a:lnTo>
                      <a:pt x="5" y="281"/>
                    </a:lnTo>
                    <a:lnTo>
                      <a:pt x="7" y="276"/>
                    </a:lnTo>
                    <a:lnTo>
                      <a:pt x="10" y="272"/>
                    </a:lnTo>
                    <a:lnTo>
                      <a:pt x="11" y="267"/>
                    </a:lnTo>
                    <a:lnTo>
                      <a:pt x="14" y="262"/>
                    </a:lnTo>
                    <a:lnTo>
                      <a:pt x="17" y="258"/>
                    </a:lnTo>
                    <a:lnTo>
                      <a:pt x="21" y="251"/>
                    </a:lnTo>
                    <a:lnTo>
                      <a:pt x="25" y="248"/>
                    </a:lnTo>
                    <a:lnTo>
                      <a:pt x="28" y="244"/>
                    </a:lnTo>
                    <a:lnTo>
                      <a:pt x="33" y="240"/>
                    </a:lnTo>
                    <a:lnTo>
                      <a:pt x="38" y="237"/>
                    </a:lnTo>
                    <a:lnTo>
                      <a:pt x="44" y="236"/>
                    </a:lnTo>
                    <a:lnTo>
                      <a:pt x="47" y="234"/>
                    </a:lnTo>
                    <a:lnTo>
                      <a:pt x="52" y="234"/>
                    </a:lnTo>
                    <a:lnTo>
                      <a:pt x="57" y="233"/>
                    </a:lnTo>
                    <a:lnTo>
                      <a:pt x="61" y="234"/>
                    </a:lnTo>
                    <a:lnTo>
                      <a:pt x="69" y="234"/>
                    </a:lnTo>
                    <a:lnTo>
                      <a:pt x="77" y="236"/>
                    </a:lnTo>
                    <a:lnTo>
                      <a:pt x="83" y="237"/>
                    </a:lnTo>
                    <a:lnTo>
                      <a:pt x="88" y="240"/>
                    </a:lnTo>
                    <a:lnTo>
                      <a:pt x="92" y="240"/>
                    </a:lnTo>
                    <a:lnTo>
                      <a:pt x="94" y="244"/>
                    </a:lnTo>
                    <a:lnTo>
                      <a:pt x="96" y="244"/>
                    </a:lnTo>
                    <a:lnTo>
                      <a:pt x="103" y="247"/>
                    </a:lnTo>
                    <a:lnTo>
                      <a:pt x="108" y="247"/>
                    </a:lnTo>
                    <a:lnTo>
                      <a:pt x="114" y="248"/>
                    </a:lnTo>
                    <a:lnTo>
                      <a:pt x="121" y="250"/>
                    </a:lnTo>
                    <a:lnTo>
                      <a:pt x="127" y="251"/>
                    </a:lnTo>
                    <a:lnTo>
                      <a:pt x="133" y="251"/>
                    </a:lnTo>
                    <a:lnTo>
                      <a:pt x="138" y="253"/>
                    </a:lnTo>
                    <a:lnTo>
                      <a:pt x="144" y="251"/>
                    </a:lnTo>
                    <a:lnTo>
                      <a:pt x="150" y="251"/>
                    </a:lnTo>
                    <a:lnTo>
                      <a:pt x="158" y="248"/>
                    </a:lnTo>
                    <a:lnTo>
                      <a:pt x="161" y="242"/>
                    </a:lnTo>
                    <a:lnTo>
                      <a:pt x="160" y="229"/>
                    </a:lnTo>
                    <a:lnTo>
                      <a:pt x="158" y="217"/>
                    </a:lnTo>
                    <a:lnTo>
                      <a:pt x="155" y="204"/>
                    </a:lnTo>
                    <a:lnTo>
                      <a:pt x="152" y="194"/>
                    </a:lnTo>
                    <a:lnTo>
                      <a:pt x="146" y="181"/>
                    </a:lnTo>
                    <a:lnTo>
                      <a:pt x="141" y="169"/>
                    </a:lnTo>
                    <a:lnTo>
                      <a:pt x="135" y="158"/>
                    </a:lnTo>
                    <a:lnTo>
                      <a:pt x="128" y="147"/>
                    </a:lnTo>
                    <a:lnTo>
                      <a:pt x="121" y="136"/>
                    </a:lnTo>
                    <a:lnTo>
                      <a:pt x="111" y="126"/>
                    </a:lnTo>
                    <a:lnTo>
                      <a:pt x="102" y="117"/>
                    </a:lnTo>
                    <a:lnTo>
                      <a:pt x="94" y="109"/>
                    </a:lnTo>
                    <a:lnTo>
                      <a:pt x="83" y="103"/>
                    </a:lnTo>
                    <a:lnTo>
                      <a:pt x="72" y="98"/>
                    </a:lnTo>
                    <a:lnTo>
                      <a:pt x="61" y="95"/>
                    </a:lnTo>
                    <a:lnTo>
                      <a:pt x="52" y="94"/>
                    </a:lnTo>
                    <a:lnTo>
                      <a:pt x="50" y="0"/>
                    </a:lnTo>
                    <a:lnTo>
                      <a:pt x="128" y="8"/>
                    </a:lnTo>
                    <a:lnTo>
                      <a:pt x="130" y="9"/>
                    </a:lnTo>
                    <a:lnTo>
                      <a:pt x="136" y="17"/>
                    </a:lnTo>
                    <a:lnTo>
                      <a:pt x="139" y="22"/>
                    </a:lnTo>
                    <a:lnTo>
                      <a:pt x="146" y="29"/>
                    </a:lnTo>
                    <a:lnTo>
                      <a:pt x="150" y="36"/>
                    </a:lnTo>
                    <a:lnTo>
                      <a:pt x="155" y="44"/>
                    </a:lnTo>
                    <a:lnTo>
                      <a:pt x="160" y="51"/>
                    </a:lnTo>
                    <a:lnTo>
                      <a:pt x="164" y="61"/>
                    </a:lnTo>
                    <a:lnTo>
                      <a:pt x="171" y="72"/>
                    </a:lnTo>
                    <a:lnTo>
                      <a:pt x="175" y="83"/>
                    </a:lnTo>
                    <a:lnTo>
                      <a:pt x="178" y="92"/>
                    </a:lnTo>
                    <a:lnTo>
                      <a:pt x="183" y="103"/>
                    </a:lnTo>
                    <a:lnTo>
                      <a:pt x="185" y="117"/>
                    </a:lnTo>
                    <a:lnTo>
                      <a:pt x="188" y="129"/>
                    </a:lnTo>
                    <a:lnTo>
                      <a:pt x="188" y="139"/>
                    </a:lnTo>
                    <a:lnTo>
                      <a:pt x="189" y="150"/>
                    </a:lnTo>
                    <a:lnTo>
                      <a:pt x="189" y="161"/>
                    </a:lnTo>
                    <a:lnTo>
                      <a:pt x="191" y="170"/>
                    </a:lnTo>
                    <a:lnTo>
                      <a:pt x="191" y="179"/>
                    </a:lnTo>
                    <a:lnTo>
                      <a:pt x="193" y="187"/>
                    </a:lnTo>
                    <a:lnTo>
                      <a:pt x="194" y="195"/>
                    </a:lnTo>
                    <a:lnTo>
                      <a:pt x="197" y="203"/>
                    </a:lnTo>
                    <a:lnTo>
                      <a:pt x="199" y="209"/>
                    </a:lnTo>
                    <a:lnTo>
                      <a:pt x="200" y="214"/>
                    </a:lnTo>
                    <a:lnTo>
                      <a:pt x="202" y="219"/>
                    </a:lnTo>
                    <a:lnTo>
                      <a:pt x="205" y="223"/>
                    </a:lnTo>
                    <a:lnTo>
                      <a:pt x="211" y="231"/>
                    </a:lnTo>
                    <a:lnTo>
                      <a:pt x="219" y="234"/>
                    </a:lnTo>
                    <a:lnTo>
                      <a:pt x="224" y="234"/>
                    </a:lnTo>
                    <a:lnTo>
                      <a:pt x="227" y="234"/>
                    </a:lnTo>
                    <a:lnTo>
                      <a:pt x="230" y="231"/>
                    </a:lnTo>
                    <a:lnTo>
                      <a:pt x="235" y="228"/>
                    </a:lnTo>
                    <a:lnTo>
                      <a:pt x="236" y="223"/>
                    </a:lnTo>
                    <a:lnTo>
                      <a:pt x="239" y="219"/>
                    </a:lnTo>
                    <a:lnTo>
                      <a:pt x="243" y="212"/>
                    </a:lnTo>
                    <a:lnTo>
                      <a:pt x="249" y="206"/>
                    </a:lnTo>
                    <a:lnTo>
                      <a:pt x="252" y="200"/>
                    </a:lnTo>
                    <a:lnTo>
                      <a:pt x="257" y="194"/>
                    </a:lnTo>
                    <a:lnTo>
                      <a:pt x="263" y="187"/>
                    </a:lnTo>
                    <a:lnTo>
                      <a:pt x="269" y="183"/>
                    </a:lnTo>
                    <a:lnTo>
                      <a:pt x="277" y="176"/>
                    </a:lnTo>
                    <a:lnTo>
                      <a:pt x="288" y="173"/>
                    </a:lnTo>
                    <a:lnTo>
                      <a:pt x="297" y="172"/>
                    </a:lnTo>
                    <a:lnTo>
                      <a:pt x="311" y="172"/>
                    </a:lnTo>
                    <a:lnTo>
                      <a:pt x="314" y="172"/>
                    </a:lnTo>
                    <a:lnTo>
                      <a:pt x="319" y="175"/>
                    </a:lnTo>
                    <a:lnTo>
                      <a:pt x="325" y="181"/>
                    </a:lnTo>
                    <a:lnTo>
                      <a:pt x="333" y="187"/>
                    </a:lnTo>
                    <a:lnTo>
                      <a:pt x="339" y="194"/>
                    </a:lnTo>
                    <a:lnTo>
                      <a:pt x="346" y="200"/>
                    </a:lnTo>
                    <a:lnTo>
                      <a:pt x="350" y="206"/>
                    </a:lnTo>
                    <a:lnTo>
                      <a:pt x="355" y="211"/>
                    </a:lnTo>
                    <a:lnTo>
                      <a:pt x="358" y="215"/>
                    </a:lnTo>
                    <a:lnTo>
                      <a:pt x="364" y="220"/>
                    </a:lnTo>
                    <a:lnTo>
                      <a:pt x="372" y="223"/>
                    </a:lnTo>
                    <a:lnTo>
                      <a:pt x="380" y="226"/>
                    </a:lnTo>
                    <a:lnTo>
                      <a:pt x="388" y="229"/>
                    </a:lnTo>
                    <a:lnTo>
                      <a:pt x="394" y="231"/>
                    </a:lnTo>
                    <a:lnTo>
                      <a:pt x="399" y="233"/>
                    </a:lnTo>
                    <a:lnTo>
                      <a:pt x="402" y="233"/>
                    </a:lnTo>
                    <a:lnTo>
                      <a:pt x="407" y="259"/>
                    </a:lnTo>
                    <a:lnTo>
                      <a:pt x="371" y="304"/>
                    </a:lnTo>
                    <a:lnTo>
                      <a:pt x="291" y="306"/>
                    </a:lnTo>
                    <a:lnTo>
                      <a:pt x="280" y="306"/>
                    </a:lnTo>
                    <a:lnTo>
                      <a:pt x="269" y="304"/>
                    </a:lnTo>
                    <a:lnTo>
                      <a:pt x="260" y="303"/>
                    </a:lnTo>
                    <a:lnTo>
                      <a:pt x="249" y="303"/>
                    </a:lnTo>
                    <a:lnTo>
                      <a:pt x="238" y="303"/>
                    </a:lnTo>
                    <a:lnTo>
                      <a:pt x="228" y="303"/>
                    </a:lnTo>
                    <a:lnTo>
                      <a:pt x="219" y="303"/>
                    </a:lnTo>
                    <a:lnTo>
                      <a:pt x="208" y="303"/>
                    </a:lnTo>
                    <a:lnTo>
                      <a:pt x="197" y="301"/>
                    </a:lnTo>
                    <a:lnTo>
                      <a:pt x="186" y="301"/>
                    </a:lnTo>
                    <a:lnTo>
                      <a:pt x="175" y="300"/>
                    </a:lnTo>
                    <a:lnTo>
                      <a:pt x="166" y="300"/>
                    </a:lnTo>
                    <a:lnTo>
                      <a:pt x="155" y="300"/>
                    </a:lnTo>
                    <a:lnTo>
                      <a:pt x="146" y="300"/>
                    </a:lnTo>
                    <a:lnTo>
                      <a:pt x="135" y="300"/>
                    </a:lnTo>
                    <a:lnTo>
                      <a:pt x="125" y="300"/>
                    </a:lnTo>
                    <a:lnTo>
                      <a:pt x="0" y="294"/>
                    </a:lnTo>
                    <a:close/>
                  </a:path>
                </a:pathLst>
              </a:custGeom>
              <a:solidFill>
                <a:srgbClr val="D4EBD4"/>
              </a:solidFill>
              <a:ln w="9525">
                <a:noFill/>
                <a:round/>
                <a:headEnd/>
                <a:tailEnd/>
              </a:ln>
            </p:spPr>
            <p:txBody>
              <a:bodyPr/>
              <a:lstStyle/>
              <a:p>
                <a:endParaRPr lang="de-AT"/>
              </a:p>
            </p:txBody>
          </p:sp>
          <p:sp>
            <p:nvSpPr>
              <p:cNvPr id="85" name="Freeform 100"/>
              <p:cNvSpPr>
                <a:spLocks/>
              </p:cNvSpPr>
              <p:nvPr/>
            </p:nvSpPr>
            <p:spPr bwMode="auto">
              <a:xfrm>
                <a:off x="1661" y="1263"/>
                <a:ext cx="134" cy="105"/>
              </a:xfrm>
              <a:custGeom>
                <a:avLst/>
                <a:gdLst>
                  <a:gd name="T0" fmla="*/ 0 w 267"/>
                  <a:gd name="T1" fmla="*/ 29 h 211"/>
                  <a:gd name="T2" fmla="*/ 9 w 267"/>
                  <a:gd name="T3" fmla="*/ 27 h 211"/>
                  <a:gd name="T4" fmla="*/ 16 w 267"/>
                  <a:gd name="T5" fmla="*/ 26 h 211"/>
                  <a:gd name="T6" fmla="*/ 22 w 267"/>
                  <a:gd name="T7" fmla="*/ 26 h 211"/>
                  <a:gd name="T8" fmla="*/ 28 w 267"/>
                  <a:gd name="T9" fmla="*/ 26 h 211"/>
                  <a:gd name="T10" fmla="*/ 32 w 267"/>
                  <a:gd name="T11" fmla="*/ 26 h 211"/>
                  <a:gd name="T12" fmla="*/ 37 w 267"/>
                  <a:gd name="T13" fmla="*/ 27 h 211"/>
                  <a:gd name="T14" fmla="*/ 40 w 267"/>
                  <a:gd name="T15" fmla="*/ 29 h 211"/>
                  <a:gd name="T16" fmla="*/ 43 w 267"/>
                  <a:gd name="T17" fmla="*/ 30 h 211"/>
                  <a:gd name="T18" fmla="*/ 45 w 267"/>
                  <a:gd name="T19" fmla="*/ 32 h 211"/>
                  <a:gd name="T20" fmla="*/ 47 w 267"/>
                  <a:gd name="T21" fmla="*/ 34 h 211"/>
                  <a:gd name="T22" fmla="*/ 49 w 267"/>
                  <a:gd name="T23" fmla="*/ 36 h 211"/>
                  <a:gd name="T24" fmla="*/ 50 w 267"/>
                  <a:gd name="T25" fmla="*/ 39 h 211"/>
                  <a:gd name="T26" fmla="*/ 51 w 267"/>
                  <a:gd name="T27" fmla="*/ 42 h 211"/>
                  <a:gd name="T28" fmla="*/ 52 w 267"/>
                  <a:gd name="T29" fmla="*/ 45 h 211"/>
                  <a:gd name="T30" fmla="*/ 53 w 267"/>
                  <a:gd name="T31" fmla="*/ 48 h 211"/>
                  <a:gd name="T32" fmla="*/ 54 w 267"/>
                  <a:gd name="T33" fmla="*/ 51 h 211"/>
                  <a:gd name="T34" fmla="*/ 67 w 267"/>
                  <a:gd name="T35" fmla="*/ 52 h 211"/>
                  <a:gd name="T36" fmla="*/ 67 w 267"/>
                  <a:gd name="T37" fmla="*/ 52 h 211"/>
                  <a:gd name="T38" fmla="*/ 67 w 267"/>
                  <a:gd name="T39" fmla="*/ 51 h 211"/>
                  <a:gd name="T40" fmla="*/ 67 w 267"/>
                  <a:gd name="T41" fmla="*/ 50 h 211"/>
                  <a:gd name="T42" fmla="*/ 67 w 267"/>
                  <a:gd name="T43" fmla="*/ 49 h 211"/>
                  <a:gd name="T44" fmla="*/ 67 w 267"/>
                  <a:gd name="T45" fmla="*/ 46 h 211"/>
                  <a:gd name="T46" fmla="*/ 67 w 267"/>
                  <a:gd name="T47" fmla="*/ 44 h 211"/>
                  <a:gd name="T48" fmla="*/ 67 w 267"/>
                  <a:gd name="T49" fmla="*/ 42 h 211"/>
                  <a:gd name="T50" fmla="*/ 67 w 267"/>
                  <a:gd name="T51" fmla="*/ 39 h 211"/>
                  <a:gd name="T52" fmla="*/ 66 w 267"/>
                  <a:gd name="T53" fmla="*/ 36 h 211"/>
                  <a:gd name="T54" fmla="*/ 65 w 267"/>
                  <a:gd name="T55" fmla="*/ 33 h 211"/>
                  <a:gd name="T56" fmla="*/ 64 w 267"/>
                  <a:gd name="T57" fmla="*/ 29 h 211"/>
                  <a:gd name="T58" fmla="*/ 62 w 267"/>
                  <a:gd name="T59" fmla="*/ 26 h 211"/>
                  <a:gd name="T60" fmla="*/ 60 w 267"/>
                  <a:gd name="T61" fmla="*/ 23 h 211"/>
                  <a:gd name="T62" fmla="*/ 58 w 267"/>
                  <a:gd name="T63" fmla="*/ 19 h 211"/>
                  <a:gd name="T64" fmla="*/ 55 w 267"/>
                  <a:gd name="T65" fmla="*/ 16 h 211"/>
                  <a:gd name="T66" fmla="*/ 52 w 267"/>
                  <a:gd name="T67" fmla="*/ 13 h 211"/>
                  <a:gd name="T68" fmla="*/ 48 w 267"/>
                  <a:gd name="T69" fmla="*/ 11 h 211"/>
                  <a:gd name="T70" fmla="*/ 44 w 267"/>
                  <a:gd name="T71" fmla="*/ 8 h 211"/>
                  <a:gd name="T72" fmla="*/ 39 w 267"/>
                  <a:gd name="T73" fmla="*/ 7 h 211"/>
                  <a:gd name="T74" fmla="*/ 35 w 267"/>
                  <a:gd name="T75" fmla="*/ 5 h 211"/>
                  <a:gd name="T76" fmla="*/ 31 w 267"/>
                  <a:gd name="T77" fmla="*/ 4 h 211"/>
                  <a:gd name="T78" fmla="*/ 27 w 267"/>
                  <a:gd name="T79" fmla="*/ 2 h 211"/>
                  <a:gd name="T80" fmla="*/ 23 w 267"/>
                  <a:gd name="T81" fmla="*/ 2 h 211"/>
                  <a:gd name="T82" fmla="*/ 20 w 267"/>
                  <a:gd name="T83" fmla="*/ 1 h 211"/>
                  <a:gd name="T84" fmla="*/ 16 w 267"/>
                  <a:gd name="T85" fmla="*/ 0 h 211"/>
                  <a:gd name="T86" fmla="*/ 13 w 267"/>
                  <a:gd name="T87" fmla="*/ 0 h 211"/>
                  <a:gd name="T88" fmla="*/ 10 w 267"/>
                  <a:gd name="T89" fmla="*/ 0 h 211"/>
                  <a:gd name="T90" fmla="*/ 8 w 267"/>
                  <a:gd name="T91" fmla="*/ 0 h 211"/>
                  <a:gd name="T92" fmla="*/ 6 w 267"/>
                  <a:gd name="T93" fmla="*/ 0 h 211"/>
                  <a:gd name="T94" fmla="*/ 4 w 267"/>
                  <a:gd name="T95" fmla="*/ 0 h 211"/>
                  <a:gd name="T96" fmla="*/ 3 w 267"/>
                  <a:gd name="T97" fmla="*/ 0 h 211"/>
                  <a:gd name="T98" fmla="*/ 3 w 267"/>
                  <a:gd name="T99" fmla="*/ 0 h 211"/>
                  <a:gd name="T100" fmla="*/ 0 w 267"/>
                  <a:gd name="T101" fmla="*/ 29 h 211"/>
                  <a:gd name="T102" fmla="*/ 0 w 267"/>
                  <a:gd name="T103" fmla="*/ 29 h 21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67"/>
                  <a:gd name="T157" fmla="*/ 0 h 211"/>
                  <a:gd name="T158" fmla="*/ 267 w 267"/>
                  <a:gd name="T159" fmla="*/ 211 h 21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67" h="211">
                    <a:moveTo>
                      <a:pt x="0" y="116"/>
                    </a:moveTo>
                    <a:lnTo>
                      <a:pt x="33" y="110"/>
                    </a:lnTo>
                    <a:lnTo>
                      <a:pt x="62" y="107"/>
                    </a:lnTo>
                    <a:lnTo>
                      <a:pt x="87" y="105"/>
                    </a:lnTo>
                    <a:lnTo>
                      <a:pt x="109" y="107"/>
                    </a:lnTo>
                    <a:lnTo>
                      <a:pt x="128" y="107"/>
                    </a:lnTo>
                    <a:lnTo>
                      <a:pt x="145" y="110"/>
                    </a:lnTo>
                    <a:lnTo>
                      <a:pt x="158" y="116"/>
                    </a:lnTo>
                    <a:lnTo>
                      <a:pt x="172" y="122"/>
                    </a:lnTo>
                    <a:lnTo>
                      <a:pt x="180" y="128"/>
                    </a:lnTo>
                    <a:lnTo>
                      <a:pt x="187" y="136"/>
                    </a:lnTo>
                    <a:lnTo>
                      <a:pt x="194" y="147"/>
                    </a:lnTo>
                    <a:lnTo>
                      <a:pt x="200" y="158"/>
                    </a:lnTo>
                    <a:lnTo>
                      <a:pt x="203" y="168"/>
                    </a:lnTo>
                    <a:lnTo>
                      <a:pt x="208" y="180"/>
                    </a:lnTo>
                    <a:lnTo>
                      <a:pt x="211" y="193"/>
                    </a:lnTo>
                    <a:lnTo>
                      <a:pt x="215" y="207"/>
                    </a:lnTo>
                    <a:lnTo>
                      <a:pt x="266" y="211"/>
                    </a:lnTo>
                    <a:lnTo>
                      <a:pt x="266" y="210"/>
                    </a:lnTo>
                    <a:lnTo>
                      <a:pt x="266" y="207"/>
                    </a:lnTo>
                    <a:lnTo>
                      <a:pt x="266" y="202"/>
                    </a:lnTo>
                    <a:lnTo>
                      <a:pt x="267" y="196"/>
                    </a:lnTo>
                    <a:lnTo>
                      <a:pt x="267" y="186"/>
                    </a:lnTo>
                    <a:lnTo>
                      <a:pt x="267" y="178"/>
                    </a:lnTo>
                    <a:lnTo>
                      <a:pt x="266" y="168"/>
                    </a:lnTo>
                    <a:lnTo>
                      <a:pt x="266" y="157"/>
                    </a:lnTo>
                    <a:lnTo>
                      <a:pt x="262" y="144"/>
                    </a:lnTo>
                    <a:lnTo>
                      <a:pt x="258" y="132"/>
                    </a:lnTo>
                    <a:lnTo>
                      <a:pt x="253" y="118"/>
                    </a:lnTo>
                    <a:lnTo>
                      <a:pt x="248" y="105"/>
                    </a:lnTo>
                    <a:lnTo>
                      <a:pt x="239" y="93"/>
                    </a:lnTo>
                    <a:lnTo>
                      <a:pt x="230" y="78"/>
                    </a:lnTo>
                    <a:lnTo>
                      <a:pt x="219" y="66"/>
                    </a:lnTo>
                    <a:lnTo>
                      <a:pt x="206" y="55"/>
                    </a:lnTo>
                    <a:lnTo>
                      <a:pt x="189" y="44"/>
                    </a:lnTo>
                    <a:lnTo>
                      <a:pt x="173" y="35"/>
                    </a:lnTo>
                    <a:lnTo>
                      <a:pt x="156" y="28"/>
                    </a:lnTo>
                    <a:lnTo>
                      <a:pt x="140" y="22"/>
                    </a:lnTo>
                    <a:lnTo>
                      <a:pt x="123" y="16"/>
                    </a:lnTo>
                    <a:lnTo>
                      <a:pt x="108" y="11"/>
                    </a:lnTo>
                    <a:lnTo>
                      <a:pt x="92" y="8"/>
                    </a:lnTo>
                    <a:lnTo>
                      <a:pt x="78" y="7"/>
                    </a:lnTo>
                    <a:lnTo>
                      <a:pt x="62" y="3"/>
                    </a:lnTo>
                    <a:lnTo>
                      <a:pt x="51" y="2"/>
                    </a:lnTo>
                    <a:lnTo>
                      <a:pt x="39" y="0"/>
                    </a:lnTo>
                    <a:lnTo>
                      <a:pt x="29" y="0"/>
                    </a:lnTo>
                    <a:lnTo>
                      <a:pt x="22" y="0"/>
                    </a:lnTo>
                    <a:lnTo>
                      <a:pt x="15" y="0"/>
                    </a:lnTo>
                    <a:lnTo>
                      <a:pt x="12" y="0"/>
                    </a:lnTo>
                    <a:lnTo>
                      <a:pt x="11" y="0"/>
                    </a:lnTo>
                    <a:lnTo>
                      <a:pt x="0" y="116"/>
                    </a:lnTo>
                    <a:close/>
                  </a:path>
                </a:pathLst>
              </a:custGeom>
              <a:solidFill>
                <a:srgbClr val="000099"/>
              </a:solidFill>
              <a:ln w="9525">
                <a:noFill/>
                <a:round/>
                <a:headEnd/>
                <a:tailEnd/>
              </a:ln>
            </p:spPr>
            <p:txBody>
              <a:bodyPr/>
              <a:lstStyle/>
              <a:p>
                <a:endParaRPr lang="de-AT"/>
              </a:p>
            </p:txBody>
          </p:sp>
          <p:sp>
            <p:nvSpPr>
              <p:cNvPr id="86" name="Freeform 101"/>
              <p:cNvSpPr>
                <a:spLocks/>
              </p:cNvSpPr>
              <p:nvPr/>
            </p:nvSpPr>
            <p:spPr bwMode="auto">
              <a:xfrm>
                <a:off x="1591" y="794"/>
                <a:ext cx="132" cy="548"/>
              </a:xfrm>
              <a:custGeom>
                <a:avLst/>
                <a:gdLst>
                  <a:gd name="T0" fmla="*/ 57 w 266"/>
                  <a:gd name="T1" fmla="*/ 0 h 1095"/>
                  <a:gd name="T2" fmla="*/ 66 w 266"/>
                  <a:gd name="T3" fmla="*/ 7 h 1095"/>
                  <a:gd name="T4" fmla="*/ 49 w 266"/>
                  <a:gd name="T5" fmla="*/ 92 h 1095"/>
                  <a:gd name="T6" fmla="*/ 34 w 266"/>
                  <a:gd name="T7" fmla="*/ 192 h 1095"/>
                  <a:gd name="T8" fmla="*/ 13 w 266"/>
                  <a:gd name="T9" fmla="*/ 273 h 1095"/>
                  <a:gd name="T10" fmla="*/ 0 w 266"/>
                  <a:gd name="T11" fmla="*/ 274 h 1095"/>
                  <a:gd name="T12" fmla="*/ 16 w 266"/>
                  <a:gd name="T13" fmla="*/ 230 h 1095"/>
                  <a:gd name="T14" fmla="*/ 27 w 266"/>
                  <a:gd name="T15" fmla="*/ 176 h 1095"/>
                  <a:gd name="T16" fmla="*/ 42 w 266"/>
                  <a:gd name="T17" fmla="*/ 95 h 1095"/>
                  <a:gd name="T18" fmla="*/ 57 w 266"/>
                  <a:gd name="T19" fmla="*/ 25 h 1095"/>
                  <a:gd name="T20" fmla="*/ 57 w 266"/>
                  <a:gd name="T21" fmla="*/ 0 h 1095"/>
                  <a:gd name="T22" fmla="*/ 57 w 266"/>
                  <a:gd name="T23" fmla="*/ 0 h 109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6"/>
                  <a:gd name="T37" fmla="*/ 0 h 1095"/>
                  <a:gd name="T38" fmla="*/ 266 w 266"/>
                  <a:gd name="T39" fmla="*/ 1095 h 109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6" h="1095">
                    <a:moveTo>
                      <a:pt x="231" y="0"/>
                    </a:moveTo>
                    <a:lnTo>
                      <a:pt x="266" y="28"/>
                    </a:lnTo>
                    <a:lnTo>
                      <a:pt x="200" y="367"/>
                    </a:lnTo>
                    <a:lnTo>
                      <a:pt x="138" y="765"/>
                    </a:lnTo>
                    <a:lnTo>
                      <a:pt x="52" y="1092"/>
                    </a:lnTo>
                    <a:lnTo>
                      <a:pt x="0" y="1095"/>
                    </a:lnTo>
                    <a:lnTo>
                      <a:pt x="66" y="920"/>
                    </a:lnTo>
                    <a:lnTo>
                      <a:pt x="108" y="703"/>
                    </a:lnTo>
                    <a:lnTo>
                      <a:pt x="170" y="378"/>
                    </a:lnTo>
                    <a:lnTo>
                      <a:pt x="230" y="97"/>
                    </a:lnTo>
                    <a:lnTo>
                      <a:pt x="231" y="0"/>
                    </a:lnTo>
                    <a:close/>
                  </a:path>
                </a:pathLst>
              </a:custGeom>
              <a:solidFill>
                <a:srgbClr val="1F707A"/>
              </a:solidFill>
              <a:ln w="9525">
                <a:noFill/>
                <a:round/>
                <a:headEnd/>
                <a:tailEnd/>
              </a:ln>
            </p:spPr>
            <p:txBody>
              <a:bodyPr/>
              <a:lstStyle/>
              <a:p>
                <a:endParaRPr lang="de-AT"/>
              </a:p>
            </p:txBody>
          </p:sp>
          <p:sp>
            <p:nvSpPr>
              <p:cNvPr id="87" name="Freeform 102"/>
              <p:cNvSpPr>
                <a:spLocks/>
              </p:cNvSpPr>
              <p:nvPr/>
            </p:nvSpPr>
            <p:spPr bwMode="auto">
              <a:xfrm>
                <a:off x="1603" y="1114"/>
                <a:ext cx="169" cy="397"/>
              </a:xfrm>
              <a:custGeom>
                <a:avLst/>
                <a:gdLst>
                  <a:gd name="T0" fmla="*/ 80 w 338"/>
                  <a:gd name="T1" fmla="*/ 13 h 794"/>
                  <a:gd name="T2" fmla="*/ 66 w 338"/>
                  <a:gd name="T3" fmla="*/ 45 h 794"/>
                  <a:gd name="T4" fmla="*/ 65 w 338"/>
                  <a:gd name="T5" fmla="*/ 47 h 794"/>
                  <a:gd name="T6" fmla="*/ 61 w 338"/>
                  <a:gd name="T7" fmla="*/ 53 h 794"/>
                  <a:gd name="T8" fmla="*/ 58 w 338"/>
                  <a:gd name="T9" fmla="*/ 63 h 794"/>
                  <a:gd name="T10" fmla="*/ 54 w 338"/>
                  <a:gd name="T11" fmla="*/ 77 h 794"/>
                  <a:gd name="T12" fmla="*/ 50 w 338"/>
                  <a:gd name="T13" fmla="*/ 91 h 794"/>
                  <a:gd name="T14" fmla="*/ 48 w 338"/>
                  <a:gd name="T15" fmla="*/ 106 h 794"/>
                  <a:gd name="T16" fmla="*/ 47 w 338"/>
                  <a:gd name="T17" fmla="*/ 122 h 794"/>
                  <a:gd name="T18" fmla="*/ 49 w 338"/>
                  <a:gd name="T19" fmla="*/ 139 h 794"/>
                  <a:gd name="T20" fmla="*/ 58 w 338"/>
                  <a:gd name="T21" fmla="*/ 142 h 794"/>
                  <a:gd name="T22" fmla="*/ 65 w 338"/>
                  <a:gd name="T23" fmla="*/ 145 h 794"/>
                  <a:gd name="T24" fmla="*/ 69 w 338"/>
                  <a:gd name="T25" fmla="*/ 150 h 794"/>
                  <a:gd name="T26" fmla="*/ 71 w 338"/>
                  <a:gd name="T27" fmla="*/ 155 h 794"/>
                  <a:gd name="T28" fmla="*/ 72 w 338"/>
                  <a:gd name="T29" fmla="*/ 160 h 794"/>
                  <a:gd name="T30" fmla="*/ 71 w 338"/>
                  <a:gd name="T31" fmla="*/ 165 h 794"/>
                  <a:gd name="T32" fmla="*/ 70 w 338"/>
                  <a:gd name="T33" fmla="*/ 170 h 794"/>
                  <a:gd name="T34" fmla="*/ 69 w 338"/>
                  <a:gd name="T35" fmla="*/ 175 h 794"/>
                  <a:gd name="T36" fmla="*/ 75 w 338"/>
                  <a:gd name="T37" fmla="*/ 183 h 794"/>
                  <a:gd name="T38" fmla="*/ 73 w 338"/>
                  <a:gd name="T39" fmla="*/ 183 h 794"/>
                  <a:gd name="T40" fmla="*/ 70 w 338"/>
                  <a:gd name="T41" fmla="*/ 183 h 794"/>
                  <a:gd name="T42" fmla="*/ 67 w 338"/>
                  <a:gd name="T43" fmla="*/ 183 h 794"/>
                  <a:gd name="T44" fmla="*/ 64 w 338"/>
                  <a:gd name="T45" fmla="*/ 183 h 794"/>
                  <a:gd name="T46" fmla="*/ 61 w 338"/>
                  <a:gd name="T47" fmla="*/ 183 h 794"/>
                  <a:gd name="T48" fmla="*/ 60 w 338"/>
                  <a:gd name="T49" fmla="*/ 182 h 794"/>
                  <a:gd name="T50" fmla="*/ 59 w 338"/>
                  <a:gd name="T51" fmla="*/ 180 h 794"/>
                  <a:gd name="T52" fmla="*/ 59 w 338"/>
                  <a:gd name="T53" fmla="*/ 177 h 794"/>
                  <a:gd name="T54" fmla="*/ 59 w 338"/>
                  <a:gd name="T55" fmla="*/ 174 h 794"/>
                  <a:gd name="T56" fmla="*/ 58 w 338"/>
                  <a:gd name="T57" fmla="*/ 169 h 794"/>
                  <a:gd name="T58" fmla="*/ 57 w 338"/>
                  <a:gd name="T59" fmla="*/ 165 h 794"/>
                  <a:gd name="T60" fmla="*/ 54 w 338"/>
                  <a:gd name="T61" fmla="*/ 161 h 794"/>
                  <a:gd name="T62" fmla="*/ 50 w 338"/>
                  <a:gd name="T63" fmla="*/ 158 h 794"/>
                  <a:gd name="T64" fmla="*/ 47 w 338"/>
                  <a:gd name="T65" fmla="*/ 156 h 794"/>
                  <a:gd name="T66" fmla="*/ 42 w 338"/>
                  <a:gd name="T67" fmla="*/ 156 h 794"/>
                  <a:gd name="T68" fmla="*/ 40 w 338"/>
                  <a:gd name="T69" fmla="*/ 156 h 794"/>
                  <a:gd name="T70" fmla="*/ 37 w 338"/>
                  <a:gd name="T71" fmla="*/ 156 h 794"/>
                  <a:gd name="T72" fmla="*/ 35 w 338"/>
                  <a:gd name="T73" fmla="*/ 158 h 794"/>
                  <a:gd name="T74" fmla="*/ 34 w 338"/>
                  <a:gd name="T75" fmla="*/ 160 h 794"/>
                  <a:gd name="T76" fmla="*/ 34 w 338"/>
                  <a:gd name="T77" fmla="*/ 164 h 794"/>
                  <a:gd name="T78" fmla="*/ 35 w 338"/>
                  <a:gd name="T79" fmla="*/ 168 h 794"/>
                  <a:gd name="T80" fmla="*/ 27 w 338"/>
                  <a:gd name="T81" fmla="*/ 184 h 794"/>
                  <a:gd name="T82" fmla="*/ 6 w 338"/>
                  <a:gd name="T83" fmla="*/ 186 h 794"/>
                  <a:gd name="T84" fmla="*/ 15 w 338"/>
                  <a:gd name="T85" fmla="*/ 165 h 794"/>
                  <a:gd name="T86" fmla="*/ 13 w 338"/>
                  <a:gd name="T87" fmla="*/ 162 h 794"/>
                  <a:gd name="T88" fmla="*/ 11 w 338"/>
                  <a:gd name="T89" fmla="*/ 157 h 794"/>
                  <a:gd name="T90" fmla="*/ 7 w 338"/>
                  <a:gd name="T91" fmla="*/ 149 h 794"/>
                  <a:gd name="T92" fmla="*/ 4 w 338"/>
                  <a:gd name="T93" fmla="*/ 139 h 794"/>
                  <a:gd name="T94" fmla="*/ 1 w 338"/>
                  <a:gd name="T95" fmla="*/ 127 h 794"/>
                  <a:gd name="T96" fmla="*/ 0 w 338"/>
                  <a:gd name="T97" fmla="*/ 114 h 794"/>
                  <a:gd name="T98" fmla="*/ 1 w 338"/>
                  <a:gd name="T99" fmla="*/ 101 h 794"/>
                  <a:gd name="T100" fmla="*/ 3 w 338"/>
                  <a:gd name="T101" fmla="*/ 86 h 794"/>
                  <a:gd name="T102" fmla="*/ 9 w 338"/>
                  <a:gd name="T103" fmla="*/ 69 h 794"/>
                  <a:gd name="T104" fmla="*/ 13 w 338"/>
                  <a:gd name="T105" fmla="*/ 52 h 794"/>
                  <a:gd name="T106" fmla="*/ 20 w 338"/>
                  <a:gd name="T107" fmla="*/ 37 h 794"/>
                  <a:gd name="T108" fmla="*/ 26 w 338"/>
                  <a:gd name="T109" fmla="*/ 24 h 794"/>
                  <a:gd name="T110" fmla="*/ 33 w 338"/>
                  <a:gd name="T111" fmla="*/ 12 h 794"/>
                  <a:gd name="T112" fmla="*/ 37 w 338"/>
                  <a:gd name="T113" fmla="*/ 5 h 794"/>
                  <a:gd name="T114" fmla="*/ 40 w 338"/>
                  <a:gd name="T115" fmla="*/ 1 h 794"/>
                  <a:gd name="T116" fmla="*/ 41 w 338"/>
                  <a:gd name="T117" fmla="*/ 0 h 79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38"/>
                  <a:gd name="T178" fmla="*/ 0 h 794"/>
                  <a:gd name="T179" fmla="*/ 338 w 338"/>
                  <a:gd name="T180" fmla="*/ 794 h 79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38" h="794">
                    <a:moveTo>
                      <a:pt x="161" y="0"/>
                    </a:moveTo>
                    <a:lnTo>
                      <a:pt x="319" y="55"/>
                    </a:lnTo>
                    <a:lnTo>
                      <a:pt x="338" y="202"/>
                    </a:lnTo>
                    <a:lnTo>
                      <a:pt x="263" y="179"/>
                    </a:lnTo>
                    <a:lnTo>
                      <a:pt x="261" y="180"/>
                    </a:lnTo>
                    <a:lnTo>
                      <a:pt x="258" y="188"/>
                    </a:lnTo>
                    <a:lnTo>
                      <a:pt x="253" y="197"/>
                    </a:lnTo>
                    <a:lnTo>
                      <a:pt x="247" y="214"/>
                    </a:lnTo>
                    <a:lnTo>
                      <a:pt x="241" y="232"/>
                    </a:lnTo>
                    <a:lnTo>
                      <a:pt x="233" y="254"/>
                    </a:lnTo>
                    <a:lnTo>
                      <a:pt x="225" y="279"/>
                    </a:lnTo>
                    <a:lnTo>
                      <a:pt x="217" y="305"/>
                    </a:lnTo>
                    <a:lnTo>
                      <a:pt x="211" y="333"/>
                    </a:lnTo>
                    <a:lnTo>
                      <a:pt x="203" y="363"/>
                    </a:lnTo>
                    <a:lnTo>
                      <a:pt x="197" y="394"/>
                    </a:lnTo>
                    <a:lnTo>
                      <a:pt x="194" y="427"/>
                    </a:lnTo>
                    <a:lnTo>
                      <a:pt x="191" y="458"/>
                    </a:lnTo>
                    <a:lnTo>
                      <a:pt x="191" y="491"/>
                    </a:lnTo>
                    <a:lnTo>
                      <a:pt x="194" y="522"/>
                    </a:lnTo>
                    <a:lnTo>
                      <a:pt x="199" y="555"/>
                    </a:lnTo>
                    <a:lnTo>
                      <a:pt x="217" y="560"/>
                    </a:lnTo>
                    <a:lnTo>
                      <a:pt x="235" y="566"/>
                    </a:lnTo>
                    <a:lnTo>
                      <a:pt x="249" y="572"/>
                    </a:lnTo>
                    <a:lnTo>
                      <a:pt x="260" y="580"/>
                    </a:lnTo>
                    <a:lnTo>
                      <a:pt x="269" y="588"/>
                    </a:lnTo>
                    <a:lnTo>
                      <a:pt x="275" y="597"/>
                    </a:lnTo>
                    <a:lnTo>
                      <a:pt x="280" y="608"/>
                    </a:lnTo>
                    <a:lnTo>
                      <a:pt x="283" y="618"/>
                    </a:lnTo>
                    <a:lnTo>
                      <a:pt x="285" y="629"/>
                    </a:lnTo>
                    <a:lnTo>
                      <a:pt x="285" y="640"/>
                    </a:lnTo>
                    <a:lnTo>
                      <a:pt x="285" y="649"/>
                    </a:lnTo>
                    <a:lnTo>
                      <a:pt x="283" y="660"/>
                    </a:lnTo>
                    <a:lnTo>
                      <a:pt x="281" y="669"/>
                    </a:lnTo>
                    <a:lnTo>
                      <a:pt x="278" y="680"/>
                    </a:lnTo>
                    <a:lnTo>
                      <a:pt x="277" y="690"/>
                    </a:lnTo>
                    <a:lnTo>
                      <a:pt x="274" y="699"/>
                    </a:lnTo>
                    <a:lnTo>
                      <a:pt x="303" y="730"/>
                    </a:lnTo>
                    <a:lnTo>
                      <a:pt x="299" y="730"/>
                    </a:lnTo>
                    <a:lnTo>
                      <a:pt x="294" y="730"/>
                    </a:lnTo>
                    <a:lnTo>
                      <a:pt x="289" y="730"/>
                    </a:lnTo>
                    <a:lnTo>
                      <a:pt x="283" y="730"/>
                    </a:lnTo>
                    <a:lnTo>
                      <a:pt x="278" y="730"/>
                    </a:lnTo>
                    <a:lnTo>
                      <a:pt x="274" y="730"/>
                    </a:lnTo>
                    <a:lnTo>
                      <a:pt x="267" y="730"/>
                    </a:lnTo>
                    <a:lnTo>
                      <a:pt x="261" y="730"/>
                    </a:lnTo>
                    <a:lnTo>
                      <a:pt x="256" y="730"/>
                    </a:lnTo>
                    <a:lnTo>
                      <a:pt x="253" y="730"/>
                    </a:lnTo>
                    <a:lnTo>
                      <a:pt x="246" y="730"/>
                    </a:lnTo>
                    <a:lnTo>
                      <a:pt x="242" y="730"/>
                    </a:lnTo>
                    <a:lnTo>
                      <a:pt x="241" y="727"/>
                    </a:lnTo>
                    <a:lnTo>
                      <a:pt x="241" y="724"/>
                    </a:lnTo>
                    <a:lnTo>
                      <a:pt x="239" y="719"/>
                    </a:lnTo>
                    <a:lnTo>
                      <a:pt x="239" y="715"/>
                    </a:lnTo>
                    <a:lnTo>
                      <a:pt x="239" y="707"/>
                    </a:lnTo>
                    <a:lnTo>
                      <a:pt x="239" y="700"/>
                    </a:lnTo>
                    <a:lnTo>
                      <a:pt x="238" y="693"/>
                    </a:lnTo>
                    <a:lnTo>
                      <a:pt x="238" y="683"/>
                    </a:lnTo>
                    <a:lnTo>
                      <a:pt x="235" y="674"/>
                    </a:lnTo>
                    <a:lnTo>
                      <a:pt x="231" y="666"/>
                    </a:lnTo>
                    <a:lnTo>
                      <a:pt x="228" y="657"/>
                    </a:lnTo>
                    <a:lnTo>
                      <a:pt x="225" y="650"/>
                    </a:lnTo>
                    <a:lnTo>
                      <a:pt x="219" y="641"/>
                    </a:lnTo>
                    <a:lnTo>
                      <a:pt x="213" y="635"/>
                    </a:lnTo>
                    <a:lnTo>
                      <a:pt x="203" y="630"/>
                    </a:lnTo>
                    <a:lnTo>
                      <a:pt x="195" y="625"/>
                    </a:lnTo>
                    <a:lnTo>
                      <a:pt x="188" y="622"/>
                    </a:lnTo>
                    <a:lnTo>
                      <a:pt x="178" y="621"/>
                    </a:lnTo>
                    <a:lnTo>
                      <a:pt x="170" y="621"/>
                    </a:lnTo>
                    <a:lnTo>
                      <a:pt x="166" y="621"/>
                    </a:lnTo>
                    <a:lnTo>
                      <a:pt x="158" y="621"/>
                    </a:lnTo>
                    <a:lnTo>
                      <a:pt x="153" y="622"/>
                    </a:lnTo>
                    <a:lnTo>
                      <a:pt x="147" y="624"/>
                    </a:lnTo>
                    <a:lnTo>
                      <a:pt x="142" y="627"/>
                    </a:lnTo>
                    <a:lnTo>
                      <a:pt x="138" y="630"/>
                    </a:lnTo>
                    <a:lnTo>
                      <a:pt x="136" y="635"/>
                    </a:lnTo>
                    <a:lnTo>
                      <a:pt x="133" y="640"/>
                    </a:lnTo>
                    <a:lnTo>
                      <a:pt x="133" y="646"/>
                    </a:lnTo>
                    <a:lnTo>
                      <a:pt x="133" y="654"/>
                    </a:lnTo>
                    <a:lnTo>
                      <a:pt x="135" y="661"/>
                    </a:lnTo>
                    <a:lnTo>
                      <a:pt x="138" y="671"/>
                    </a:lnTo>
                    <a:lnTo>
                      <a:pt x="141" y="682"/>
                    </a:lnTo>
                    <a:lnTo>
                      <a:pt x="108" y="736"/>
                    </a:lnTo>
                    <a:lnTo>
                      <a:pt x="122" y="794"/>
                    </a:lnTo>
                    <a:lnTo>
                      <a:pt x="27" y="744"/>
                    </a:lnTo>
                    <a:lnTo>
                      <a:pt x="64" y="661"/>
                    </a:lnTo>
                    <a:lnTo>
                      <a:pt x="63" y="658"/>
                    </a:lnTo>
                    <a:lnTo>
                      <a:pt x="61" y="655"/>
                    </a:lnTo>
                    <a:lnTo>
                      <a:pt x="55" y="647"/>
                    </a:lnTo>
                    <a:lnTo>
                      <a:pt x="50" y="638"/>
                    </a:lnTo>
                    <a:lnTo>
                      <a:pt x="44" y="625"/>
                    </a:lnTo>
                    <a:lnTo>
                      <a:pt x="38" y="610"/>
                    </a:lnTo>
                    <a:lnTo>
                      <a:pt x="30" y="594"/>
                    </a:lnTo>
                    <a:lnTo>
                      <a:pt x="24" y="577"/>
                    </a:lnTo>
                    <a:lnTo>
                      <a:pt x="16" y="555"/>
                    </a:lnTo>
                    <a:lnTo>
                      <a:pt x="11" y="533"/>
                    </a:lnTo>
                    <a:lnTo>
                      <a:pt x="5" y="508"/>
                    </a:lnTo>
                    <a:lnTo>
                      <a:pt x="3" y="485"/>
                    </a:lnTo>
                    <a:lnTo>
                      <a:pt x="0" y="458"/>
                    </a:lnTo>
                    <a:lnTo>
                      <a:pt x="2" y="432"/>
                    </a:lnTo>
                    <a:lnTo>
                      <a:pt x="3" y="404"/>
                    </a:lnTo>
                    <a:lnTo>
                      <a:pt x="9" y="377"/>
                    </a:lnTo>
                    <a:lnTo>
                      <a:pt x="14" y="341"/>
                    </a:lnTo>
                    <a:lnTo>
                      <a:pt x="22" y="307"/>
                    </a:lnTo>
                    <a:lnTo>
                      <a:pt x="33" y="274"/>
                    </a:lnTo>
                    <a:lnTo>
                      <a:pt x="44" y="241"/>
                    </a:lnTo>
                    <a:lnTo>
                      <a:pt x="55" y="208"/>
                    </a:lnTo>
                    <a:lnTo>
                      <a:pt x="67" y="177"/>
                    </a:lnTo>
                    <a:lnTo>
                      <a:pt x="80" y="147"/>
                    </a:lnTo>
                    <a:lnTo>
                      <a:pt x="94" y="121"/>
                    </a:lnTo>
                    <a:lnTo>
                      <a:pt x="106" y="94"/>
                    </a:lnTo>
                    <a:lnTo>
                      <a:pt x="119" y="71"/>
                    </a:lnTo>
                    <a:lnTo>
                      <a:pt x="130" y="50"/>
                    </a:lnTo>
                    <a:lnTo>
                      <a:pt x="139" y="33"/>
                    </a:lnTo>
                    <a:lnTo>
                      <a:pt x="147" y="18"/>
                    </a:lnTo>
                    <a:lnTo>
                      <a:pt x="155" y="8"/>
                    </a:lnTo>
                    <a:lnTo>
                      <a:pt x="158" y="2"/>
                    </a:lnTo>
                    <a:lnTo>
                      <a:pt x="161" y="0"/>
                    </a:lnTo>
                    <a:close/>
                  </a:path>
                </a:pathLst>
              </a:custGeom>
              <a:solidFill>
                <a:srgbClr val="000099"/>
              </a:solidFill>
              <a:ln w="9525">
                <a:noFill/>
                <a:round/>
                <a:headEnd/>
                <a:tailEnd/>
              </a:ln>
            </p:spPr>
            <p:txBody>
              <a:bodyPr/>
              <a:lstStyle/>
              <a:p>
                <a:endParaRPr lang="de-AT"/>
              </a:p>
            </p:txBody>
          </p:sp>
          <p:sp>
            <p:nvSpPr>
              <p:cNvPr id="88" name="Freeform 103"/>
              <p:cNvSpPr>
                <a:spLocks/>
              </p:cNvSpPr>
              <p:nvPr/>
            </p:nvSpPr>
            <p:spPr bwMode="auto">
              <a:xfrm>
                <a:off x="1619" y="1188"/>
                <a:ext cx="30" cy="29"/>
              </a:xfrm>
              <a:custGeom>
                <a:avLst/>
                <a:gdLst>
                  <a:gd name="T0" fmla="*/ 15 w 61"/>
                  <a:gd name="T1" fmla="*/ 2 h 58"/>
                  <a:gd name="T2" fmla="*/ 15 w 61"/>
                  <a:gd name="T3" fmla="*/ 2 h 58"/>
                  <a:gd name="T4" fmla="*/ 13 w 61"/>
                  <a:gd name="T5" fmla="*/ 2 h 58"/>
                  <a:gd name="T6" fmla="*/ 11 w 61"/>
                  <a:gd name="T7" fmla="*/ 1 h 58"/>
                  <a:gd name="T8" fmla="*/ 9 w 61"/>
                  <a:gd name="T9" fmla="*/ 1 h 58"/>
                  <a:gd name="T10" fmla="*/ 8 w 61"/>
                  <a:gd name="T11" fmla="*/ 0 h 58"/>
                  <a:gd name="T12" fmla="*/ 7 w 61"/>
                  <a:gd name="T13" fmla="*/ 0 h 58"/>
                  <a:gd name="T14" fmla="*/ 6 w 61"/>
                  <a:gd name="T15" fmla="*/ 0 h 58"/>
                  <a:gd name="T16" fmla="*/ 4 w 61"/>
                  <a:gd name="T17" fmla="*/ 1 h 58"/>
                  <a:gd name="T18" fmla="*/ 2 w 61"/>
                  <a:gd name="T19" fmla="*/ 2 h 58"/>
                  <a:gd name="T20" fmla="*/ 1 w 61"/>
                  <a:gd name="T21" fmla="*/ 3 h 58"/>
                  <a:gd name="T22" fmla="*/ 0 w 61"/>
                  <a:gd name="T23" fmla="*/ 4 h 58"/>
                  <a:gd name="T24" fmla="*/ 0 w 61"/>
                  <a:gd name="T25" fmla="*/ 5 h 58"/>
                  <a:gd name="T26" fmla="*/ 0 w 61"/>
                  <a:gd name="T27" fmla="*/ 7 h 58"/>
                  <a:gd name="T28" fmla="*/ 0 w 61"/>
                  <a:gd name="T29" fmla="*/ 7 h 58"/>
                  <a:gd name="T30" fmla="*/ 1 w 61"/>
                  <a:gd name="T31" fmla="*/ 9 h 58"/>
                  <a:gd name="T32" fmla="*/ 3 w 61"/>
                  <a:gd name="T33" fmla="*/ 11 h 58"/>
                  <a:gd name="T34" fmla="*/ 5 w 61"/>
                  <a:gd name="T35" fmla="*/ 12 h 58"/>
                  <a:gd name="T36" fmla="*/ 6 w 61"/>
                  <a:gd name="T37" fmla="*/ 14 h 58"/>
                  <a:gd name="T38" fmla="*/ 8 w 61"/>
                  <a:gd name="T39" fmla="*/ 14 h 58"/>
                  <a:gd name="T40" fmla="*/ 8 w 61"/>
                  <a:gd name="T41" fmla="*/ 15 h 58"/>
                  <a:gd name="T42" fmla="*/ 15 w 61"/>
                  <a:gd name="T43" fmla="*/ 2 h 58"/>
                  <a:gd name="T44" fmla="*/ 15 w 61"/>
                  <a:gd name="T45" fmla="*/ 2 h 5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1"/>
                  <a:gd name="T70" fmla="*/ 0 h 58"/>
                  <a:gd name="T71" fmla="*/ 61 w 61"/>
                  <a:gd name="T72" fmla="*/ 58 h 5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1" h="58">
                    <a:moveTo>
                      <a:pt x="61" y="8"/>
                    </a:moveTo>
                    <a:lnTo>
                      <a:pt x="60" y="6"/>
                    </a:lnTo>
                    <a:lnTo>
                      <a:pt x="55" y="5"/>
                    </a:lnTo>
                    <a:lnTo>
                      <a:pt x="47" y="3"/>
                    </a:lnTo>
                    <a:lnTo>
                      <a:pt x="38" y="1"/>
                    </a:lnTo>
                    <a:lnTo>
                      <a:pt x="33" y="0"/>
                    </a:lnTo>
                    <a:lnTo>
                      <a:pt x="28" y="0"/>
                    </a:lnTo>
                    <a:lnTo>
                      <a:pt x="24" y="0"/>
                    </a:lnTo>
                    <a:lnTo>
                      <a:pt x="19" y="1"/>
                    </a:lnTo>
                    <a:lnTo>
                      <a:pt x="11" y="5"/>
                    </a:lnTo>
                    <a:lnTo>
                      <a:pt x="5" y="11"/>
                    </a:lnTo>
                    <a:lnTo>
                      <a:pt x="2" y="15"/>
                    </a:lnTo>
                    <a:lnTo>
                      <a:pt x="2" y="20"/>
                    </a:lnTo>
                    <a:lnTo>
                      <a:pt x="0" y="25"/>
                    </a:lnTo>
                    <a:lnTo>
                      <a:pt x="2" y="30"/>
                    </a:lnTo>
                    <a:lnTo>
                      <a:pt x="7" y="36"/>
                    </a:lnTo>
                    <a:lnTo>
                      <a:pt x="13" y="44"/>
                    </a:lnTo>
                    <a:lnTo>
                      <a:pt x="21" y="48"/>
                    </a:lnTo>
                    <a:lnTo>
                      <a:pt x="27" y="53"/>
                    </a:lnTo>
                    <a:lnTo>
                      <a:pt x="32" y="56"/>
                    </a:lnTo>
                    <a:lnTo>
                      <a:pt x="35" y="58"/>
                    </a:lnTo>
                    <a:lnTo>
                      <a:pt x="61" y="8"/>
                    </a:lnTo>
                    <a:close/>
                  </a:path>
                </a:pathLst>
              </a:custGeom>
              <a:solidFill>
                <a:srgbClr val="000000"/>
              </a:solidFill>
              <a:ln w="9525">
                <a:noFill/>
                <a:round/>
                <a:headEnd/>
                <a:tailEnd/>
              </a:ln>
            </p:spPr>
            <p:txBody>
              <a:bodyPr/>
              <a:lstStyle/>
              <a:p>
                <a:endParaRPr lang="de-AT"/>
              </a:p>
            </p:txBody>
          </p:sp>
          <p:sp>
            <p:nvSpPr>
              <p:cNvPr id="89" name="Freeform 104"/>
              <p:cNvSpPr>
                <a:spLocks/>
              </p:cNvSpPr>
              <p:nvPr/>
            </p:nvSpPr>
            <p:spPr bwMode="auto">
              <a:xfrm>
                <a:off x="1830" y="1410"/>
                <a:ext cx="56" cy="76"/>
              </a:xfrm>
              <a:custGeom>
                <a:avLst/>
                <a:gdLst>
                  <a:gd name="T0" fmla="*/ 24 w 111"/>
                  <a:gd name="T1" fmla="*/ 16 h 151"/>
                  <a:gd name="T2" fmla="*/ 28 w 111"/>
                  <a:gd name="T3" fmla="*/ 33 h 151"/>
                  <a:gd name="T4" fmla="*/ 28 w 111"/>
                  <a:gd name="T5" fmla="*/ 33 h 151"/>
                  <a:gd name="T6" fmla="*/ 27 w 111"/>
                  <a:gd name="T7" fmla="*/ 35 h 151"/>
                  <a:gd name="T8" fmla="*/ 26 w 111"/>
                  <a:gd name="T9" fmla="*/ 36 h 151"/>
                  <a:gd name="T10" fmla="*/ 25 w 111"/>
                  <a:gd name="T11" fmla="*/ 37 h 151"/>
                  <a:gd name="T12" fmla="*/ 24 w 111"/>
                  <a:gd name="T13" fmla="*/ 37 h 151"/>
                  <a:gd name="T14" fmla="*/ 23 w 111"/>
                  <a:gd name="T15" fmla="*/ 38 h 151"/>
                  <a:gd name="T16" fmla="*/ 22 w 111"/>
                  <a:gd name="T17" fmla="*/ 38 h 151"/>
                  <a:gd name="T18" fmla="*/ 21 w 111"/>
                  <a:gd name="T19" fmla="*/ 38 h 151"/>
                  <a:gd name="T20" fmla="*/ 19 w 111"/>
                  <a:gd name="T21" fmla="*/ 37 h 151"/>
                  <a:gd name="T22" fmla="*/ 18 w 111"/>
                  <a:gd name="T23" fmla="*/ 37 h 151"/>
                  <a:gd name="T24" fmla="*/ 16 w 111"/>
                  <a:gd name="T25" fmla="*/ 37 h 151"/>
                  <a:gd name="T26" fmla="*/ 14 w 111"/>
                  <a:gd name="T27" fmla="*/ 36 h 151"/>
                  <a:gd name="T28" fmla="*/ 12 w 111"/>
                  <a:gd name="T29" fmla="*/ 35 h 151"/>
                  <a:gd name="T30" fmla="*/ 11 w 111"/>
                  <a:gd name="T31" fmla="*/ 35 h 151"/>
                  <a:gd name="T32" fmla="*/ 8 w 111"/>
                  <a:gd name="T33" fmla="*/ 35 h 151"/>
                  <a:gd name="T34" fmla="*/ 7 w 111"/>
                  <a:gd name="T35" fmla="*/ 34 h 151"/>
                  <a:gd name="T36" fmla="*/ 5 w 111"/>
                  <a:gd name="T37" fmla="*/ 33 h 151"/>
                  <a:gd name="T38" fmla="*/ 3 w 111"/>
                  <a:gd name="T39" fmla="*/ 33 h 151"/>
                  <a:gd name="T40" fmla="*/ 2 w 111"/>
                  <a:gd name="T41" fmla="*/ 33 h 151"/>
                  <a:gd name="T42" fmla="*/ 1 w 111"/>
                  <a:gd name="T43" fmla="*/ 32 h 151"/>
                  <a:gd name="T44" fmla="*/ 0 w 111"/>
                  <a:gd name="T45" fmla="*/ 32 h 151"/>
                  <a:gd name="T46" fmla="*/ 8 w 111"/>
                  <a:gd name="T47" fmla="*/ 28 h 151"/>
                  <a:gd name="T48" fmla="*/ 13 w 111"/>
                  <a:gd name="T49" fmla="*/ 25 h 151"/>
                  <a:gd name="T50" fmla="*/ 19 w 111"/>
                  <a:gd name="T51" fmla="*/ 25 h 151"/>
                  <a:gd name="T52" fmla="*/ 19 w 111"/>
                  <a:gd name="T53" fmla="*/ 25 h 151"/>
                  <a:gd name="T54" fmla="*/ 20 w 111"/>
                  <a:gd name="T55" fmla="*/ 26 h 151"/>
                  <a:gd name="T56" fmla="*/ 21 w 111"/>
                  <a:gd name="T57" fmla="*/ 26 h 151"/>
                  <a:gd name="T58" fmla="*/ 23 w 111"/>
                  <a:gd name="T59" fmla="*/ 26 h 151"/>
                  <a:gd name="T60" fmla="*/ 25 w 111"/>
                  <a:gd name="T61" fmla="*/ 25 h 151"/>
                  <a:gd name="T62" fmla="*/ 25 w 111"/>
                  <a:gd name="T63" fmla="*/ 26 h 151"/>
                  <a:gd name="T64" fmla="*/ 23 w 111"/>
                  <a:gd name="T65" fmla="*/ 15 h 151"/>
                  <a:gd name="T66" fmla="*/ 21 w 111"/>
                  <a:gd name="T67" fmla="*/ 0 h 151"/>
                  <a:gd name="T68" fmla="*/ 21 w 111"/>
                  <a:gd name="T69" fmla="*/ 0 h 151"/>
                  <a:gd name="T70" fmla="*/ 22 w 111"/>
                  <a:gd name="T71" fmla="*/ 1 h 151"/>
                  <a:gd name="T72" fmla="*/ 23 w 111"/>
                  <a:gd name="T73" fmla="*/ 1 h 151"/>
                  <a:gd name="T74" fmla="*/ 23 w 111"/>
                  <a:gd name="T75" fmla="*/ 2 h 151"/>
                  <a:gd name="T76" fmla="*/ 23 w 111"/>
                  <a:gd name="T77" fmla="*/ 3 h 151"/>
                  <a:gd name="T78" fmla="*/ 24 w 111"/>
                  <a:gd name="T79" fmla="*/ 4 h 151"/>
                  <a:gd name="T80" fmla="*/ 24 w 111"/>
                  <a:gd name="T81" fmla="*/ 6 h 151"/>
                  <a:gd name="T82" fmla="*/ 24 w 111"/>
                  <a:gd name="T83" fmla="*/ 7 h 151"/>
                  <a:gd name="T84" fmla="*/ 24 w 111"/>
                  <a:gd name="T85" fmla="*/ 9 h 151"/>
                  <a:gd name="T86" fmla="*/ 25 w 111"/>
                  <a:gd name="T87" fmla="*/ 11 h 151"/>
                  <a:gd name="T88" fmla="*/ 24 w 111"/>
                  <a:gd name="T89" fmla="*/ 13 h 151"/>
                  <a:gd name="T90" fmla="*/ 24 w 111"/>
                  <a:gd name="T91" fmla="*/ 14 h 151"/>
                  <a:gd name="T92" fmla="*/ 24 w 111"/>
                  <a:gd name="T93" fmla="*/ 16 h 151"/>
                  <a:gd name="T94" fmla="*/ 24 w 111"/>
                  <a:gd name="T95" fmla="*/ 16 h 151"/>
                  <a:gd name="T96" fmla="*/ 24 w 111"/>
                  <a:gd name="T97" fmla="*/ 16 h 15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1"/>
                  <a:gd name="T148" fmla="*/ 0 h 151"/>
                  <a:gd name="T149" fmla="*/ 111 w 111"/>
                  <a:gd name="T150" fmla="*/ 151 h 15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1" h="151">
                    <a:moveTo>
                      <a:pt x="95" y="62"/>
                    </a:moveTo>
                    <a:lnTo>
                      <a:pt x="111" y="129"/>
                    </a:lnTo>
                    <a:lnTo>
                      <a:pt x="109" y="131"/>
                    </a:lnTo>
                    <a:lnTo>
                      <a:pt x="106" y="139"/>
                    </a:lnTo>
                    <a:lnTo>
                      <a:pt x="103" y="142"/>
                    </a:lnTo>
                    <a:lnTo>
                      <a:pt x="100" y="147"/>
                    </a:lnTo>
                    <a:lnTo>
                      <a:pt x="95" y="148"/>
                    </a:lnTo>
                    <a:lnTo>
                      <a:pt x="91" y="151"/>
                    </a:lnTo>
                    <a:lnTo>
                      <a:pt x="86" y="150"/>
                    </a:lnTo>
                    <a:lnTo>
                      <a:pt x="81" y="150"/>
                    </a:lnTo>
                    <a:lnTo>
                      <a:pt x="75" y="148"/>
                    </a:lnTo>
                    <a:lnTo>
                      <a:pt x="70" y="147"/>
                    </a:lnTo>
                    <a:lnTo>
                      <a:pt x="62" y="145"/>
                    </a:lnTo>
                    <a:lnTo>
                      <a:pt x="55" y="142"/>
                    </a:lnTo>
                    <a:lnTo>
                      <a:pt x="47" y="140"/>
                    </a:lnTo>
                    <a:lnTo>
                      <a:pt x="41" y="139"/>
                    </a:lnTo>
                    <a:lnTo>
                      <a:pt x="31" y="137"/>
                    </a:lnTo>
                    <a:lnTo>
                      <a:pt x="25" y="136"/>
                    </a:lnTo>
                    <a:lnTo>
                      <a:pt x="17" y="132"/>
                    </a:lnTo>
                    <a:lnTo>
                      <a:pt x="12" y="131"/>
                    </a:lnTo>
                    <a:lnTo>
                      <a:pt x="6" y="129"/>
                    </a:lnTo>
                    <a:lnTo>
                      <a:pt x="3" y="128"/>
                    </a:lnTo>
                    <a:lnTo>
                      <a:pt x="0" y="128"/>
                    </a:lnTo>
                    <a:lnTo>
                      <a:pt x="31" y="112"/>
                    </a:lnTo>
                    <a:lnTo>
                      <a:pt x="52" y="98"/>
                    </a:lnTo>
                    <a:lnTo>
                      <a:pt x="73" y="98"/>
                    </a:lnTo>
                    <a:lnTo>
                      <a:pt x="75" y="100"/>
                    </a:lnTo>
                    <a:lnTo>
                      <a:pt x="80" y="101"/>
                    </a:lnTo>
                    <a:lnTo>
                      <a:pt x="84" y="103"/>
                    </a:lnTo>
                    <a:lnTo>
                      <a:pt x="91" y="101"/>
                    </a:lnTo>
                    <a:lnTo>
                      <a:pt x="97" y="98"/>
                    </a:lnTo>
                    <a:lnTo>
                      <a:pt x="98" y="101"/>
                    </a:lnTo>
                    <a:lnTo>
                      <a:pt x="91" y="59"/>
                    </a:lnTo>
                    <a:lnTo>
                      <a:pt x="81" y="0"/>
                    </a:lnTo>
                    <a:lnTo>
                      <a:pt x="83" y="0"/>
                    </a:lnTo>
                    <a:lnTo>
                      <a:pt x="86" y="1"/>
                    </a:lnTo>
                    <a:lnTo>
                      <a:pt x="89" y="3"/>
                    </a:lnTo>
                    <a:lnTo>
                      <a:pt x="91" y="7"/>
                    </a:lnTo>
                    <a:lnTo>
                      <a:pt x="92" y="11"/>
                    </a:lnTo>
                    <a:lnTo>
                      <a:pt x="95" y="15"/>
                    </a:lnTo>
                    <a:lnTo>
                      <a:pt x="95" y="22"/>
                    </a:lnTo>
                    <a:lnTo>
                      <a:pt x="95" y="28"/>
                    </a:lnTo>
                    <a:lnTo>
                      <a:pt x="95" y="36"/>
                    </a:lnTo>
                    <a:lnTo>
                      <a:pt x="97" y="43"/>
                    </a:lnTo>
                    <a:lnTo>
                      <a:pt x="95" y="50"/>
                    </a:lnTo>
                    <a:lnTo>
                      <a:pt x="95" y="56"/>
                    </a:lnTo>
                    <a:lnTo>
                      <a:pt x="95" y="61"/>
                    </a:lnTo>
                    <a:lnTo>
                      <a:pt x="95" y="62"/>
                    </a:lnTo>
                    <a:close/>
                  </a:path>
                </a:pathLst>
              </a:custGeom>
              <a:solidFill>
                <a:srgbClr val="D4EBD4"/>
              </a:solidFill>
              <a:ln w="9525">
                <a:noFill/>
                <a:round/>
                <a:headEnd/>
                <a:tailEnd/>
              </a:ln>
            </p:spPr>
            <p:txBody>
              <a:bodyPr/>
              <a:lstStyle/>
              <a:p>
                <a:endParaRPr lang="de-AT"/>
              </a:p>
            </p:txBody>
          </p:sp>
          <p:sp>
            <p:nvSpPr>
              <p:cNvPr id="90" name="Freeform 105"/>
              <p:cNvSpPr>
                <a:spLocks/>
              </p:cNvSpPr>
              <p:nvPr/>
            </p:nvSpPr>
            <p:spPr bwMode="auto">
              <a:xfrm>
                <a:off x="1820" y="1359"/>
                <a:ext cx="61" cy="104"/>
              </a:xfrm>
              <a:custGeom>
                <a:avLst/>
                <a:gdLst>
                  <a:gd name="T0" fmla="*/ 2 w 122"/>
                  <a:gd name="T1" fmla="*/ 0 h 207"/>
                  <a:gd name="T2" fmla="*/ 2 w 122"/>
                  <a:gd name="T3" fmla="*/ 0 h 207"/>
                  <a:gd name="T4" fmla="*/ 4 w 122"/>
                  <a:gd name="T5" fmla="*/ 0 h 207"/>
                  <a:gd name="T6" fmla="*/ 5 w 122"/>
                  <a:gd name="T7" fmla="*/ 1 h 207"/>
                  <a:gd name="T8" fmla="*/ 7 w 122"/>
                  <a:gd name="T9" fmla="*/ 1 h 207"/>
                  <a:gd name="T10" fmla="*/ 8 w 122"/>
                  <a:gd name="T11" fmla="*/ 1 h 207"/>
                  <a:gd name="T12" fmla="*/ 10 w 122"/>
                  <a:gd name="T13" fmla="*/ 2 h 207"/>
                  <a:gd name="T14" fmla="*/ 11 w 122"/>
                  <a:gd name="T15" fmla="*/ 2 h 207"/>
                  <a:gd name="T16" fmla="*/ 13 w 122"/>
                  <a:gd name="T17" fmla="*/ 3 h 207"/>
                  <a:gd name="T18" fmla="*/ 14 w 122"/>
                  <a:gd name="T19" fmla="*/ 3 h 207"/>
                  <a:gd name="T20" fmla="*/ 15 w 122"/>
                  <a:gd name="T21" fmla="*/ 5 h 207"/>
                  <a:gd name="T22" fmla="*/ 17 w 122"/>
                  <a:gd name="T23" fmla="*/ 5 h 207"/>
                  <a:gd name="T24" fmla="*/ 19 w 122"/>
                  <a:gd name="T25" fmla="*/ 7 h 207"/>
                  <a:gd name="T26" fmla="*/ 20 w 122"/>
                  <a:gd name="T27" fmla="*/ 7 h 207"/>
                  <a:gd name="T28" fmla="*/ 21 w 122"/>
                  <a:gd name="T29" fmla="*/ 9 h 207"/>
                  <a:gd name="T30" fmla="*/ 22 w 122"/>
                  <a:gd name="T31" fmla="*/ 10 h 207"/>
                  <a:gd name="T32" fmla="*/ 22 w 122"/>
                  <a:gd name="T33" fmla="*/ 11 h 207"/>
                  <a:gd name="T34" fmla="*/ 23 w 122"/>
                  <a:gd name="T35" fmla="*/ 13 h 207"/>
                  <a:gd name="T36" fmla="*/ 23 w 122"/>
                  <a:gd name="T37" fmla="*/ 14 h 207"/>
                  <a:gd name="T38" fmla="*/ 23 w 122"/>
                  <a:gd name="T39" fmla="*/ 16 h 207"/>
                  <a:gd name="T40" fmla="*/ 24 w 122"/>
                  <a:gd name="T41" fmla="*/ 17 h 207"/>
                  <a:gd name="T42" fmla="*/ 24 w 122"/>
                  <a:gd name="T43" fmla="*/ 19 h 207"/>
                  <a:gd name="T44" fmla="*/ 24 w 122"/>
                  <a:gd name="T45" fmla="*/ 20 h 207"/>
                  <a:gd name="T46" fmla="*/ 24 w 122"/>
                  <a:gd name="T47" fmla="*/ 21 h 207"/>
                  <a:gd name="T48" fmla="*/ 24 w 122"/>
                  <a:gd name="T49" fmla="*/ 23 h 207"/>
                  <a:gd name="T50" fmla="*/ 24 w 122"/>
                  <a:gd name="T51" fmla="*/ 23 h 207"/>
                  <a:gd name="T52" fmla="*/ 25 w 122"/>
                  <a:gd name="T53" fmla="*/ 24 h 207"/>
                  <a:gd name="T54" fmla="*/ 25 w 122"/>
                  <a:gd name="T55" fmla="*/ 26 h 207"/>
                  <a:gd name="T56" fmla="*/ 25 w 122"/>
                  <a:gd name="T57" fmla="*/ 26 h 207"/>
                  <a:gd name="T58" fmla="*/ 31 w 122"/>
                  <a:gd name="T59" fmla="*/ 45 h 207"/>
                  <a:gd name="T60" fmla="*/ 31 w 122"/>
                  <a:gd name="T61" fmla="*/ 52 h 207"/>
                  <a:gd name="T62" fmla="*/ 25 w 122"/>
                  <a:gd name="T63" fmla="*/ 41 h 207"/>
                  <a:gd name="T64" fmla="*/ 20 w 122"/>
                  <a:gd name="T65" fmla="*/ 21 h 207"/>
                  <a:gd name="T66" fmla="*/ 15 w 122"/>
                  <a:gd name="T67" fmla="*/ 14 h 207"/>
                  <a:gd name="T68" fmla="*/ 5 w 122"/>
                  <a:gd name="T69" fmla="*/ 11 h 207"/>
                  <a:gd name="T70" fmla="*/ 0 w 122"/>
                  <a:gd name="T71" fmla="*/ 11 h 207"/>
                  <a:gd name="T72" fmla="*/ 2 w 122"/>
                  <a:gd name="T73" fmla="*/ 0 h 207"/>
                  <a:gd name="T74" fmla="*/ 2 w 122"/>
                  <a:gd name="T75" fmla="*/ 0 h 20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22"/>
                  <a:gd name="T115" fmla="*/ 0 h 207"/>
                  <a:gd name="T116" fmla="*/ 122 w 122"/>
                  <a:gd name="T117" fmla="*/ 207 h 20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22" h="207">
                    <a:moveTo>
                      <a:pt x="6" y="0"/>
                    </a:moveTo>
                    <a:lnTo>
                      <a:pt x="7" y="0"/>
                    </a:lnTo>
                    <a:lnTo>
                      <a:pt x="14" y="0"/>
                    </a:lnTo>
                    <a:lnTo>
                      <a:pt x="18" y="1"/>
                    </a:lnTo>
                    <a:lnTo>
                      <a:pt x="25" y="3"/>
                    </a:lnTo>
                    <a:lnTo>
                      <a:pt x="29" y="3"/>
                    </a:lnTo>
                    <a:lnTo>
                      <a:pt x="37" y="6"/>
                    </a:lnTo>
                    <a:lnTo>
                      <a:pt x="42" y="7"/>
                    </a:lnTo>
                    <a:lnTo>
                      <a:pt x="50" y="10"/>
                    </a:lnTo>
                    <a:lnTo>
                      <a:pt x="56" y="12"/>
                    </a:lnTo>
                    <a:lnTo>
                      <a:pt x="62" y="17"/>
                    </a:lnTo>
                    <a:lnTo>
                      <a:pt x="67" y="18"/>
                    </a:lnTo>
                    <a:lnTo>
                      <a:pt x="73" y="25"/>
                    </a:lnTo>
                    <a:lnTo>
                      <a:pt x="78" y="28"/>
                    </a:lnTo>
                    <a:lnTo>
                      <a:pt x="82" y="34"/>
                    </a:lnTo>
                    <a:lnTo>
                      <a:pt x="86" y="39"/>
                    </a:lnTo>
                    <a:lnTo>
                      <a:pt x="87" y="43"/>
                    </a:lnTo>
                    <a:lnTo>
                      <a:pt x="89" y="50"/>
                    </a:lnTo>
                    <a:lnTo>
                      <a:pt x="92" y="56"/>
                    </a:lnTo>
                    <a:lnTo>
                      <a:pt x="92" y="62"/>
                    </a:lnTo>
                    <a:lnTo>
                      <a:pt x="93" y="67"/>
                    </a:lnTo>
                    <a:lnTo>
                      <a:pt x="95" y="73"/>
                    </a:lnTo>
                    <a:lnTo>
                      <a:pt x="95" y="79"/>
                    </a:lnTo>
                    <a:lnTo>
                      <a:pt x="95" y="82"/>
                    </a:lnTo>
                    <a:lnTo>
                      <a:pt x="95" y="89"/>
                    </a:lnTo>
                    <a:lnTo>
                      <a:pt x="95" y="92"/>
                    </a:lnTo>
                    <a:lnTo>
                      <a:pt x="97" y="96"/>
                    </a:lnTo>
                    <a:lnTo>
                      <a:pt x="97" y="101"/>
                    </a:lnTo>
                    <a:lnTo>
                      <a:pt x="97" y="104"/>
                    </a:lnTo>
                    <a:lnTo>
                      <a:pt x="122" y="178"/>
                    </a:lnTo>
                    <a:lnTo>
                      <a:pt x="122" y="207"/>
                    </a:lnTo>
                    <a:lnTo>
                      <a:pt x="100" y="164"/>
                    </a:lnTo>
                    <a:lnTo>
                      <a:pt x="79" y="84"/>
                    </a:lnTo>
                    <a:lnTo>
                      <a:pt x="62" y="56"/>
                    </a:lnTo>
                    <a:lnTo>
                      <a:pt x="17" y="43"/>
                    </a:lnTo>
                    <a:lnTo>
                      <a:pt x="0" y="43"/>
                    </a:lnTo>
                    <a:lnTo>
                      <a:pt x="6" y="0"/>
                    </a:lnTo>
                    <a:close/>
                  </a:path>
                </a:pathLst>
              </a:custGeom>
              <a:solidFill>
                <a:srgbClr val="D6D9D6"/>
              </a:solidFill>
              <a:ln w="9525">
                <a:noFill/>
                <a:round/>
                <a:headEnd/>
                <a:tailEnd/>
              </a:ln>
            </p:spPr>
            <p:txBody>
              <a:bodyPr/>
              <a:lstStyle/>
              <a:p>
                <a:endParaRPr lang="de-AT"/>
              </a:p>
            </p:txBody>
          </p:sp>
          <p:sp>
            <p:nvSpPr>
              <p:cNvPr id="91" name="Freeform 106"/>
              <p:cNvSpPr>
                <a:spLocks/>
              </p:cNvSpPr>
              <p:nvPr/>
            </p:nvSpPr>
            <p:spPr bwMode="auto">
              <a:xfrm>
                <a:off x="1818" y="1372"/>
                <a:ext cx="61" cy="88"/>
              </a:xfrm>
              <a:custGeom>
                <a:avLst/>
                <a:gdLst>
                  <a:gd name="T0" fmla="*/ 14 w 122"/>
                  <a:gd name="T1" fmla="*/ 3 h 175"/>
                  <a:gd name="T2" fmla="*/ 15 w 122"/>
                  <a:gd name="T3" fmla="*/ 4 h 175"/>
                  <a:gd name="T4" fmla="*/ 19 w 122"/>
                  <a:gd name="T5" fmla="*/ 6 h 175"/>
                  <a:gd name="T6" fmla="*/ 22 w 122"/>
                  <a:gd name="T7" fmla="*/ 9 h 175"/>
                  <a:gd name="T8" fmla="*/ 24 w 122"/>
                  <a:gd name="T9" fmla="*/ 12 h 175"/>
                  <a:gd name="T10" fmla="*/ 24 w 122"/>
                  <a:gd name="T11" fmla="*/ 14 h 175"/>
                  <a:gd name="T12" fmla="*/ 25 w 122"/>
                  <a:gd name="T13" fmla="*/ 17 h 175"/>
                  <a:gd name="T14" fmla="*/ 25 w 122"/>
                  <a:gd name="T15" fmla="*/ 20 h 175"/>
                  <a:gd name="T16" fmla="*/ 25 w 122"/>
                  <a:gd name="T17" fmla="*/ 23 h 175"/>
                  <a:gd name="T18" fmla="*/ 25 w 122"/>
                  <a:gd name="T19" fmla="*/ 25 h 175"/>
                  <a:gd name="T20" fmla="*/ 25 w 122"/>
                  <a:gd name="T21" fmla="*/ 27 h 175"/>
                  <a:gd name="T22" fmla="*/ 26 w 122"/>
                  <a:gd name="T23" fmla="*/ 29 h 175"/>
                  <a:gd name="T24" fmla="*/ 27 w 122"/>
                  <a:gd name="T25" fmla="*/ 32 h 175"/>
                  <a:gd name="T26" fmla="*/ 28 w 122"/>
                  <a:gd name="T27" fmla="*/ 36 h 175"/>
                  <a:gd name="T28" fmla="*/ 29 w 122"/>
                  <a:gd name="T29" fmla="*/ 38 h 175"/>
                  <a:gd name="T30" fmla="*/ 30 w 122"/>
                  <a:gd name="T31" fmla="*/ 41 h 175"/>
                  <a:gd name="T32" fmla="*/ 30 w 122"/>
                  <a:gd name="T33" fmla="*/ 43 h 175"/>
                  <a:gd name="T34" fmla="*/ 30 w 122"/>
                  <a:gd name="T35" fmla="*/ 44 h 175"/>
                  <a:gd name="T36" fmla="*/ 29 w 122"/>
                  <a:gd name="T37" fmla="*/ 41 h 175"/>
                  <a:gd name="T38" fmla="*/ 27 w 122"/>
                  <a:gd name="T39" fmla="*/ 38 h 175"/>
                  <a:gd name="T40" fmla="*/ 26 w 122"/>
                  <a:gd name="T41" fmla="*/ 36 h 175"/>
                  <a:gd name="T42" fmla="*/ 25 w 122"/>
                  <a:gd name="T43" fmla="*/ 33 h 175"/>
                  <a:gd name="T44" fmla="*/ 24 w 122"/>
                  <a:gd name="T45" fmla="*/ 30 h 175"/>
                  <a:gd name="T46" fmla="*/ 23 w 122"/>
                  <a:gd name="T47" fmla="*/ 27 h 175"/>
                  <a:gd name="T48" fmla="*/ 22 w 122"/>
                  <a:gd name="T49" fmla="*/ 23 h 175"/>
                  <a:gd name="T50" fmla="*/ 20 w 122"/>
                  <a:gd name="T51" fmla="*/ 20 h 175"/>
                  <a:gd name="T52" fmla="*/ 19 w 122"/>
                  <a:gd name="T53" fmla="*/ 17 h 175"/>
                  <a:gd name="T54" fmla="*/ 17 w 122"/>
                  <a:gd name="T55" fmla="*/ 14 h 175"/>
                  <a:gd name="T56" fmla="*/ 15 w 122"/>
                  <a:gd name="T57" fmla="*/ 12 h 175"/>
                  <a:gd name="T58" fmla="*/ 15 w 122"/>
                  <a:gd name="T59" fmla="*/ 10 h 175"/>
                  <a:gd name="T60" fmla="*/ 2 w 122"/>
                  <a:gd name="T61" fmla="*/ 9 h 175"/>
                  <a:gd name="T62" fmla="*/ 14 w 122"/>
                  <a:gd name="T63" fmla="*/ 3 h 17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2"/>
                  <a:gd name="T97" fmla="*/ 0 h 175"/>
                  <a:gd name="T98" fmla="*/ 122 w 122"/>
                  <a:gd name="T99" fmla="*/ 175 h 17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2" h="175">
                    <a:moveTo>
                      <a:pt x="53" y="11"/>
                    </a:moveTo>
                    <a:lnTo>
                      <a:pt x="53" y="11"/>
                    </a:lnTo>
                    <a:lnTo>
                      <a:pt x="56" y="13"/>
                    </a:lnTo>
                    <a:lnTo>
                      <a:pt x="61" y="14"/>
                    </a:lnTo>
                    <a:lnTo>
                      <a:pt x="69" y="17"/>
                    </a:lnTo>
                    <a:lnTo>
                      <a:pt x="75" y="22"/>
                    </a:lnTo>
                    <a:lnTo>
                      <a:pt x="81" y="27"/>
                    </a:lnTo>
                    <a:lnTo>
                      <a:pt x="87" y="34"/>
                    </a:lnTo>
                    <a:lnTo>
                      <a:pt x="92" y="42"/>
                    </a:lnTo>
                    <a:lnTo>
                      <a:pt x="94" y="47"/>
                    </a:lnTo>
                    <a:lnTo>
                      <a:pt x="94" y="52"/>
                    </a:lnTo>
                    <a:lnTo>
                      <a:pt x="95" y="56"/>
                    </a:lnTo>
                    <a:lnTo>
                      <a:pt x="97" y="61"/>
                    </a:lnTo>
                    <a:lnTo>
                      <a:pt x="97" y="66"/>
                    </a:lnTo>
                    <a:lnTo>
                      <a:pt x="97" y="72"/>
                    </a:lnTo>
                    <a:lnTo>
                      <a:pt x="98" y="77"/>
                    </a:lnTo>
                    <a:lnTo>
                      <a:pt x="98" y="81"/>
                    </a:lnTo>
                    <a:lnTo>
                      <a:pt x="98" y="89"/>
                    </a:lnTo>
                    <a:lnTo>
                      <a:pt x="100" y="97"/>
                    </a:lnTo>
                    <a:lnTo>
                      <a:pt x="100" y="100"/>
                    </a:lnTo>
                    <a:lnTo>
                      <a:pt x="100" y="103"/>
                    </a:lnTo>
                    <a:lnTo>
                      <a:pt x="100" y="105"/>
                    </a:lnTo>
                    <a:lnTo>
                      <a:pt x="103" y="113"/>
                    </a:lnTo>
                    <a:lnTo>
                      <a:pt x="103" y="116"/>
                    </a:lnTo>
                    <a:lnTo>
                      <a:pt x="105" y="122"/>
                    </a:lnTo>
                    <a:lnTo>
                      <a:pt x="106" y="128"/>
                    </a:lnTo>
                    <a:lnTo>
                      <a:pt x="108" y="134"/>
                    </a:lnTo>
                    <a:lnTo>
                      <a:pt x="109" y="141"/>
                    </a:lnTo>
                    <a:lnTo>
                      <a:pt x="111" y="147"/>
                    </a:lnTo>
                    <a:lnTo>
                      <a:pt x="113" y="152"/>
                    </a:lnTo>
                    <a:lnTo>
                      <a:pt x="116" y="158"/>
                    </a:lnTo>
                    <a:lnTo>
                      <a:pt x="117" y="163"/>
                    </a:lnTo>
                    <a:lnTo>
                      <a:pt x="119" y="167"/>
                    </a:lnTo>
                    <a:lnTo>
                      <a:pt x="120" y="172"/>
                    </a:lnTo>
                    <a:lnTo>
                      <a:pt x="122" y="175"/>
                    </a:lnTo>
                    <a:lnTo>
                      <a:pt x="120" y="174"/>
                    </a:lnTo>
                    <a:lnTo>
                      <a:pt x="119" y="169"/>
                    </a:lnTo>
                    <a:lnTo>
                      <a:pt x="114" y="163"/>
                    </a:lnTo>
                    <a:lnTo>
                      <a:pt x="111" y="156"/>
                    </a:lnTo>
                    <a:lnTo>
                      <a:pt x="108" y="152"/>
                    </a:lnTo>
                    <a:lnTo>
                      <a:pt x="106" y="147"/>
                    </a:lnTo>
                    <a:lnTo>
                      <a:pt x="103" y="141"/>
                    </a:lnTo>
                    <a:lnTo>
                      <a:pt x="102" y="136"/>
                    </a:lnTo>
                    <a:lnTo>
                      <a:pt x="98" y="130"/>
                    </a:lnTo>
                    <a:lnTo>
                      <a:pt x="97" y="124"/>
                    </a:lnTo>
                    <a:lnTo>
                      <a:pt x="95" y="117"/>
                    </a:lnTo>
                    <a:lnTo>
                      <a:pt x="94" y="113"/>
                    </a:lnTo>
                    <a:lnTo>
                      <a:pt x="91" y="105"/>
                    </a:lnTo>
                    <a:lnTo>
                      <a:pt x="89" y="99"/>
                    </a:lnTo>
                    <a:lnTo>
                      <a:pt x="86" y="91"/>
                    </a:lnTo>
                    <a:lnTo>
                      <a:pt x="83" y="84"/>
                    </a:lnTo>
                    <a:lnTo>
                      <a:pt x="80" y="77"/>
                    </a:lnTo>
                    <a:lnTo>
                      <a:pt x="77" y="72"/>
                    </a:lnTo>
                    <a:lnTo>
                      <a:pt x="73" y="66"/>
                    </a:lnTo>
                    <a:lnTo>
                      <a:pt x="70" y="61"/>
                    </a:lnTo>
                    <a:lnTo>
                      <a:pt x="67" y="55"/>
                    </a:lnTo>
                    <a:lnTo>
                      <a:pt x="66" y="50"/>
                    </a:lnTo>
                    <a:lnTo>
                      <a:pt x="62" y="45"/>
                    </a:lnTo>
                    <a:lnTo>
                      <a:pt x="61" y="42"/>
                    </a:lnTo>
                    <a:lnTo>
                      <a:pt x="58" y="38"/>
                    </a:lnTo>
                    <a:lnTo>
                      <a:pt x="56" y="36"/>
                    </a:lnTo>
                    <a:lnTo>
                      <a:pt x="5" y="34"/>
                    </a:lnTo>
                    <a:lnTo>
                      <a:pt x="0" y="0"/>
                    </a:lnTo>
                    <a:lnTo>
                      <a:pt x="53" y="11"/>
                    </a:lnTo>
                    <a:close/>
                  </a:path>
                </a:pathLst>
              </a:custGeom>
              <a:solidFill>
                <a:srgbClr val="D9FFD9"/>
              </a:solidFill>
              <a:ln w="9525">
                <a:noFill/>
                <a:round/>
                <a:headEnd/>
                <a:tailEnd/>
              </a:ln>
            </p:spPr>
            <p:txBody>
              <a:bodyPr/>
              <a:lstStyle/>
              <a:p>
                <a:endParaRPr lang="de-AT"/>
              </a:p>
            </p:txBody>
          </p:sp>
          <p:sp>
            <p:nvSpPr>
              <p:cNvPr id="92" name="Freeform 107"/>
              <p:cNvSpPr>
                <a:spLocks/>
              </p:cNvSpPr>
              <p:nvPr/>
            </p:nvSpPr>
            <p:spPr bwMode="auto">
              <a:xfrm>
                <a:off x="1547" y="833"/>
                <a:ext cx="62" cy="57"/>
              </a:xfrm>
              <a:custGeom>
                <a:avLst/>
                <a:gdLst>
                  <a:gd name="T0" fmla="*/ 30 w 125"/>
                  <a:gd name="T1" fmla="*/ 0 h 114"/>
                  <a:gd name="T2" fmla="*/ 0 w 125"/>
                  <a:gd name="T3" fmla="*/ 18 h 114"/>
                  <a:gd name="T4" fmla="*/ 19 w 125"/>
                  <a:gd name="T5" fmla="*/ 29 h 114"/>
                  <a:gd name="T6" fmla="*/ 31 w 125"/>
                  <a:gd name="T7" fmla="*/ 7 h 114"/>
                  <a:gd name="T8" fmla="*/ 30 w 125"/>
                  <a:gd name="T9" fmla="*/ 0 h 114"/>
                  <a:gd name="T10" fmla="*/ 30 w 125"/>
                  <a:gd name="T11" fmla="*/ 0 h 114"/>
                  <a:gd name="T12" fmla="*/ 0 60000 65536"/>
                  <a:gd name="T13" fmla="*/ 0 60000 65536"/>
                  <a:gd name="T14" fmla="*/ 0 60000 65536"/>
                  <a:gd name="T15" fmla="*/ 0 60000 65536"/>
                  <a:gd name="T16" fmla="*/ 0 60000 65536"/>
                  <a:gd name="T17" fmla="*/ 0 60000 65536"/>
                  <a:gd name="T18" fmla="*/ 0 w 125"/>
                  <a:gd name="T19" fmla="*/ 0 h 114"/>
                  <a:gd name="T20" fmla="*/ 125 w 125"/>
                  <a:gd name="T21" fmla="*/ 114 h 114"/>
                </a:gdLst>
                <a:ahLst/>
                <a:cxnLst>
                  <a:cxn ang="T12">
                    <a:pos x="T0" y="T1"/>
                  </a:cxn>
                  <a:cxn ang="T13">
                    <a:pos x="T2" y="T3"/>
                  </a:cxn>
                  <a:cxn ang="T14">
                    <a:pos x="T4" y="T5"/>
                  </a:cxn>
                  <a:cxn ang="T15">
                    <a:pos x="T6" y="T7"/>
                  </a:cxn>
                  <a:cxn ang="T16">
                    <a:pos x="T8" y="T9"/>
                  </a:cxn>
                  <a:cxn ang="T17">
                    <a:pos x="T10" y="T11"/>
                  </a:cxn>
                </a:cxnLst>
                <a:rect l="T18" t="T19" r="T20" b="T21"/>
                <a:pathLst>
                  <a:path w="125" h="114">
                    <a:moveTo>
                      <a:pt x="123" y="0"/>
                    </a:moveTo>
                    <a:lnTo>
                      <a:pt x="0" y="72"/>
                    </a:lnTo>
                    <a:lnTo>
                      <a:pt x="78" y="114"/>
                    </a:lnTo>
                    <a:lnTo>
                      <a:pt x="125" y="28"/>
                    </a:lnTo>
                    <a:lnTo>
                      <a:pt x="123" y="0"/>
                    </a:lnTo>
                    <a:close/>
                  </a:path>
                </a:pathLst>
              </a:custGeom>
              <a:solidFill>
                <a:srgbClr val="000000"/>
              </a:solidFill>
              <a:ln w="9525">
                <a:noFill/>
                <a:round/>
                <a:headEnd/>
                <a:tailEnd/>
              </a:ln>
            </p:spPr>
            <p:txBody>
              <a:bodyPr/>
              <a:lstStyle/>
              <a:p>
                <a:endParaRPr lang="de-AT"/>
              </a:p>
            </p:txBody>
          </p:sp>
          <p:sp>
            <p:nvSpPr>
              <p:cNvPr id="93" name="Freeform 108"/>
              <p:cNvSpPr>
                <a:spLocks/>
              </p:cNvSpPr>
              <p:nvPr/>
            </p:nvSpPr>
            <p:spPr bwMode="auto">
              <a:xfrm>
                <a:off x="1991" y="917"/>
                <a:ext cx="198" cy="247"/>
              </a:xfrm>
              <a:custGeom>
                <a:avLst/>
                <a:gdLst>
                  <a:gd name="T0" fmla="*/ 0 w 397"/>
                  <a:gd name="T1" fmla="*/ 5 h 493"/>
                  <a:gd name="T2" fmla="*/ 90 w 397"/>
                  <a:gd name="T3" fmla="*/ 124 h 493"/>
                  <a:gd name="T4" fmla="*/ 91 w 397"/>
                  <a:gd name="T5" fmla="*/ 124 h 493"/>
                  <a:gd name="T6" fmla="*/ 92 w 397"/>
                  <a:gd name="T7" fmla="*/ 124 h 493"/>
                  <a:gd name="T8" fmla="*/ 93 w 397"/>
                  <a:gd name="T9" fmla="*/ 123 h 493"/>
                  <a:gd name="T10" fmla="*/ 95 w 397"/>
                  <a:gd name="T11" fmla="*/ 123 h 493"/>
                  <a:gd name="T12" fmla="*/ 97 w 397"/>
                  <a:gd name="T13" fmla="*/ 122 h 493"/>
                  <a:gd name="T14" fmla="*/ 98 w 397"/>
                  <a:gd name="T15" fmla="*/ 121 h 493"/>
                  <a:gd name="T16" fmla="*/ 98 w 397"/>
                  <a:gd name="T17" fmla="*/ 119 h 493"/>
                  <a:gd name="T18" fmla="*/ 99 w 397"/>
                  <a:gd name="T19" fmla="*/ 119 h 493"/>
                  <a:gd name="T20" fmla="*/ 99 w 397"/>
                  <a:gd name="T21" fmla="*/ 117 h 493"/>
                  <a:gd name="T22" fmla="*/ 99 w 397"/>
                  <a:gd name="T23" fmla="*/ 116 h 493"/>
                  <a:gd name="T24" fmla="*/ 97 w 397"/>
                  <a:gd name="T25" fmla="*/ 113 h 493"/>
                  <a:gd name="T26" fmla="*/ 94 w 397"/>
                  <a:gd name="T27" fmla="*/ 108 h 493"/>
                  <a:gd name="T28" fmla="*/ 90 w 397"/>
                  <a:gd name="T29" fmla="*/ 101 h 493"/>
                  <a:gd name="T30" fmla="*/ 84 w 397"/>
                  <a:gd name="T31" fmla="*/ 94 h 493"/>
                  <a:gd name="T32" fmla="*/ 77 w 397"/>
                  <a:gd name="T33" fmla="*/ 85 h 493"/>
                  <a:gd name="T34" fmla="*/ 69 w 397"/>
                  <a:gd name="T35" fmla="*/ 75 h 493"/>
                  <a:gd name="T36" fmla="*/ 61 w 397"/>
                  <a:gd name="T37" fmla="*/ 65 h 493"/>
                  <a:gd name="T38" fmla="*/ 52 w 397"/>
                  <a:gd name="T39" fmla="*/ 55 h 493"/>
                  <a:gd name="T40" fmla="*/ 44 w 397"/>
                  <a:gd name="T41" fmla="*/ 44 h 493"/>
                  <a:gd name="T42" fmla="*/ 36 w 397"/>
                  <a:gd name="T43" fmla="*/ 34 h 493"/>
                  <a:gd name="T44" fmla="*/ 28 w 397"/>
                  <a:gd name="T45" fmla="*/ 25 h 493"/>
                  <a:gd name="T46" fmla="*/ 22 w 397"/>
                  <a:gd name="T47" fmla="*/ 17 h 493"/>
                  <a:gd name="T48" fmla="*/ 16 w 397"/>
                  <a:gd name="T49" fmla="*/ 10 h 493"/>
                  <a:gd name="T50" fmla="*/ 11 w 397"/>
                  <a:gd name="T51" fmla="*/ 5 h 493"/>
                  <a:gd name="T52" fmla="*/ 8 w 397"/>
                  <a:gd name="T53" fmla="*/ 1 h 493"/>
                  <a:gd name="T54" fmla="*/ 8 w 397"/>
                  <a:gd name="T55" fmla="*/ 0 h 493"/>
                  <a:gd name="T56" fmla="*/ 0 w 397"/>
                  <a:gd name="T57" fmla="*/ 5 h 493"/>
                  <a:gd name="T58" fmla="*/ 0 w 397"/>
                  <a:gd name="T59" fmla="*/ 5 h 49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97"/>
                  <a:gd name="T91" fmla="*/ 0 h 493"/>
                  <a:gd name="T92" fmla="*/ 397 w 397"/>
                  <a:gd name="T93" fmla="*/ 493 h 49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97" h="493">
                    <a:moveTo>
                      <a:pt x="0" y="20"/>
                    </a:moveTo>
                    <a:lnTo>
                      <a:pt x="363" y="493"/>
                    </a:lnTo>
                    <a:lnTo>
                      <a:pt x="365" y="493"/>
                    </a:lnTo>
                    <a:lnTo>
                      <a:pt x="368" y="493"/>
                    </a:lnTo>
                    <a:lnTo>
                      <a:pt x="374" y="492"/>
                    </a:lnTo>
                    <a:lnTo>
                      <a:pt x="382" y="490"/>
                    </a:lnTo>
                    <a:lnTo>
                      <a:pt x="388" y="487"/>
                    </a:lnTo>
                    <a:lnTo>
                      <a:pt x="394" y="482"/>
                    </a:lnTo>
                    <a:lnTo>
                      <a:pt x="394" y="476"/>
                    </a:lnTo>
                    <a:lnTo>
                      <a:pt x="396" y="473"/>
                    </a:lnTo>
                    <a:lnTo>
                      <a:pt x="396" y="468"/>
                    </a:lnTo>
                    <a:lnTo>
                      <a:pt x="397" y="462"/>
                    </a:lnTo>
                    <a:lnTo>
                      <a:pt x="391" y="450"/>
                    </a:lnTo>
                    <a:lnTo>
                      <a:pt x="379" y="431"/>
                    </a:lnTo>
                    <a:lnTo>
                      <a:pt x="360" y="404"/>
                    </a:lnTo>
                    <a:lnTo>
                      <a:pt x="336" y="373"/>
                    </a:lnTo>
                    <a:lnTo>
                      <a:pt x="308" y="337"/>
                    </a:lnTo>
                    <a:lnTo>
                      <a:pt x="277" y="298"/>
                    </a:lnTo>
                    <a:lnTo>
                      <a:pt x="246" y="257"/>
                    </a:lnTo>
                    <a:lnTo>
                      <a:pt x="211" y="217"/>
                    </a:lnTo>
                    <a:lnTo>
                      <a:pt x="177" y="175"/>
                    </a:lnTo>
                    <a:lnTo>
                      <a:pt x="144" y="136"/>
                    </a:lnTo>
                    <a:lnTo>
                      <a:pt x="115" y="98"/>
                    </a:lnTo>
                    <a:lnTo>
                      <a:pt x="88" y="67"/>
                    </a:lnTo>
                    <a:lnTo>
                      <a:pt x="65" y="39"/>
                    </a:lnTo>
                    <a:lnTo>
                      <a:pt x="47" y="18"/>
                    </a:lnTo>
                    <a:lnTo>
                      <a:pt x="35" y="4"/>
                    </a:lnTo>
                    <a:lnTo>
                      <a:pt x="32" y="0"/>
                    </a:lnTo>
                    <a:lnTo>
                      <a:pt x="0" y="20"/>
                    </a:lnTo>
                    <a:close/>
                  </a:path>
                </a:pathLst>
              </a:custGeom>
              <a:solidFill>
                <a:srgbClr val="B83D38"/>
              </a:solidFill>
              <a:ln w="9525">
                <a:noFill/>
                <a:round/>
                <a:headEnd/>
                <a:tailEnd/>
              </a:ln>
            </p:spPr>
            <p:txBody>
              <a:bodyPr/>
              <a:lstStyle/>
              <a:p>
                <a:endParaRPr lang="de-AT"/>
              </a:p>
            </p:txBody>
          </p:sp>
          <p:sp>
            <p:nvSpPr>
              <p:cNvPr id="94" name="Freeform 109"/>
              <p:cNvSpPr>
                <a:spLocks/>
              </p:cNvSpPr>
              <p:nvPr/>
            </p:nvSpPr>
            <p:spPr bwMode="auto">
              <a:xfrm>
                <a:off x="1969" y="1044"/>
                <a:ext cx="169" cy="225"/>
              </a:xfrm>
              <a:custGeom>
                <a:avLst/>
                <a:gdLst>
                  <a:gd name="T0" fmla="*/ 19 w 339"/>
                  <a:gd name="T1" fmla="*/ 92 h 450"/>
                  <a:gd name="T2" fmla="*/ 20 w 339"/>
                  <a:gd name="T3" fmla="*/ 92 h 450"/>
                  <a:gd name="T4" fmla="*/ 24 w 339"/>
                  <a:gd name="T5" fmla="*/ 90 h 450"/>
                  <a:gd name="T6" fmla="*/ 29 w 339"/>
                  <a:gd name="T7" fmla="*/ 87 h 450"/>
                  <a:gd name="T8" fmla="*/ 35 w 339"/>
                  <a:gd name="T9" fmla="*/ 84 h 450"/>
                  <a:gd name="T10" fmla="*/ 43 w 339"/>
                  <a:gd name="T11" fmla="*/ 80 h 450"/>
                  <a:gd name="T12" fmla="*/ 49 w 339"/>
                  <a:gd name="T13" fmla="*/ 74 h 450"/>
                  <a:gd name="T14" fmla="*/ 55 w 339"/>
                  <a:gd name="T15" fmla="*/ 68 h 450"/>
                  <a:gd name="T16" fmla="*/ 60 w 339"/>
                  <a:gd name="T17" fmla="*/ 60 h 450"/>
                  <a:gd name="T18" fmla="*/ 63 w 339"/>
                  <a:gd name="T19" fmla="*/ 53 h 450"/>
                  <a:gd name="T20" fmla="*/ 66 w 339"/>
                  <a:gd name="T21" fmla="*/ 45 h 450"/>
                  <a:gd name="T22" fmla="*/ 68 w 339"/>
                  <a:gd name="T23" fmla="*/ 39 h 450"/>
                  <a:gd name="T24" fmla="*/ 69 w 339"/>
                  <a:gd name="T25" fmla="*/ 33 h 450"/>
                  <a:gd name="T26" fmla="*/ 69 w 339"/>
                  <a:gd name="T27" fmla="*/ 27 h 450"/>
                  <a:gd name="T28" fmla="*/ 69 w 339"/>
                  <a:gd name="T29" fmla="*/ 24 h 450"/>
                  <a:gd name="T30" fmla="*/ 69 w 339"/>
                  <a:gd name="T31" fmla="*/ 21 h 450"/>
                  <a:gd name="T32" fmla="*/ 69 w 339"/>
                  <a:gd name="T33" fmla="*/ 21 h 450"/>
                  <a:gd name="T34" fmla="*/ 84 w 339"/>
                  <a:gd name="T35" fmla="*/ 13 h 450"/>
                  <a:gd name="T36" fmla="*/ 83 w 339"/>
                  <a:gd name="T37" fmla="*/ 7 h 450"/>
                  <a:gd name="T38" fmla="*/ 77 w 339"/>
                  <a:gd name="T39" fmla="*/ 7 h 450"/>
                  <a:gd name="T40" fmla="*/ 80 w 339"/>
                  <a:gd name="T41" fmla="*/ 0 h 450"/>
                  <a:gd name="T42" fmla="*/ 77 w 339"/>
                  <a:gd name="T43" fmla="*/ 1 h 450"/>
                  <a:gd name="T44" fmla="*/ 75 w 339"/>
                  <a:gd name="T45" fmla="*/ 2 h 450"/>
                  <a:gd name="T46" fmla="*/ 72 w 339"/>
                  <a:gd name="T47" fmla="*/ 3 h 450"/>
                  <a:gd name="T48" fmla="*/ 69 w 339"/>
                  <a:gd name="T49" fmla="*/ 4 h 450"/>
                  <a:gd name="T50" fmla="*/ 66 w 339"/>
                  <a:gd name="T51" fmla="*/ 5 h 450"/>
                  <a:gd name="T52" fmla="*/ 64 w 339"/>
                  <a:gd name="T53" fmla="*/ 5 h 450"/>
                  <a:gd name="T54" fmla="*/ 61 w 339"/>
                  <a:gd name="T55" fmla="*/ 6 h 450"/>
                  <a:gd name="T56" fmla="*/ 57 w 339"/>
                  <a:gd name="T57" fmla="*/ 5 h 450"/>
                  <a:gd name="T58" fmla="*/ 54 w 339"/>
                  <a:gd name="T59" fmla="*/ 4 h 450"/>
                  <a:gd name="T60" fmla="*/ 52 w 339"/>
                  <a:gd name="T61" fmla="*/ 3 h 450"/>
                  <a:gd name="T62" fmla="*/ 51 w 339"/>
                  <a:gd name="T63" fmla="*/ 5 h 450"/>
                  <a:gd name="T64" fmla="*/ 52 w 339"/>
                  <a:gd name="T65" fmla="*/ 7 h 450"/>
                  <a:gd name="T66" fmla="*/ 53 w 339"/>
                  <a:gd name="T67" fmla="*/ 10 h 450"/>
                  <a:gd name="T68" fmla="*/ 54 w 339"/>
                  <a:gd name="T69" fmla="*/ 15 h 450"/>
                  <a:gd name="T70" fmla="*/ 55 w 339"/>
                  <a:gd name="T71" fmla="*/ 22 h 450"/>
                  <a:gd name="T72" fmla="*/ 55 w 339"/>
                  <a:gd name="T73" fmla="*/ 28 h 450"/>
                  <a:gd name="T74" fmla="*/ 54 w 339"/>
                  <a:gd name="T75" fmla="*/ 37 h 450"/>
                  <a:gd name="T76" fmla="*/ 51 w 339"/>
                  <a:gd name="T77" fmla="*/ 45 h 450"/>
                  <a:gd name="T78" fmla="*/ 47 w 339"/>
                  <a:gd name="T79" fmla="*/ 51 h 450"/>
                  <a:gd name="T80" fmla="*/ 43 w 339"/>
                  <a:gd name="T81" fmla="*/ 56 h 450"/>
                  <a:gd name="T82" fmla="*/ 37 w 339"/>
                  <a:gd name="T83" fmla="*/ 60 h 450"/>
                  <a:gd name="T84" fmla="*/ 32 w 339"/>
                  <a:gd name="T85" fmla="*/ 64 h 450"/>
                  <a:gd name="T86" fmla="*/ 27 w 339"/>
                  <a:gd name="T87" fmla="*/ 68 h 450"/>
                  <a:gd name="T88" fmla="*/ 22 w 339"/>
                  <a:gd name="T89" fmla="*/ 70 h 450"/>
                  <a:gd name="T90" fmla="*/ 17 w 339"/>
                  <a:gd name="T91" fmla="*/ 72 h 450"/>
                  <a:gd name="T92" fmla="*/ 12 w 339"/>
                  <a:gd name="T93" fmla="*/ 74 h 450"/>
                  <a:gd name="T94" fmla="*/ 0 w 339"/>
                  <a:gd name="T95" fmla="*/ 77 h 450"/>
                  <a:gd name="T96" fmla="*/ 1 w 339"/>
                  <a:gd name="T97" fmla="*/ 113 h 45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39"/>
                  <a:gd name="T148" fmla="*/ 0 h 450"/>
                  <a:gd name="T149" fmla="*/ 339 w 339"/>
                  <a:gd name="T150" fmla="*/ 450 h 45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39" h="450">
                    <a:moveTo>
                      <a:pt x="7" y="450"/>
                    </a:moveTo>
                    <a:lnTo>
                      <a:pt x="76" y="367"/>
                    </a:lnTo>
                    <a:lnTo>
                      <a:pt x="81" y="365"/>
                    </a:lnTo>
                    <a:lnTo>
                      <a:pt x="87" y="361"/>
                    </a:lnTo>
                    <a:lnTo>
                      <a:pt x="97" y="359"/>
                    </a:lnTo>
                    <a:lnTo>
                      <a:pt x="104" y="353"/>
                    </a:lnTo>
                    <a:lnTo>
                      <a:pt x="117" y="348"/>
                    </a:lnTo>
                    <a:lnTo>
                      <a:pt x="129" y="342"/>
                    </a:lnTo>
                    <a:lnTo>
                      <a:pt x="143" y="334"/>
                    </a:lnTo>
                    <a:lnTo>
                      <a:pt x="158" y="325"/>
                    </a:lnTo>
                    <a:lnTo>
                      <a:pt x="172" y="317"/>
                    </a:lnTo>
                    <a:lnTo>
                      <a:pt x="184" y="306"/>
                    </a:lnTo>
                    <a:lnTo>
                      <a:pt x="198" y="295"/>
                    </a:lnTo>
                    <a:lnTo>
                      <a:pt x="211" y="283"/>
                    </a:lnTo>
                    <a:lnTo>
                      <a:pt x="223" y="270"/>
                    </a:lnTo>
                    <a:lnTo>
                      <a:pt x="233" y="254"/>
                    </a:lnTo>
                    <a:lnTo>
                      <a:pt x="242" y="240"/>
                    </a:lnTo>
                    <a:lnTo>
                      <a:pt x="250" y="225"/>
                    </a:lnTo>
                    <a:lnTo>
                      <a:pt x="254" y="209"/>
                    </a:lnTo>
                    <a:lnTo>
                      <a:pt x="261" y="194"/>
                    </a:lnTo>
                    <a:lnTo>
                      <a:pt x="265" y="179"/>
                    </a:lnTo>
                    <a:lnTo>
                      <a:pt x="267" y="165"/>
                    </a:lnTo>
                    <a:lnTo>
                      <a:pt x="272" y="153"/>
                    </a:lnTo>
                    <a:lnTo>
                      <a:pt x="273" y="140"/>
                    </a:lnTo>
                    <a:lnTo>
                      <a:pt x="276" y="129"/>
                    </a:lnTo>
                    <a:lnTo>
                      <a:pt x="276" y="119"/>
                    </a:lnTo>
                    <a:lnTo>
                      <a:pt x="278" y="108"/>
                    </a:lnTo>
                    <a:lnTo>
                      <a:pt x="278" y="100"/>
                    </a:lnTo>
                    <a:lnTo>
                      <a:pt x="278" y="94"/>
                    </a:lnTo>
                    <a:lnTo>
                      <a:pt x="278" y="87"/>
                    </a:lnTo>
                    <a:lnTo>
                      <a:pt x="278" y="83"/>
                    </a:lnTo>
                    <a:lnTo>
                      <a:pt x="278" y="81"/>
                    </a:lnTo>
                    <a:lnTo>
                      <a:pt x="279" y="81"/>
                    </a:lnTo>
                    <a:lnTo>
                      <a:pt x="336" y="58"/>
                    </a:lnTo>
                    <a:lnTo>
                      <a:pt x="339" y="51"/>
                    </a:lnTo>
                    <a:lnTo>
                      <a:pt x="317" y="47"/>
                    </a:lnTo>
                    <a:lnTo>
                      <a:pt x="334" y="28"/>
                    </a:lnTo>
                    <a:lnTo>
                      <a:pt x="333" y="22"/>
                    </a:lnTo>
                    <a:lnTo>
                      <a:pt x="311" y="26"/>
                    </a:lnTo>
                    <a:lnTo>
                      <a:pt x="323" y="0"/>
                    </a:lnTo>
                    <a:lnTo>
                      <a:pt x="320" y="0"/>
                    </a:lnTo>
                    <a:lnTo>
                      <a:pt x="314" y="3"/>
                    </a:lnTo>
                    <a:lnTo>
                      <a:pt x="311" y="3"/>
                    </a:lnTo>
                    <a:lnTo>
                      <a:pt x="306" y="4"/>
                    </a:lnTo>
                    <a:lnTo>
                      <a:pt x="301" y="8"/>
                    </a:lnTo>
                    <a:lnTo>
                      <a:pt x="297" y="9"/>
                    </a:lnTo>
                    <a:lnTo>
                      <a:pt x="290" y="11"/>
                    </a:lnTo>
                    <a:lnTo>
                      <a:pt x="286" y="14"/>
                    </a:lnTo>
                    <a:lnTo>
                      <a:pt x="278" y="15"/>
                    </a:lnTo>
                    <a:lnTo>
                      <a:pt x="273" y="17"/>
                    </a:lnTo>
                    <a:lnTo>
                      <a:pt x="267" y="19"/>
                    </a:lnTo>
                    <a:lnTo>
                      <a:pt x="262" y="20"/>
                    </a:lnTo>
                    <a:lnTo>
                      <a:pt x="258" y="20"/>
                    </a:lnTo>
                    <a:lnTo>
                      <a:pt x="253" y="22"/>
                    </a:lnTo>
                    <a:lnTo>
                      <a:pt x="245" y="22"/>
                    </a:lnTo>
                    <a:lnTo>
                      <a:pt x="237" y="20"/>
                    </a:lnTo>
                    <a:lnTo>
                      <a:pt x="229" y="19"/>
                    </a:lnTo>
                    <a:lnTo>
                      <a:pt x="225" y="17"/>
                    </a:lnTo>
                    <a:lnTo>
                      <a:pt x="218" y="14"/>
                    </a:lnTo>
                    <a:lnTo>
                      <a:pt x="214" y="12"/>
                    </a:lnTo>
                    <a:lnTo>
                      <a:pt x="211" y="11"/>
                    </a:lnTo>
                    <a:lnTo>
                      <a:pt x="204" y="15"/>
                    </a:lnTo>
                    <a:lnTo>
                      <a:pt x="204" y="17"/>
                    </a:lnTo>
                    <a:lnTo>
                      <a:pt x="208" y="20"/>
                    </a:lnTo>
                    <a:lnTo>
                      <a:pt x="209" y="25"/>
                    </a:lnTo>
                    <a:lnTo>
                      <a:pt x="211" y="31"/>
                    </a:lnTo>
                    <a:lnTo>
                      <a:pt x="214" y="40"/>
                    </a:lnTo>
                    <a:lnTo>
                      <a:pt x="215" y="50"/>
                    </a:lnTo>
                    <a:lnTo>
                      <a:pt x="218" y="61"/>
                    </a:lnTo>
                    <a:lnTo>
                      <a:pt x="222" y="75"/>
                    </a:lnTo>
                    <a:lnTo>
                      <a:pt x="222" y="86"/>
                    </a:lnTo>
                    <a:lnTo>
                      <a:pt x="223" y="101"/>
                    </a:lnTo>
                    <a:lnTo>
                      <a:pt x="222" y="115"/>
                    </a:lnTo>
                    <a:lnTo>
                      <a:pt x="222" y="131"/>
                    </a:lnTo>
                    <a:lnTo>
                      <a:pt x="217" y="147"/>
                    </a:lnTo>
                    <a:lnTo>
                      <a:pt x="212" y="164"/>
                    </a:lnTo>
                    <a:lnTo>
                      <a:pt x="206" y="178"/>
                    </a:lnTo>
                    <a:lnTo>
                      <a:pt x="198" y="195"/>
                    </a:lnTo>
                    <a:lnTo>
                      <a:pt x="189" y="204"/>
                    </a:lnTo>
                    <a:lnTo>
                      <a:pt x="179" y="215"/>
                    </a:lnTo>
                    <a:lnTo>
                      <a:pt x="172" y="225"/>
                    </a:lnTo>
                    <a:lnTo>
                      <a:pt x="162" y="234"/>
                    </a:lnTo>
                    <a:lnTo>
                      <a:pt x="151" y="242"/>
                    </a:lnTo>
                    <a:lnTo>
                      <a:pt x="140" y="250"/>
                    </a:lnTo>
                    <a:lnTo>
                      <a:pt x="131" y="256"/>
                    </a:lnTo>
                    <a:lnTo>
                      <a:pt x="122" y="264"/>
                    </a:lnTo>
                    <a:lnTo>
                      <a:pt x="111" y="269"/>
                    </a:lnTo>
                    <a:lnTo>
                      <a:pt x="100" y="273"/>
                    </a:lnTo>
                    <a:lnTo>
                      <a:pt x="89" y="279"/>
                    </a:lnTo>
                    <a:lnTo>
                      <a:pt x="78" y="284"/>
                    </a:lnTo>
                    <a:lnTo>
                      <a:pt x="68" y="287"/>
                    </a:lnTo>
                    <a:lnTo>
                      <a:pt x="59" y="290"/>
                    </a:lnTo>
                    <a:lnTo>
                      <a:pt x="48" y="294"/>
                    </a:lnTo>
                    <a:lnTo>
                      <a:pt x="39" y="297"/>
                    </a:lnTo>
                    <a:lnTo>
                      <a:pt x="0" y="306"/>
                    </a:lnTo>
                    <a:lnTo>
                      <a:pt x="17" y="401"/>
                    </a:lnTo>
                    <a:lnTo>
                      <a:pt x="7" y="450"/>
                    </a:lnTo>
                    <a:close/>
                  </a:path>
                </a:pathLst>
              </a:custGeom>
              <a:solidFill>
                <a:srgbClr val="000099"/>
              </a:solidFill>
              <a:ln w="9525">
                <a:noFill/>
                <a:round/>
                <a:headEnd/>
                <a:tailEnd/>
              </a:ln>
            </p:spPr>
            <p:txBody>
              <a:bodyPr/>
              <a:lstStyle/>
              <a:p>
                <a:endParaRPr lang="de-AT"/>
              </a:p>
            </p:txBody>
          </p:sp>
          <p:sp>
            <p:nvSpPr>
              <p:cNvPr id="95" name="Freeform 110"/>
              <p:cNvSpPr>
                <a:spLocks/>
              </p:cNvSpPr>
              <p:nvPr/>
            </p:nvSpPr>
            <p:spPr bwMode="auto">
              <a:xfrm>
                <a:off x="1923" y="1046"/>
                <a:ext cx="139" cy="340"/>
              </a:xfrm>
              <a:custGeom>
                <a:avLst/>
                <a:gdLst>
                  <a:gd name="T0" fmla="*/ 32 w 279"/>
                  <a:gd name="T1" fmla="*/ 0 h 680"/>
                  <a:gd name="T2" fmla="*/ 34 w 279"/>
                  <a:gd name="T3" fmla="*/ 1 h 680"/>
                  <a:gd name="T4" fmla="*/ 38 w 279"/>
                  <a:gd name="T5" fmla="*/ 7 h 680"/>
                  <a:gd name="T6" fmla="*/ 43 w 279"/>
                  <a:gd name="T7" fmla="*/ 15 h 680"/>
                  <a:gd name="T8" fmla="*/ 50 w 279"/>
                  <a:gd name="T9" fmla="*/ 26 h 680"/>
                  <a:gd name="T10" fmla="*/ 57 w 279"/>
                  <a:gd name="T11" fmla="*/ 40 h 680"/>
                  <a:gd name="T12" fmla="*/ 63 w 279"/>
                  <a:gd name="T13" fmla="*/ 55 h 680"/>
                  <a:gd name="T14" fmla="*/ 67 w 279"/>
                  <a:gd name="T15" fmla="*/ 73 h 680"/>
                  <a:gd name="T16" fmla="*/ 69 w 279"/>
                  <a:gd name="T17" fmla="*/ 90 h 680"/>
                  <a:gd name="T18" fmla="*/ 68 w 279"/>
                  <a:gd name="T19" fmla="*/ 104 h 680"/>
                  <a:gd name="T20" fmla="*/ 67 w 279"/>
                  <a:gd name="T21" fmla="*/ 116 h 680"/>
                  <a:gd name="T22" fmla="*/ 65 w 279"/>
                  <a:gd name="T23" fmla="*/ 127 h 680"/>
                  <a:gd name="T24" fmla="*/ 63 w 279"/>
                  <a:gd name="T25" fmla="*/ 137 h 680"/>
                  <a:gd name="T26" fmla="*/ 61 w 279"/>
                  <a:gd name="T27" fmla="*/ 145 h 680"/>
                  <a:gd name="T28" fmla="*/ 60 w 279"/>
                  <a:gd name="T29" fmla="*/ 151 h 680"/>
                  <a:gd name="T30" fmla="*/ 59 w 279"/>
                  <a:gd name="T31" fmla="*/ 154 h 680"/>
                  <a:gd name="T32" fmla="*/ 59 w 279"/>
                  <a:gd name="T33" fmla="*/ 156 h 680"/>
                  <a:gd name="T34" fmla="*/ 56 w 279"/>
                  <a:gd name="T35" fmla="*/ 165 h 680"/>
                  <a:gd name="T36" fmla="*/ 47 w 279"/>
                  <a:gd name="T37" fmla="*/ 170 h 680"/>
                  <a:gd name="T38" fmla="*/ 48 w 279"/>
                  <a:gd name="T39" fmla="*/ 168 h 680"/>
                  <a:gd name="T40" fmla="*/ 49 w 279"/>
                  <a:gd name="T41" fmla="*/ 164 h 680"/>
                  <a:gd name="T42" fmla="*/ 49 w 279"/>
                  <a:gd name="T43" fmla="*/ 159 h 680"/>
                  <a:gd name="T44" fmla="*/ 50 w 279"/>
                  <a:gd name="T45" fmla="*/ 153 h 680"/>
                  <a:gd name="T46" fmla="*/ 49 w 279"/>
                  <a:gd name="T47" fmla="*/ 147 h 680"/>
                  <a:gd name="T48" fmla="*/ 47 w 279"/>
                  <a:gd name="T49" fmla="*/ 143 h 680"/>
                  <a:gd name="T50" fmla="*/ 44 w 279"/>
                  <a:gd name="T51" fmla="*/ 140 h 680"/>
                  <a:gd name="T52" fmla="*/ 38 w 279"/>
                  <a:gd name="T53" fmla="*/ 140 h 680"/>
                  <a:gd name="T54" fmla="*/ 37 w 279"/>
                  <a:gd name="T55" fmla="*/ 141 h 680"/>
                  <a:gd name="T56" fmla="*/ 33 w 279"/>
                  <a:gd name="T57" fmla="*/ 143 h 680"/>
                  <a:gd name="T58" fmla="*/ 30 w 279"/>
                  <a:gd name="T59" fmla="*/ 145 h 680"/>
                  <a:gd name="T60" fmla="*/ 28 w 279"/>
                  <a:gd name="T61" fmla="*/ 148 h 680"/>
                  <a:gd name="T62" fmla="*/ 27 w 279"/>
                  <a:gd name="T63" fmla="*/ 152 h 680"/>
                  <a:gd name="T64" fmla="*/ 26 w 279"/>
                  <a:gd name="T65" fmla="*/ 157 h 680"/>
                  <a:gd name="T66" fmla="*/ 13 w 279"/>
                  <a:gd name="T67" fmla="*/ 161 h 680"/>
                  <a:gd name="T68" fmla="*/ 6 w 279"/>
                  <a:gd name="T69" fmla="*/ 167 h 680"/>
                  <a:gd name="T70" fmla="*/ 6 w 279"/>
                  <a:gd name="T71" fmla="*/ 165 h 680"/>
                  <a:gd name="T72" fmla="*/ 6 w 279"/>
                  <a:gd name="T73" fmla="*/ 162 h 680"/>
                  <a:gd name="T74" fmla="*/ 6 w 279"/>
                  <a:gd name="T75" fmla="*/ 158 h 680"/>
                  <a:gd name="T76" fmla="*/ 8 w 279"/>
                  <a:gd name="T77" fmla="*/ 152 h 680"/>
                  <a:gd name="T78" fmla="*/ 9 w 279"/>
                  <a:gd name="T79" fmla="*/ 146 h 680"/>
                  <a:gd name="T80" fmla="*/ 12 w 279"/>
                  <a:gd name="T81" fmla="*/ 140 h 680"/>
                  <a:gd name="T82" fmla="*/ 17 w 279"/>
                  <a:gd name="T83" fmla="*/ 134 h 680"/>
                  <a:gd name="T84" fmla="*/ 23 w 279"/>
                  <a:gd name="T85" fmla="*/ 130 h 680"/>
                  <a:gd name="T86" fmla="*/ 23 w 279"/>
                  <a:gd name="T87" fmla="*/ 127 h 680"/>
                  <a:gd name="T88" fmla="*/ 23 w 279"/>
                  <a:gd name="T89" fmla="*/ 122 h 680"/>
                  <a:gd name="T90" fmla="*/ 23 w 279"/>
                  <a:gd name="T91" fmla="*/ 114 h 680"/>
                  <a:gd name="T92" fmla="*/ 24 w 279"/>
                  <a:gd name="T93" fmla="*/ 104 h 680"/>
                  <a:gd name="T94" fmla="*/ 23 w 279"/>
                  <a:gd name="T95" fmla="*/ 93 h 680"/>
                  <a:gd name="T96" fmla="*/ 22 w 279"/>
                  <a:gd name="T97" fmla="*/ 83 h 680"/>
                  <a:gd name="T98" fmla="*/ 21 w 279"/>
                  <a:gd name="T99" fmla="*/ 71 h 680"/>
                  <a:gd name="T100" fmla="*/ 19 w 279"/>
                  <a:gd name="T101" fmla="*/ 60 h 680"/>
                  <a:gd name="T102" fmla="*/ 16 w 279"/>
                  <a:gd name="T103" fmla="*/ 51 h 680"/>
                  <a:gd name="T104" fmla="*/ 13 w 279"/>
                  <a:gd name="T105" fmla="*/ 42 h 680"/>
                  <a:gd name="T106" fmla="*/ 9 w 279"/>
                  <a:gd name="T107" fmla="*/ 34 h 680"/>
                  <a:gd name="T108" fmla="*/ 6 w 279"/>
                  <a:gd name="T109" fmla="*/ 26 h 680"/>
                  <a:gd name="T110" fmla="*/ 4 w 279"/>
                  <a:gd name="T111" fmla="*/ 21 h 680"/>
                  <a:gd name="T112" fmla="*/ 2 w 279"/>
                  <a:gd name="T113" fmla="*/ 17 h 680"/>
                  <a:gd name="T114" fmla="*/ 0 w 279"/>
                  <a:gd name="T115" fmla="*/ 13 h 680"/>
                  <a:gd name="T116" fmla="*/ 0 w 279"/>
                  <a:gd name="T117" fmla="*/ 12 h 68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79"/>
                  <a:gd name="T178" fmla="*/ 0 h 680"/>
                  <a:gd name="T179" fmla="*/ 279 w 279"/>
                  <a:gd name="T180" fmla="*/ 680 h 68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79" h="680">
                    <a:moveTo>
                      <a:pt x="0" y="50"/>
                    </a:moveTo>
                    <a:lnTo>
                      <a:pt x="130" y="0"/>
                    </a:lnTo>
                    <a:lnTo>
                      <a:pt x="130" y="2"/>
                    </a:lnTo>
                    <a:lnTo>
                      <a:pt x="136" y="7"/>
                    </a:lnTo>
                    <a:lnTo>
                      <a:pt x="143" y="16"/>
                    </a:lnTo>
                    <a:lnTo>
                      <a:pt x="152" y="29"/>
                    </a:lnTo>
                    <a:lnTo>
                      <a:pt x="163" y="44"/>
                    </a:lnTo>
                    <a:lnTo>
                      <a:pt x="175" y="63"/>
                    </a:lnTo>
                    <a:lnTo>
                      <a:pt x="188" y="82"/>
                    </a:lnTo>
                    <a:lnTo>
                      <a:pt x="202" y="107"/>
                    </a:lnTo>
                    <a:lnTo>
                      <a:pt x="215" y="132"/>
                    </a:lnTo>
                    <a:lnTo>
                      <a:pt x="229" y="160"/>
                    </a:lnTo>
                    <a:lnTo>
                      <a:pt x="240" y="190"/>
                    </a:lnTo>
                    <a:lnTo>
                      <a:pt x="252" y="222"/>
                    </a:lnTo>
                    <a:lnTo>
                      <a:pt x="261" y="254"/>
                    </a:lnTo>
                    <a:lnTo>
                      <a:pt x="269" y="290"/>
                    </a:lnTo>
                    <a:lnTo>
                      <a:pt x="274" y="325"/>
                    </a:lnTo>
                    <a:lnTo>
                      <a:pt x="277" y="363"/>
                    </a:lnTo>
                    <a:lnTo>
                      <a:pt x="274" y="390"/>
                    </a:lnTo>
                    <a:lnTo>
                      <a:pt x="272" y="416"/>
                    </a:lnTo>
                    <a:lnTo>
                      <a:pt x="271" y="441"/>
                    </a:lnTo>
                    <a:lnTo>
                      <a:pt x="268" y="465"/>
                    </a:lnTo>
                    <a:lnTo>
                      <a:pt x="265" y="488"/>
                    </a:lnTo>
                    <a:lnTo>
                      <a:pt x="261" y="508"/>
                    </a:lnTo>
                    <a:lnTo>
                      <a:pt x="258" y="529"/>
                    </a:lnTo>
                    <a:lnTo>
                      <a:pt x="255" y="547"/>
                    </a:lnTo>
                    <a:lnTo>
                      <a:pt x="252" y="563"/>
                    </a:lnTo>
                    <a:lnTo>
                      <a:pt x="247" y="579"/>
                    </a:lnTo>
                    <a:lnTo>
                      <a:pt x="244" y="591"/>
                    </a:lnTo>
                    <a:lnTo>
                      <a:pt x="243" y="602"/>
                    </a:lnTo>
                    <a:lnTo>
                      <a:pt x="240" y="610"/>
                    </a:lnTo>
                    <a:lnTo>
                      <a:pt x="238" y="616"/>
                    </a:lnTo>
                    <a:lnTo>
                      <a:pt x="238" y="621"/>
                    </a:lnTo>
                    <a:lnTo>
                      <a:pt x="238" y="622"/>
                    </a:lnTo>
                    <a:lnTo>
                      <a:pt x="279" y="674"/>
                    </a:lnTo>
                    <a:lnTo>
                      <a:pt x="224" y="657"/>
                    </a:lnTo>
                    <a:lnTo>
                      <a:pt x="219" y="680"/>
                    </a:lnTo>
                    <a:lnTo>
                      <a:pt x="191" y="677"/>
                    </a:lnTo>
                    <a:lnTo>
                      <a:pt x="191" y="676"/>
                    </a:lnTo>
                    <a:lnTo>
                      <a:pt x="193" y="671"/>
                    </a:lnTo>
                    <a:lnTo>
                      <a:pt x="193" y="663"/>
                    </a:lnTo>
                    <a:lnTo>
                      <a:pt x="196" y="655"/>
                    </a:lnTo>
                    <a:lnTo>
                      <a:pt x="197" y="644"/>
                    </a:lnTo>
                    <a:lnTo>
                      <a:pt x="199" y="635"/>
                    </a:lnTo>
                    <a:lnTo>
                      <a:pt x="201" y="624"/>
                    </a:lnTo>
                    <a:lnTo>
                      <a:pt x="201" y="611"/>
                    </a:lnTo>
                    <a:lnTo>
                      <a:pt x="201" y="599"/>
                    </a:lnTo>
                    <a:lnTo>
                      <a:pt x="197" y="588"/>
                    </a:lnTo>
                    <a:lnTo>
                      <a:pt x="194" y="579"/>
                    </a:lnTo>
                    <a:lnTo>
                      <a:pt x="191" y="569"/>
                    </a:lnTo>
                    <a:lnTo>
                      <a:pt x="185" y="563"/>
                    </a:lnTo>
                    <a:lnTo>
                      <a:pt x="177" y="558"/>
                    </a:lnTo>
                    <a:lnTo>
                      <a:pt x="168" y="557"/>
                    </a:lnTo>
                    <a:lnTo>
                      <a:pt x="155" y="558"/>
                    </a:lnTo>
                    <a:lnTo>
                      <a:pt x="154" y="558"/>
                    </a:lnTo>
                    <a:lnTo>
                      <a:pt x="149" y="561"/>
                    </a:lnTo>
                    <a:lnTo>
                      <a:pt x="140" y="565"/>
                    </a:lnTo>
                    <a:lnTo>
                      <a:pt x="132" y="571"/>
                    </a:lnTo>
                    <a:lnTo>
                      <a:pt x="127" y="576"/>
                    </a:lnTo>
                    <a:lnTo>
                      <a:pt x="121" y="580"/>
                    </a:lnTo>
                    <a:lnTo>
                      <a:pt x="118" y="585"/>
                    </a:lnTo>
                    <a:lnTo>
                      <a:pt x="115" y="591"/>
                    </a:lnTo>
                    <a:lnTo>
                      <a:pt x="110" y="599"/>
                    </a:lnTo>
                    <a:lnTo>
                      <a:pt x="108" y="607"/>
                    </a:lnTo>
                    <a:lnTo>
                      <a:pt x="105" y="615"/>
                    </a:lnTo>
                    <a:lnTo>
                      <a:pt x="104" y="626"/>
                    </a:lnTo>
                    <a:lnTo>
                      <a:pt x="127" y="674"/>
                    </a:lnTo>
                    <a:lnTo>
                      <a:pt x="55" y="643"/>
                    </a:lnTo>
                    <a:lnTo>
                      <a:pt x="52" y="665"/>
                    </a:lnTo>
                    <a:lnTo>
                      <a:pt x="25" y="665"/>
                    </a:lnTo>
                    <a:lnTo>
                      <a:pt x="24" y="663"/>
                    </a:lnTo>
                    <a:lnTo>
                      <a:pt x="24" y="660"/>
                    </a:lnTo>
                    <a:lnTo>
                      <a:pt x="24" y="654"/>
                    </a:lnTo>
                    <a:lnTo>
                      <a:pt x="25" y="647"/>
                    </a:lnTo>
                    <a:lnTo>
                      <a:pt x="25" y="638"/>
                    </a:lnTo>
                    <a:lnTo>
                      <a:pt x="25" y="629"/>
                    </a:lnTo>
                    <a:lnTo>
                      <a:pt x="27" y="618"/>
                    </a:lnTo>
                    <a:lnTo>
                      <a:pt x="32" y="607"/>
                    </a:lnTo>
                    <a:lnTo>
                      <a:pt x="33" y="594"/>
                    </a:lnTo>
                    <a:lnTo>
                      <a:pt x="38" y="582"/>
                    </a:lnTo>
                    <a:lnTo>
                      <a:pt x="43" y="569"/>
                    </a:lnTo>
                    <a:lnTo>
                      <a:pt x="50" y="558"/>
                    </a:lnTo>
                    <a:lnTo>
                      <a:pt x="58" y="547"/>
                    </a:lnTo>
                    <a:lnTo>
                      <a:pt x="68" y="536"/>
                    </a:lnTo>
                    <a:lnTo>
                      <a:pt x="79" y="527"/>
                    </a:lnTo>
                    <a:lnTo>
                      <a:pt x="93" y="519"/>
                    </a:lnTo>
                    <a:lnTo>
                      <a:pt x="93" y="516"/>
                    </a:lnTo>
                    <a:lnTo>
                      <a:pt x="93" y="511"/>
                    </a:lnTo>
                    <a:lnTo>
                      <a:pt x="93" y="502"/>
                    </a:lnTo>
                    <a:lnTo>
                      <a:pt x="94" y="490"/>
                    </a:lnTo>
                    <a:lnTo>
                      <a:pt x="94" y="476"/>
                    </a:lnTo>
                    <a:lnTo>
                      <a:pt x="94" y="458"/>
                    </a:lnTo>
                    <a:lnTo>
                      <a:pt x="94" y="440"/>
                    </a:lnTo>
                    <a:lnTo>
                      <a:pt x="96" y="419"/>
                    </a:lnTo>
                    <a:lnTo>
                      <a:pt x="94" y="397"/>
                    </a:lnTo>
                    <a:lnTo>
                      <a:pt x="94" y="375"/>
                    </a:lnTo>
                    <a:lnTo>
                      <a:pt x="93" y="352"/>
                    </a:lnTo>
                    <a:lnTo>
                      <a:pt x="91" y="329"/>
                    </a:lnTo>
                    <a:lnTo>
                      <a:pt x="88" y="307"/>
                    </a:lnTo>
                    <a:lnTo>
                      <a:pt x="85" y="283"/>
                    </a:lnTo>
                    <a:lnTo>
                      <a:pt x="80" y="263"/>
                    </a:lnTo>
                    <a:lnTo>
                      <a:pt x="77" y="243"/>
                    </a:lnTo>
                    <a:lnTo>
                      <a:pt x="71" y="224"/>
                    </a:lnTo>
                    <a:lnTo>
                      <a:pt x="65" y="204"/>
                    </a:lnTo>
                    <a:lnTo>
                      <a:pt x="58" y="186"/>
                    </a:lnTo>
                    <a:lnTo>
                      <a:pt x="52" y="168"/>
                    </a:lnTo>
                    <a:lnTo>
                      <a:pt x="44" y="150"/>
                    </a:lnTo>
                    <a:lnTo>
                      <a:pt x="38" y="136"/>
                    </a:lnTo>
                    <a:lnTo>
                      <a:pt x="32" y="121"/>
                    </a:lnTo>
                    <a:lnTo>
                      <a:pt x="27" y="107"/>
                    </a:lnTo>
                    <a:lnTo>
                      <a:pt x="21" y="94"/>
                    </a:lnTo>
                    <a:lnTo>
                      <a:pt x="16" y="82"/>
                    </a:lnTo>
                    <a:lnTo>
                      <a:pt x="11" y="72"/>
                    </a:lnTo>
                    <a:lnTo>
                      <a:pt x="8" y="65"/>
                    </a:lnTo>
                    <a:lnTo>
                      <a:pt x="4" y="57"/>
                    </a:lnTo>
                    <a:lnTo>
                      <a:pt x="2" y="54"/>
                    </a:lnTo>
                    <a:lnTo>
                      <a:pt x="0" y="50"/>
                    </a:lnTo>
                    <a:close/>
                  </a:path>
                </a:pathLst>
              </a:custGeom>
              <a:solidFill>
                <a:srgbClr val="000099"/>
              </a:solidFill>
              <a:ln w="9525">
                <a:noFill/>
                <a:round/>
                <a:headEnd/>
                <a:tailEnd/>
              </a:ln>
            </p:spPr>
            <p:txBody>
              <a:bodyPr/>
              <a:lstStyle/>
              <a:p>
                <a:endParaRPr lang="de-AT"/>
              </a:p>
            </p:txBody>
          </p:sp>
          <p:sp>
            <p:nvSpPr>
              <p:cNvPr id="96" name="Freeform 111"/>
              <p:cNvSpPr>
                <a:spLocks/>
              </p:cNvSpPr>
              <p:nvPr/>
            </p:nvSpPr>
            <p:spPr bwMode="auto">
              <a:xfrm>
                <a:off x="1898" y="895"/>
                <a:ext cx="210" cy="116"/>
              </a:xfrm>
              <a:custGeom>
                <a:avLst/>
                <a:gdLst>
                  <a:gd name="T0" fmla="*/ 0 w 421"/>
                  <a:gd name="T1" fmla="*/ 58 h 231"/>
                  <a:gd name="T2" fmla="*/ 12 w 421"/>
                  <a:gd name="T3" fmla="*/ 52 h 231"/>
                  <a:gd name="T4" fmla="*/ 12 w 421"/>
                  <a:gd name="T5" fmla="*/ 52 h 231"/>
                  <a:gd name="T6" fmla="*/ 13 w 421"/>
                  <a:gd name="T7" fmla="*/ 51 h 231"/>
                  <a:gd name="T8" fmla="*/ 13 w 421"/>
                  <a:gd name="T9" fmla="*/ 50 h 231"/>
                  <a:gd name="T10" fmla="*/ 15 w 421"/>
                  <a:gd name="T11" fmla="*/ 48 h 231"/>
                  <a:gd name="T12" fmla="*/ 17 w 421"/>
                  <a:gd name="T13" fmla="*/ 46 h 231"/>
                  <a:gd name="T14" fmla="*/ 19 w 421"/>
                  <a:gd name="T15" fmla="*/ 44 h 231"/>
                  <a:gd name="T16" fmla="*/ 21 w 421"/>
                  <a:gd name="T17" fmla="*/ 42 h 231"/>
                  <a:gd name="T18" fmla="*/ 24 w 421"/>
                  <a:gd name="T19" fmla="*/ 39 h 231"/>
                  <a:gd name="T20" fmla="*/ 27 w 421"/>
                  <a:gd name="T21" fmla="*/ 36 h 231"/>
                  <a:gd name="T22" fmla="*/ 30 w 421"/>
                  <a:gd name="T23" fmla="*/ 34 h 231"/>
                  <a:gd name="T24" fmla="*/ 33 w 421"/>
                  <a:gd name="T25" fmla="*/ 31 h 231"/>
                  <a:gd name="T26" fmla="*/ 37 w 421"/>
                  <a:gd name="T27" fmla="*/ 28 h 231"/>
                  <a:gd name="T28" fmla="*/ 41 w 421"/>
                  <a:gd name="T29" fmla="*/ 26 h 231"/>
                  <a:gd name="T30" fmla="*/ 45 w 421"/>
                  <a:gd name="T31" fmla="*/ 23 h 231"/>
                  <a:gd name="T32" fmla="*/ 49 w 421"/>
                  <a:gd name="T33" fmla="*/ 21 h 231"/>
                  <a:gd name="T34" fmla="*/ 54 w 421"/>
                  <a:gd name="T35" fmla="*/ 19 h 231"/>
                  <a:gd name="T36" fmla="*/ 59 w 421"/>
                  <a:gd name="T37" fmla="*/ 16 h 231"/>
                  <a:gd name="T38" fmla="*/ 63 w 421"/>
                  <a:gd name="T39" fmla="*/ 14 h 231"/>
                  <a:gd name="T40" fmla="*/ 68 w 421"/>
                  <a:gd name="T41" fmla="*/ 13 h 231"/>
                  <a:gd name="T42" fmla="*/ 72 w 421"/>
                  <a:gd name="T43" fmla="*/ 11 h 231"/>
                  <a:gd name="T44" fmla="*/ 76 w 421"/>
                  <a:gd name="T45" fmla="*/ 10 h 231"/>
                  <a:gd name="T46" fmla="*/ 81 w 421"/>
                  <a:gd name="T47" fmla="*/ 9 h 231"/>
                  <a:gd name="T48" fmla="*/ 85 w 421"/>
                  <a:gd name="T49" fmla="*/ 7 h 231"/>
                  <a:gd name="T50" fmla="*/ 88 w 421"/>
                  <a:gd name="T51" fmla="*/ 7 h 231"/>
                  <a:gd name="T52" fmla="*/ 92 w 421"/>
                  <a:gd name="T53" fmla="*/ 5 h 231"/>
                  <a:gd name="T54" fmla="*/ 95 w 421"/>
                  <a:gd name="T55" fmla="*/ 5 h 231"/>
                  <a:gd name="T56" fmla="*/ 98 w 421"/>
                  <a:gd name="T57" fmla="*/ 4 h 231"/>
                  <a:gd name="T58" fmla="*/ 101 w 421"/>
                  <a:gd name="T59" fmla="*/ 4 h 231"/>
                  <a:gd name="T60" fmla="*/ 102 w 421"/>
                  <a:gd name="T61" fmla="*/ 3 h 231"/>
                  <a:gd name="T62" fmla="*/ 104 w 421"/>
                  <a:gd name="T63" fmla="*/ 3 h 231"/>
                  <a:gd name="T64" fmla="*/ 104 w 421"/>
                  <a:gd name="T65" fmla="*/ 3 h 231"/>
                  <a:gd name="T66" fmla="*/ 105 w 421"/>
                  <a:gd name="T67" fmla="*/ 3 h 231"/>
                  <a:gd name="T68" fmla="*/ 88 w 421"/>
                  <a:gd name="T69" fmla="*/ 0 h 231"/>
                  <a:gd name="T70" fmla="*/ 69 w 421"/>
                  <a:gd name="T71" fmla="*/ 4 h 231"/>
                  <a:gd name="T72" fmla="*/ 44 w 421"/>
                  <a:gd name="T73" fmla="*/ 10 h 231"/>
                  <a:gd name="T74" fmla="*/ 23 w 421"/>
                  <a:gd name="T75" fmla="*/ 27 h 231"/>
                  <a:gd name="T76" fmla="*/ 8 w 421"/>
                  <a:gd name="T77" fmla="*/ 45 h 231"/>
                  <a:gd name="T78" fmla="*/ 0 w 421"/>
                  <a:gd name="T79" fmla="*/ 58 h 231"/>
                  <a:gd name="T80" fmla="*/ 0 w 421"/>
                  <a:gd name="T81" fmla="*/ 58 h 23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21"/>
                  <a:gd name="T124" fmla="*/ 0 h 231"/>
                  <a:gd name="T125" fmla="*/ 421 w 421"/>
                  <a:gd name="T126" fmla="*/ 231 h 23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21" h="231">
                    <a:moveTo>
                      <a:pt x="0" y="231"/>
                    </a:moveTo>
                    <a:lnTo>
                      <a:pt x="50" y="206"/>
                    </a:lnTo>
                    <a:lnTo>
                      <a:pt x="50" y="205"/>
                    </a:lnTo>
                    <a:lnTo>
                      <a:pt x="52" y="201"/>
                    </a:lnTo>
                    <a:lnTo>
                      <a:pt x="55" y="197"/>
                    </a:lnTo>
                    <a:lnTo>
                      <a:pt x="61" y="191"/>
                    </a:lnTo>
                    <a:lnTo>
                      <a:pt x="68" y="183"/>
                    </a:lnTo>
                    <a:lnTo>
                      <a:pt x="77" y="175"/>
                    </a:lnTo>
                    <a:lnTo>
                      <a:pt x="86" y="166"/>
                    </a:lnTo>
                    <a:lnTo>
                      <a:pt x="97" y="156"/>
                    </a:lnTo>
                    <a:lnTo>
                      <a:pt x="108" y="144"/>
                    </a:lnTo>
                    <a:lnTo>
                      <a:pt x="121" y="134"/>
                    </a:lnTo>
                    <a:lnTo>
                      <a:pt x="135" y="123"/>
                    </a:lnTo>
                    <a:lnTo>
                      <a:pt x="150" y="112"/>
                    </a:lnTo>
                    <a:lnTo>
                      <a:pt x="165" y="101"/>
                    </a:lnTo>
                    <a:lnTo>
                      <a:pt x="182" y="92"/>
                    </a:lnTo>
                    <a:lnTo>
                      <a:pt x="199" y="81"/>
                    </a:lnTo>
                    <a:lnTo>
                      <a:pt x="218" y="73"/>
                    </a:lnTo>
                    <a:lnTo>
                      <a:pt x="236" y="64"/>
                    </a:lnTo>
                    <a:lnTo>
                      <a:pt x="254" y="56"/>
                    </a:lnTo>
                    <a:lnTo>
                      <a:pt x="272" y="50"/>
                    </a:lnTo>
                    <a:lnTo>
                      <a:pt x="291" y="44"/>
                    </a:lnTo>
                    <a:lnTo>
                      <a:pt x="307" y="37"/>
                    </a:lnTo>
                    <a:lnTo>
                      <a:pt x="324" y="33"/>
                    </a:lnTo>
                    <a:lnTo>
                      <a:pt x="340" y="28"/>
                    </a:lnTo>
                    <a:lnTo>
                      <a:pt x="355" y="25"/>
                    </a:lnTo>
                    <a:lnTo>
                      <a:pt x="369" y="20"/>
                    </a:lnTo>
                    <a:lnTo>
                      <a:pt x="382" y="17"/>
                    </a:lnTo>
                    <a:lnTo>
                      <a:pt x="393" y="14"/>
                    </a:lnTo>
                    <a:lnTo>
                      <a:pt x="404" y="14"/>
                    </a:lnTo>
                    <a:lnTo>
                      <a:pt x="410" y="11"/>
                    </a:lnTo>
                    <a:lnTo>
                      <a:pt x="416" y="11"/>
                    </a:lnTo>
                    <a:lnTo>
                      <a:pt x="419" y="11"/>
                    </a:lnTo>
                    <a:lnTo>
                      <a:pt x="421" y="11"/>
                    </a:lnTo>
                    <a:lnTo>
                      <a:pt x="352" y="0"/>
                    </a:lnTo>
                    <a:lnTo>
                      <a:pt x="279" y="14"/>
                    </a:lnTo>
                    <a:lnTo>
                      <a:pt x="177" y="39"/>
                    </a:lnTo>
                    <a:lnTo>
                      <a:pt x="94" y="105"/>
                    </a:lnTo>
                    <a:lnTo>
                      <a:pt x="32" y="180"/>
                    </a:lnTo>
                    <a:lnTo>
                      <a:pt x="0" y="231"/>
                    </a:lnTo>
                    <a:close/>
                  </a:path>
                </a:pathLst>
              </a:custGeom>
              <a:solidFill>
                <a:srgbClr val="4F6680"/>
              </a:solidFill>
              <a:ln w="9525">
                <a:noFill/>
                <a:round/>
                <a:headEnd/>
                <a:tailEnd/>
              </a:ln>
            </p:spPr>
            <p:txBody>
              <a:bodyPr/>
              <a:lstStyle/>
              <a:p>
                <a:endParaRPr lang="de-AT"/>
              </a:p>
            </p:txBody>
          </p:sp>
          <p:sp>
            <p:nvSpPr>
              <p:cNvPr id="97" name="Freeform 112"/>
              <p:cNvSpPr>
                <a:spLocks/>
              </p:cNvSpPr>
              <p:nvPr/>
            </p:nvSpPr>
            <p:spPr bwMode="auto">
              <a:xfrm>
                <a:off x="1910" y="1072"/>
                <a:ext cx="53" cy="75"/>
              </a:xfrm>
              <a:custGeom>
                <a:avLst/>
                <a:gdLst>
                  <a:gd name="T0" fmla="*/ 7 w 105"/>
                  <a:gd name="T1" fmla="*/ 0 h 150"/>
                  <a:gd name="T2" fmla="*/ 0 w 105"/>
                  <a:gd name="T3" fmla="*/ 38 h 150"/>
                  <a:gd name="T4" fmla="*/ 27 w 105"/>
                  <a:gd name="T5" fmla="*/ 31 h 150"/>
                  <a:gd name="T6" fmla="*/ 18 w 105"/>
                  <a:gd name="T7" fmla="*/ 9 h 150"/>
                  <a:gd name="T8" fmla="*/ 7 w 105"/>
                  <a:gd name="T9" fmla="*/ 0 h 150"/>
                  <a:gd name="T10" fmla="*/ 7 w 105"/>
                  <a:gd name="T11" fmla="*/ 0 h 150"/>
                  <a:gd name="T12" fmla="*/ 0 60000 65536"/>
                  <a:gd name="T13" fmla="*/ 0 60000 65536"/>
                  <a:gd name="T14" fmla="*/ 0 60000 65536"/>
                  <a:gd name="T15" fmla="*/ 0 60000 65536"/>
                  <a:gd name="T16" fmla="*/ 0 60000 65536"/>
                  <a:gd name="T17" fmla="*/ 0 60000 65536"/>
                  <a:gd name="T18" fmla="*/ 0 w 105"/>
                  <a:gd name="T19" fmla="*/ 0 h 150"/>
                  <a:gd name="T20" fmla="*/ 105 w 105"/>
                  <a:gd name="T21" fmla="*/ 150 h 150"/>
                </a:gdLst>
                <a:ahLst/>
                <a:cxnLst>
                  <a:cxn ang="T12">
                    <a:pos x="T0" y="T1"/>
                  </a:cxn>
                  <a:cxn ang="T13">
                    <a:pos x="T2" y="T3"/>
                  </a:cxn>
                  <a:cxn ang="T14">
                    <a:pos x="T4" y="T5"/>
                  </a:cxn>
                  <a:cxn ang="T15">
                    <a:pos x="T6" y="T7"/>
                  </a:cxn>
                  <a:cxn ang="T16">
                    <a:pos x="T8" y="T9"/>
                  </a:cxn>
                  <a:cxn ang="T17">
                    <a:pos x="T10" y="T11"/>
                  </a:cxn>
                </a:cxnLst>
                <a:rect l="T18" t="T19" r="T20" b="T21"/>
                <a:pathLst>
                  <a:path w="105" h="150">
                    <a:moveTo>
                      <a:pt x="27" y="0"/>
                    </a:moveTo>
                    <a:lnTo>
                      <a:pt x="0" y="150"/>
                    </a:lnTo>
                    <a:lnTo>
                      <a:pt x="105" y="125"/>
                    </a:lnTo>
                    <a:lnTo>
                      <a:pt x="72" y="36"/>
                    </a:lnTo>
                    <a:lnTo>
                      <a:pt x="27" y="0"/>
                    </a:lnTo>
                    <a:close/>
                  </a:path>
                </a:pathLst>
              </a:custGeom>
              <a:solidFill>
                <a:srgbClr val="000099"/>
              </a:solidFill>
              <a:ln w="9525">
                <a:noFill/>
                <a:round/>
                <a:headEnd/>
                <a:tailEnd/>
              </a:ln>
            </p:spPr>
            <p:txBody>
              <a:bodyPr/>
              <a:lstStyle/>
              <a:p>
                <a:endParaRPr lang="de-AT"/>
              </a:p>
            </p:txBody>
          </p:sp>
          <p:sp>
            <p:nvSpPr>
              <p:cNvPr id="98" name="Freeform 113"/>
              <p:cNvSpPr>
                <a:spLocks/>
              </p:cNvSpPr>
              <p:nvPr/>
            </p:nvSpPr>
            <p:spPr bwMode="auto">
              <a:xfrm>
                <a:off x="2021" y="1110"/>
                <a:ext cx="29" cy="27"/>
              </a:xfrm>
              <a:custGeom>
                <a:avLst/>
                <a:gdLst>
                  <a:gd name="T0" fmla="*/ 0 w 58"/>
                  <a:gd name="T1" fmla="*/ 2 h 55"/>
                  <a:gd name="T2" fmla="*/ 1 w 58"/>
                  <a:gd name="T3" fmla="*/ 2 h 55"/>
                  <a:gd name="T4" fmla="*/ 2 w 58"/>
                  <a:gd name="T5" fmla="*/ 1 h 55"/>
                  <a:gd name="T6" fmla="*/ 4 w 58"/>
                  <a:gd name="T7" fmla="*/ 1 h 55"/>
                  <a:gd name="T8" fmla="*/ 6 w 58"/>
                  <a:gd name="T9" fmla="*/ 0 h 55"/>
                  <a:gd name="T10" fmla="*/ 7 w 58"/>
                  <a:gd name="T11" fmla="*/ 0 h 55"/>
                  <a:gd name="T12" fmla="*/ 10 w 58"/>
                  <a:gd name="T13" fmla="*/ 0 h 55"/>
                  <a:gd name="T14" fmla="*/ 12 w 58"/>
                  <a:gd name="T15" fmla="*/ 0 h 55"/>
                  <a:gd name="T16" fmla="*/ 14 w 58"/>
                  <a:gd name="T17" fmla="*/ 1 h 55"/>
                  <a:gd name="T18" fmla="*/ 15 w 58"/>
                  <a:gd name="T19" fmla="*/ 3 h 55"/>
                  <a:gd name="T20" fmla="*/ 15 w 58"/>
                  <a:gd name="T21" fmla="*/ 5 h 55"/>
                  <a:gd name="T22" fmla="*/ 15 w 58"/>
                  <a:gd name="T23" fmla="*/ 6 h 55"/>
                  <a:gd name="T24" fmla="*/ 13 w 58"/>
                  <a:gd name="T25" fmla="*/ 8 h 55"/>
                  <a:gd name="T26" fmla="*/ 11 w 58"/>
                  <a:gd name="T27" fmla="*/ 9 h 55"/>
                  <a:gd name="T28" fmla="*/ 9 w 58"/>
                  <a:gd name="T29" fmla="*/ 11 h 55"/>
                  <a:gd name="T30" fmla="*/ 7 w 58"/>
                  <a:gd name="T31" fmla="*/ 12 h 55"/>
                  <a:gd name="T32" fmla="*/ 6 w 58"/>
                  <a:gd name="T33" fmla="*/ 13 h 55"/>
                  <a:gd name="T34" fmla="*/ 0 w 58"/>
                  <a:gd name="T35" fmla="*/ 2 h 55"/>
                  <a:gd name="T36" fmla="*/ 0 w 58"/>
                  <a:gd name="T37" fmla="*/ 2 h 5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8"/>
                  <a:gd name="T58" fmla="*/ 0 h 55"/>
                  <a:gd name="T59" fmla="*/ 58 w 58"/>
                  <a:gd name="T60" fmla="*/ 55 h 5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8" h="55">
                    <a:moveTo>
                      <a:pt x="0" y="11"/>
                    </a:moveTo>
                    <a:lnTo>
                      <a:pt x="2" y="9"/>
                    </a:lnTo>
                    <a:lnTo>
                      <a:pt x="7" y="6"/>
                    </a:lnTo>
                    <a:lnTo>
                      <a:pt x="13" y="5"/>
                    </a:lnTo>
                    <a:lnTo>
                      <a:pt x="22" y="3"/>
                    </a:lnTo>
                    <a:lnTo>
                      <a:pt x="30" y="0"/>
                    </a:lnTo>
                    <a:lnTo>
                      <a:pt x="39" y="2"/>
                    </a:lnTo>
                    <a:lnTo>
                      <a:pt x="47" y="2"/>
                    </a:lnTo>
                    <a:lnTo>
                      <a:pt x="55" y="6"/>
                    </a:lnTo>
                    <a:lnTo>
                      <a:pt x="58" y="13"/>
                    </a:lnTo>
                    <a:lnTo>
                      <a:pt x="58" y="20"/>
                    </a:lnTo>
                    <a:lnTo>
                      <a:pt x="57" y="27"/>
                    </a:lnTo>
                    <a:lnTo>
                      <a:pt x="50" y="34"/>
                    </a:lnTo>
                    <a:lnTo>
                      <a:pt x="44" y="39"/>
                    </a:lnTo>
                    <a:lnTo>
                      <a:pt x="36" y="45"/>
                    </a:lnTo>
                    <a:lnTo>
                      <a:pt x="29" y="50"/>
                    </a:lnTo>
                    <a:lnTo>
                      <a:pt x="21" y="55"/>
                    </a:lnTo>
                    <a:lnTo>
                      <a:pt x="0" y="11"/>
                    </a:lnTo>
                    <a:close/>
                  </a:path>
                </a:pathLst>
              </a:custGeom>
              <a:solidFill>
                <a:srgbClr val="000000"/>
              </a:solidFill>
              <a:ln w="9525">
                <a:noFill/>
                <a:round/>
                <a:headEnd/>
                <a:tailEnd/>
              </a:ln>
            </p:spPr>
            <p:txBody>
              <a:bodyPr/>
              <a:lstStyle/>
              <a:p>
                <a:endParaRPr lang="de-AT"/>
              </a:p>
            </p:txBody>
          </p:sp>
          <p:sp>
            <p:nvSpPr>
              <p:cNvPr id="99" name="Freeform 114"/>
              <p:cNvSpPr>
                <a:spLocks/>
              </p:cNvSpPr>
              <p:nvPr/>
            </p:nvSpPr>
            <p:spPr bwMode="auto">
              <a:xfrm>
                <a:off x="1904" y="1003"/>
                <a:ext cx="116" cy="85"/>
              </a:xfrm>
              <a:custGeom>
                <a:avLst/>
                <a:gdLst>
                  <a:gd name="T0" fmla="*/ 5 w 231"/>
                  <a:gd name="T1" fmla="*/ 33 h 170"/>
                  <a:gd name="T2" fmla="*/ 3 w 231"/>
                  <a:gd name="T3" fmla="*/ 28 h 170"/>
                  <a:gd name="T4" fmla="*/ 1 w 231"/>
                  <a:gd name="T5" fmla="*/ 24 h 170"/>
                  <a:gd name="T6" fmla="*/ 0 w 231"/>
                  <a:gd name="T7" fmla="*/ 18 h 170"/>
                  <a:gd name="T8" fmla="*/ 2 w 231"/>
                  <a:gd name="T9" fmla="*/ 11 h 170"/>
                  <a:gd name="T10" fmla="*/ 6 w 231"/>
                  <a:gd name="T11" fmla="*/ 5 h 170"/>
                  <a:gd name="T12" fmla="*/ 12 w 231"/>
                  <a:gd name="T13" fmla="*/ 1 h 170"/>
                  <a:gd name="T14" fmla="*/ 18 w 231"/>
                  <a:gd name="T15" fmla="*/ 0 h 170"/>
                  <a:gd name="T16" fmla="*/ 25 w 231"/>
                  <a:gd name="T17" fmla="*/ 1 h 170"/>
                  <a:gd name="T18" fmla="*/ 30 w 231"/>
                  <a:gd name="T19" fmla="*/ 3 h 170"/>
                  <a:gd name="T20" fmla="*/ 35 w 231"/>
                  <a:gd name="T21" fmla="*/ 6 h 170"/>
                  <a:gd name="T22" fmla="*/ 37 w 231"/>
                  <a:gd name="T23" fmla="*/ 10 h 170"/>
                  <a:gd name="T24" fmla="*/ 38 w 231"/>
                  <a:gd name="T25" fmla="*/ 10 h 170"/>
                  <a:gd name="T26" fmla="*/ 42 w 231"/>
                  <a:gd name="T27" fmla="*/ 9 h 170"/>
                  <a:gd name="T28" fmla="*/ 47 w 231"/>
                  <a:gd name="T29" fmla="*/ 9 h 170"/>
                  <a:gd name="T30" fmla="*/ 52 w 231"/>
                  <a:gd name="T31" fmla="*/ 9 h 170"/>
                  <a:gd name="T32" fmla="*/ 57 w 231"/>
                  <a:gd name="T33" fmla="*/ 10 h 170"/>
                  <a:gd name="T34" fmla="*/ 58 w 231"/>
                  <a:gd name="T35" fmla="*/ 13 h 170"/>
                  <a:gd name="T36" fmla="*/ 54 w 231"/>
                  <a:gd name="T37" fmla="*/ 18 h 170"/>
                  <a:gd name="T38" fmla="*/ 49 w 231"/>
                  <a:gd name="T39" fmla="*/ 20 h 170"/>
                  <a:gd name="T40" fmla="*/ 45 w 231"/>
                  <a:gd name="T41" fmla="*/ 22 h 170"/>
                  <a:gd name="T42" fmla="*/ 39 w 231"/>
                  <a:gd name="T43" fmla="*/ 23 h 170"/>
                  <a:gd name="T44" fmla="*/ 42 w 231"/>
                  <a:gd name="T45" fmla="*/ 21 h 170"/>
                  <a:gd name="T46" fmla="*/ 48 w 231"/>
                  <a:gd name="T47" fmla="*/ 16 h 170"/>
                  <a:gd name="T48" fmla="*/ 49 w 231"/>
                  <a:gd name="T49" fmla="*/ 12 h 170"/>
                  <a:gd name="T50" fmla="*/ 46 w 231"/>
                  <a:gd name="T51" fmla="*/ 12 h 170"/>
                  <a:gd name="T52" fmla="*/ 42 w 231"/>
                  <a:gd name="T53" fmla="*/ 12 h 170"/>
                  <a:gd name="T54" fmla="*/ 38 w 231"/>
                  <a:gd name="T55" fmla="*/ 12 h 170"/>
                  <a:gd name="T56" fmla="*/ 36 w 231"/>
                  <a:gd name="T57" fmla="*/ 12 h 170"/>
                  <a:gd name="T58" fmla="*/ 32 w 231"/>
                  <a:gd name="T59" fmla="*/ 7 h 170"/>
                  <a:gd name="T60" fmla="*/ 27 w 231"/>
                  <a:gd name="T61" fmla="*/ 5 h 170"/>
                  <a:gd name="T62" fmla="*/ 22 w 231"/>
                  <a:gd name="T63" fmla="*/ 3 h 170"/>
                  <a:gd name="T64" fmla="*/ 15 w 231"/>
                  <a:gd name="T65" fmla="*/ 5 h 170"/>
                  <a:gd name="T66" fmla="*/ 10 w 231"/>
                  <a:gd name="T67" fmla="*/ 7 h 170"/>
                  <a:gd name="T68" fmla="*/ 7 w 231"/>
                  <a:gd name="T69" fmla="*/ 10 h 170"/>
                  <a:gd name="T70" fmla="*/ 6 w 231"/>
                  <a:gd name="T71" fmla="*/ 13 h 170"/>
                  <a:gd name="T72" fmla="*/ 5 w 231"/>
                  <a:gd name="T73" fmla="*/ 18 h 170"/>
                  <a:gd name="T74" fmla="*/ 6 w 231"/>
                  <a:gd name="T75" fmla="*/ 21 h 170"/>
                  <a:gd name="T76" fmla="*/ 7 w 231"/>
                  <a:gd name="T77" fmla="*/ 24 h 170"/>
                  <a:gd name="T78" fmla="*/ 10 w 231"/>
                  <a:gd name="T79" fmla="*/ 28 h 170"/>
                  <a:gd name="T80" fmla="*/ 11 w 231"/>
                  <a:gd name="T81" fmla="*/ 32 h 170"/>
                  <a:gd name="T82" fmla="*/ 13 w 231"/>
                  <a:gd name="T83" fmla="*/ 35 h 170"/>
                  <a:gd name="T84" fmla="*/ 7 w 231"/>
                  <a:gd name="T85" fmla="*/ 35 h 17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31"/>
                  <a:gd name="T130" fmla="*/ 0 h 170"/>
                  <a:gd name="T131" fmla="*/ 231 w 231"/>
                  <a:gd name="T132" fmla="*/ 170 h 17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31" h="170">
                    <a:moveTo>
                      <a:pt x="26" y="139"/>
                    </a:moveTo>
                    <a:lnTo>
                      <a:pt x="25" y="137"/>
                    </a:lnTo>
                    <a:lnTo>
                      <a:pt x="20" y="131"/>
                    </a:lnTo>
                    <a:lnTo>
                      <a:pt x="17" y="126"/>
                    </a:lnTo>
                    <a:lnTo>
                      <a:pt x="14" y="121"/>
                    </a:lnTo>
                    <a:lnTo>
                      <a:pt x="12" y="115"/>
                    </a:lnTo>
                    <a:lnTo>
                      <a:pt x="9" y="110"/>
                    </a:lnTo>
                    <a:lnTo>
                      <a:pt x="6" y="103"/>
                    </a:lnTo>
                    <a:lnTo>
                      <a:pt x="3" y="96"/>
                    </a:lnTo>
                    <a:lnTo>
                      <a:pt x="1" y="87"/>
                    </a:lnTo>
                    <a:lnTo>
                      <a:pt x="1" y="79"/>
                    </a:lnTo>
                    <a:lnTo>
                      <a:pt x="0" y="71"/>
                    </a:lnTo>
                    <a:lnTo>
                      <a:pt x="1" y="62"/>
                    </a:lnTo>
                    <a:lnTo>
                      <a:pt x="3" y="54"/>
                    </a:lnTo>
                    <a:lnTo>
                      <a:pt x="6" y="46"/>
                    </a:lnTo>
                    <a:lnTo>
                      <a:pt x="9" y="35"/>
                    </a:lnTo>
                    <a:lnTo>
                      <a:pt x="14" y="28"/>
                    </a:lnTo>
                    <a:lnTo>
                      <a:pt x="22" y="20"/>
                    </a:lnTo>
                    <a:lnTo>
                      <a:pt x="28" y="14"/>
                    </a:lnTo>
                    <a:lnTo>
                      <a:pt x="36" y="9"/>
                    </a:lnTo>
                    <a:lnTo>
                      <a:pt x="45" y="6"/>
                    </a:lnTo>
                    <a:lnTo>
                      <a:pt x="53" y="1"/>
                    </a:lnTo>
                    <a:lnTo>
                      <a:pt x="62" y="1"/>
                    </a:lnTo>
                    <a:lnTo>
                      <a:pt x="72" y="0"/>
                    </a:lnTo>
                    <a:lnTo>
                      <a:pt x="80" y="0"/>
                    </a:lnTo>
                    <a:lnTo>
                      <a:pt x="89" y="0"/>
                    </a:lnTo>
                    <a:lnTo>
                      <a:pt x="98" y="1"/>
                    </a:lnTo>
                    <a:lnTo>
                      <a:pt x="105" y="3"/>
                    </a:lnTo>
                    <a:lnTo>
                      <a:pt x="112" y="6"/>
                    </a:lnTo>
                    <a:lnTo>
                      <a:pt x="119" y="9"/>
                    </a:lnTo>
                    <a:lnTo>
                      <a:pt x="125" y="12"/>
                    </a:lnTo>
                    <a:lnTo>
                      <a:pt x="131" y="18"/>
                    </a:lnTo>
                    <a:lnTo>
                      <a:pt x="139" y="25"/>
                    </a:lnTo>
                    <a:lnTo>
                      <a:pt x="142" y="28"/>
                    </a:lnTo>
                    <a:lnTo>
                      <a:pt x="145" y="32"/>
                    </a:lnTo>
                    <a:lnTo>
                      <a:pt x="148" y="37"/>
                    </a:lnTo>
                    <a:lnTo>
                      <a:pt x="148" y="39"/>
                    </a:lnTo>
                    <a:lnTo>
                      <a:pt x="148" y="37"/>
                    </a:lnTo>
                    <a:lnTo>
                      <a:pt x="152" y="37"/>
                    </a:lnTo>
                    <a:lnTo>
                      <a:pt x="155" y="37"/>
                    </a:lnTo>
                    <a:lnTo>
                      <a:pt x="161" y="37"/>
                    </a:lnTo>
                    <a:lnTo>
                      <a:pt x="166" y="35"/>
                    </a:lnTo>
                    <a:lnTo>
                      <a:pt x="173" y="35"/>
                    </a:lnTo>
                    <a:lnTo>
                      <a:pt x="180" y="35"/>
                    </a:lnTo>
                    <a:lnTo>
                      <a:pt x="187" y="35"/>
                    </a:lnTo>
                    <a:lnTo>
                      <a:pt x="194" y="35"/>
                    </a:lnTo>
                    <a:lnTo>
                      <a:pt x="202" y="35"/>
                    </a:lnTo>
                    <a:lnTo>
                      <a:pt x="208" y="35"/>
                    </a:lnTo>
                    <a:lnTo>
                      <a:pt x="216" y="37"/>
                    </a:lnTo>
                    <a:lnTo>
                      <a:pt x="222" y="37"/>
                    </a:lnTo>
                    <a:lnTo>
                      <a:pt x="227" y="40"/>
                    </a:lnTo>
                    <a:lnTo>
                      <a:pt x="230" y="42"/>
                    </a:lnTo>
                    <a:lnTo>
                      <a:pt x="231" y="46"/>
                    </a:lnTo>
                    <a:lnTo>
                      <a:pt x="230" y="53"/>
                    </a:lnTo>
                    <a:lnTo>
                      <a:pt x="223" y="62"/>
                    </a:lnTo>
                    <a:lnTo>
                      <a:pt x="219" y="65"/>
                    </a:lnTo>
                    <a:lnTo>
                      <a:pt x="214" y="70"/>
                    </a:lnTo>
                    <a:lnTo>
                      <a:pt x="208" y="73"/>
                    </a:lnTo>
                    <a:lnTo>
                      <a:pt x="202" y="78"/>
                    </a:lnTo>
                    <a:lnTo>
                      <a:pt x="195" y="79"/>
                    </a:lnTo>
                    <a:lnTo>
                      <a:pt x="189" y="84"/>
                    </a:lnTo>
                    <a:lnTo>
                      <a:pt x="184" y="85"/>
                    </a:lnTo>
                    <a:lnTo>
                      <a:pt x="178" y="89"/>
                    </a:lnTo>
                    <a:lnTo>
                      <a:pt x="172" y="92"/>
                    </a:lnTo>
                    <a:lnTo>
                      <a:pt x="169" y="95"/>
                    </a:lnTo>
                    <a:lnTo>
                      <a:pt x="153" y="92"/>
                    </a:lnTo>
                    <a:lnTo>
                      <a:pt x="155" y="90"/>
                    </a:lnTo>
                    <a:lnTo>
                      <a:pt x="159" y="87"/>
                    </a:lnTo>
                    <a:lnTo>
                      <a:pt x="167" y="82"/>
                    </a:lnTo>
                    <a:lnTo>
                      <a:pt x="177" y="76"/>
                    </a:lnTo>
                    <a:lnTo>
                      <a:pt x="184" y="70"/>
                    </a:lnTo>
                    <a:lnTo>
                      <a:pt x="192" y="64"/>
                    </a:lnTo>
                    <a:lnTo>
                      <a:pt x="197" y="59"/>
                    </a:lnTo>
                    <a:lnTo>
                      <a:pt x="200" y="56"/>
                    </a:lnTo>
                    <a:lnTo>
                      <a:pt x="195" y="51"/>
                    </a:lnTo>
                    <a:lnTo>
                      <a:pt x="191" y="50"/>
                    </a:lnTo>
                    <a:lnTo>
                      <a:pt x="186" y="50"/>
                    </a:lnTo>
                    <a:lnTo>
                      <a:pt x="181" y="50"/>
                    </a:lnTo>
                    <a:lnTo>
                      <a:pt x="177" y="50"/>
                    </a:lnTo>
                    <a:lnTo>
                      <a:pt x="172" y="50"/>
                    </a:lnTo>
                    <a:lnTo>
                      <a:pt x="166" y="50"/>
                    </a:lnTo>
                    <a:lnTo>
                      <a:pt x="161" y="50"/>
                    </a:lnTo>
                    <a:lnTo>
                      <a:pt x="155" y="50"/>
                    </a:lnTo>
                    <a:lnTo>
                      <a:pt x="152" y="50"/>
                    </a:lnTo>
                    <a:lnTo>
                      <a:pt x="145" y="51"/>
                    </a:lnTo>
                    <a:lnTo>
                      <a:pt x="144" y="51"/>
                    </a:lnTo>
                    <a:lnTo>
                      <a:pt x="142" y="50"/>
                    </a:lnTo>
                    <a:lnTo>
                      <a:pt x="139" y="45"/>
                    </a:lnTo>
                    <a:lnTo>
                      <a:pt x="133" y="37"/>
                    </a:lnTo>
                    <a:lnTo>
                      <a:pt x="125" y="29"/>
                    </a:lnTo>
                    <a:lnTo>
                      <a:pt x="119" y="25"/>
                    </a:lnTo>
                    <a:lnTo>
                      <a:pt x="114" y="21"/>
                    </a:lnTo>
                    <a:lnTo>
                      <a:pt x="108" y="18"/>
                    </a:lnTo>
                    <a:lnTo>
                      <a:pt x="102" y="15"/>
                    </a:lnTo>
                    <a:lnTo>
                      <a:pt x="95" y="14"/>
                    </a:lnTo>
                    <a:lnTo>
                      <a:pt x="87" y="14"/>
                    </a:lnTo>
                    <a:lnTo>
                      <a:pt x="78" y="14"/>
                    </a:lnTo>
                    <a:lnTo>
                      <a:pt x="70" y="15"/>
                    </a:lnTo>
                    <a:lnTo>
                      <a:pt x="59" y="17"/>
                    </a:lnTo>
                    <a:lnTo>
                      <a:pt x="51" y="20"/>
                    </a:lnTo>
                    <a:lnTo>
                      <a:pt x="45" y="23"/>
                    </a:lnTo>
                    <a:lnTo>
                      <a:pt x="39" y="28"/>
                    </a:lnTo>
                    <a:lnTo>
                      <a:pt x="34" y="31"/>
                    </a:lnTo>
                    <a:lnTo>
                      <a:pt x="31" y="35"/>
                    </a:lnTo>
                    <a:lnTo>
                      <a:pt x="26" y="40"/>
                    </a:lnTo>
                    <a:lnTo>
                      <a:pt x="25" y="45"/>
                    </a:lnTo>
                    <a:lnTo>
                      <a:pt x="23" y="50"/>
                    </a:lnTo>
                    <a:lnTo>
                      <a:pt x="22" y="54"/>
                    </a:lnTo>
                    <a:lnTo>
                      <a:pt x="20" y="59"/>
                    </a:lnTo>
                    <a:lnTo>
                      <a:pt x="20" y="64"/>
                    </a:lnTo>
                    <a:lnTo>
                      <a:pt x="20" y="71"/>
                    </a:lnTo>
                    <a:lnTo>
                      <a:pt x="22" y="78"/>
                    </a:lnTo>
                    <a:lnTo>
                      <a:pt x="22" y="79"/>
                    </a:lnTo>
                    <a:lnTo>
                      <a:pt x="23" y="84"/>
                    </a:lnTo>
                    <a:lnTo>
                      <a:pt x="25" y="87"/>
                    </a:lnTo>
                    <a:lnTo>
                      <a:pt x="26" y="92"/>
                    </a:lnTo>
                    <a:lnTo>
                      <a:pt x="28" y="98"/>
                    </a:lnTo>
                    <a:lnTo>
                      <a:pt x="31" y="103"/>
                    </a:lnTo>
                    <a:lnTo>
                      <a:pt x="34" y="109"/>
                    </a:lnTo>
                    <a:lnTo>
                      <a:pt x="37" y="114"/>
                    </a:lnTo>
                    <a:lnTo>
                      <a:pt x="39" y="118"/>
                    </a:lnTo>
                    <a:lnTo>
                      <a:pt x="41" y="123"/>
                    </a:lnTo>
                    <a:lnTo>
                      <a:pt x="44" y="128"/>
                    </a:lnTo>
                    <a:lnTo>
                      <a:pt x="47" y="132"/>
                    </a:lnTo>
                    <a:lnTo>
                      <a:pt x="48" y="139"/>
                    </a:lnTo>
                    <a:lnTo>
                      <a:pt x="50" y="140"/>
                    </a:lnTo>
                    <a:lnTo>
                      <a:pt x="45" y="170"/>
                    </a:lnTo>
                    <a:lnTo>
                      <a:pt x="26" y="139"/>
                    </a:lnTo>
                    <a:close/>
                  </a:path>
                </a:pathLst>
              </a:custGeom>
              <a:solidFill>
                <a:srgbClr val="000000"/>
              </a:solidFill>
              <a:ln w="9525">
                <a:noFill/>
                <a:round/>
                <a:headEnd/>
                <a:tailEnd/>
              </a:ln>
            </p:spPr>
            <p:txBody>
              <a:bodyPr/>
              <a:lstStyle/>
              <a:p>
                <a:endParaRPr lang="de-AT"/>
              </a:p>
            </p:txBody>
          </p:sp>
          <p:sp>
            <p:nvSpPr>
              <p:cNvPr id="100" name="Freeform 115"/>
              <p:cNvSpPr>
                <a:spLocks/>
              </p:cNvSpPr>
              <p:nvPr/>
            </p:nvSpPr>
            <p:spPr bwMode="auto">
              <a:xfrm>
                <a:off x="1975" y="1142"/>
                <a:ext cx="29" cy="11"/>
              </a:xfrm>
              <a:custGeom>
                <a:avLst/>
                <a:gdLst>
                  <a:gd name="T0" fmla="*/ 3 w 58"/>
                  <a:gd name="T1" fmla="*/ 5 h 24"/>
                  <a:gd name="T2" fmla="*/ 15 w 58"/>
                  <a:gd name="T3" fmla="*/ 3 h 24"/>
                  <a:gd name="T4" fmla="*/ 14 w 58"/>
                  <a:gd name="T5" fmla="*/ 3 h 24"/>
                  <a:gd name="T6" fmla="*/ 14 w 58"/>
                  <a:gd name="T7" fmla="*/ 2 h 24"/>
                  <a:gd name="T8" fmla="*/ 13 w 58"/>
                  <a:gd name="T9" fmla="*/ 1 h 24"/>
                  <a:gd name="T10" fmla="*/ 12 w 58"/>
                  <a:gd name="T11" fmla="*/ 0 h 24"/>
                  <a:gd name="T12" fmla="*/ 11 w 58"/>
                  <a:gd name="T13" fmla="*/ 0 h 24"/>
                  <a:gd name="T14" fmla="*/ 9 w 58"/>
                  <a:gd name="T15" fmla="*/ 0 h 24"/>
                  <a:gd name="T16" fmla="*/ 7 w 58"/>
                  <a:gd name="T17" fmla="*/ 0 h 24"/>
                  <a:gd name="T18" fmla="*/ 6 w 58"/>
                  <a:gd name="T19" fmla="*/ 0 h 24"/>
                  <a:gd name="T20" fmla="*/ 5 w 58"/>
                  <a:gd name="T21" fmla="*/ 0 h 24"/>
                  <a:gd name="T22" fmla="*/ 5 w 58"/>
                  <a:gd name="T23" fmla="*/ 0 h 24"/>
                  <a:gd name="T24" fmla="*/ 3 w 58"/>
                  <a:gd name="T25" fmla="*/ 0 h 24"/>
                  <a:gd name="T26" fmla="*/ 2 w 58"/>
                  <a:gd name="T27" fmla="*/ 0 h 24"/>
                  <a:gd name="T28" fmla="*/ 0 w 58"/>
                  <a:gd name="T29" fmla="*/ 2 h 24"/>
                  <a:gd name="T30" fmla="*/ 0 w 58"/>
                  <a:gd name="T31" fmla="*/ 3 h 24"/>
                  <a:gd name="T32" fmla="*/ 0 w 58"/>
                  <a:gd name="T33" fmla="*/ 3 h 24"/>
                  <a:gd name="T34" fmla="*/ 2 w 58"/>
                  <a:gd name="T35" fmla="*/ 4 h 24"/>
                  <a:gd name="T36" fmla="*/ 2 w 58"/>
                  <a:gd name="T37" fmla="*/ 5 h 24"/>
                  <a:gd name="T38" fmla="*/ 3 w 58"/>
                  <a:gd name="T39" fmla="*/ 5 h 24"/>
                  <a:gd name="T40" fmla="*/ 3 w 58"/>
                  <a:gd name="T41" fmla="*/ 5 h 2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8"/>
                  <a:gd name="T64" fmla="*/ 0 h 24"/>
                  <a:gd name="T65" fmla="*/ 58 w 58"/>
                  <a:gd name="T66" fmla="*/ 24 h 2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8" h="24">
                    <a:moveTo>
                      <a:pt x="11" y="24"/>
                    </a:moveTo>
                    <a:lnTo>
                      <a:pt x="58" y="16"/>
                    </a:lnTo>
                    <a:lnTo>
                      <a:pt x="56" y="14"/>
                    </a:lnTo>
                    <a:lnTo>
                      <a:pt x="53" y="9"/>
                    </a:lnTo>
                    <a:lnTo>
                      <a:pt x="50" y="6"/>
                    </a:lnTo>
                    <a:lnTo>
                      <a:pt x="47" y="3"/>
                    </a:lnTo>
                    <a:lnTo>
                      <a:pt x="41" y="2"/>
                    </a:lnTo>
                    <a:lnTo>
                      <a:pt x="33" y="2"/>
                    </a:lnTo>
                    <a:lnTo>
                      <a:pt x="28" y="0"/>
                    </a:lnTo>
                    <a:lnTo>
                      <a:pt x="24" y="0"/>
                    </a:lnTo>
                    <a:lnTo>
                      <a:pt x="20" y="0"/>
                    </a:lnTo>
                    <a:lnTo>
                      <a:pt x="17" y="2"/>
                    </a:lnTo>
                    <a:lnTo>
                      <a:pt x="11" y="2"/>
                    </a:lnTo>
                    <a:lnTo>
                      <a:pt x="6" y="3"/>
                    </a:lnTo>
                    <a:lnTo>
                      <a:pt x="0" y="8"/>
                    </a:lnTo>
                    <a:lnTo>
                      <a:pt x="0" y="13"/>
                    </a:lnTo>
                    <a:lnTo>
                      <a:pt x="0" y="16"/>
                    </a:lnTo>
                    <a:lnTo>
                      <a:pt x="5" y="19"/>
                    </a:lnTo>
                    <a:lnTo>
                      <a:pt x="8" y="22"/>
                    </a:lnTo>
                    <a:lnTo>
                      <a:pt x="11" y="24"/>
                    </a:lnTo>
                    <a:close/>
                  </a:path>
                </a:pathLst>
              </a:custGeom>
              <a:solidFill>
                <a:srgbClr val="FFFFFF"/>
              </a:solidFill>
              <a:ln w="9525">
                <a:noFill/>
                <a:round/>
                <a:headEnd/>
                <a:tailEnd/>
              </a:ln>
            </p:spPr>
            <p:txBody>
              <a:bodyPr/>
              <a:lstStyle/>
              <a:p>
                <a:endParaRPr lang="de-AT"/>
              </a:p>
            </p:txBody>
          </p:sp>
          <p:sp>
            <p:nvSpPr>
              <p:cNvPr id="101" name="Freeform 116"/>
              <p:cNvSpPr>
                <a:spLocks/>
              </p:cNvSpPr>
              <p:nvPr/>
            </p:nvSpPr>
            <p:spPr bwMode="auto">
              <a:xfrm>
                <a:off x="1977" y="1157"/>
                <a:ext cx="20" cy="13"/>
              </a:xfrm>
              <a:custGeom>
                <a:avLst/>
                <a:gdLst>
                  <a:gd name="T0" fmla="*/ 2 w 41"/>
                  <a:gd name="T1" fmla="*/ 3 h 27"/>
                  <a:gd name="T2" fmla="*/ 10 w 41"/>
                  <a:gd name="T3" fmla="*/ 0 h 27"/>
                  <a:gd name="T4" fmla="*/ 10 w 41"/>
                  <a:gd name="T5" fmla="*/ 0 h 27"/>
                  <a:gd name="T6" fmla="*/ 10 w 41"/>
                  <a:gd name="T7" fmla="*/ 2 h 27"/>
                  <a:gd name="T8" fmla="*/ 9 w 41"/>
                  <a:gd name="T9" fmla="*/ 2 h 27"/>
                  <a:gd name="T10" fmla="*/ 9 w 41"/>
                  <a:gd name="T11" fmla="*/ 4 h 27"/>
                  <a:gd name="T12" fmla="*/ 8 w 41"/>
                  <a:gd name="T13" fmla="*/ 5 h 27"/>
                  <a:gd name="T14" fmla="*/ 6 w 41"/>
                  <a:gd name="T15" fmla="*/ 6 h 27"/>
                  <a:gd name="T16" fmla="*/ 5 w 41"/>
                  <a:gd name="T17" fmla="*/ 6 h 27"/>
                  <a:gd name="T18" fmla="*/ 4 w 41"/>
                  <a:gd name="T19" fmla="*/ 6 h 27"/>
                  <a:gd name="T20" fmla="*/ 2 w 41"/>
                  <a:gd name="T21" fmla="*/ 6 h 27"/>
                  <a:gd name="T22" fmla="*/ 1 w 41"/>
                  <a:gd name="T23" fmla="*/ 6 h 27"/>
                  <a:gd name="T24" fmla="*/ 0 w 41"/>
                  <a:gd name="T25" fmla="*/ 6 h 27"/>
                  <a:gd name="T26" fmla="*/ 0 w 41"/>
                  <a:gd name="T27" fmla="*/ 5 h 27"/>
                  <a:gd name="T28" fmla="*/ 0 w 41"/>
                  <a:gd name="T29" fmla="*/ 4 h 27"/>
                  <a:gd name="T30" fmla="*/ 1 w 41"/>
                  <a:gd name="T31" fmla="*/ 4 h 27"/>
                  <a:gd name="T32" fmla="*/ 2 w 41"/>
                  <a:gd name="T33" fmla="*/ 3 h 27"/>
                  <a:gd name="T34" fmla="*/ 2 w 41"/>
                  <a:gd name="T35" fmla="*/ 3 h 27"/>
                  <a:gd name="T36" fmla="*/ 2 w 41"/>
                  <a:gd name="T37" fmla="*/ 3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1"/>
                  <a:gd name="T58" fmla="*/ 0 h 27"/>
                  <a:gd name="T59" fmla="*/ 41 w 41"/>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1" h="27">
                    <a:moveTo>
                      <a:pt x="11" y="14"/>
                    </a:moveTo>
                    <a:lnTo>
                      <a:pt x="41" y="0"/>
                    </a:lnTo>
                    <a:lnTo>
                      <a:pt x="41" y="2"/>
                    </a:lnTo>
                    <a:lnTo>
                      <a:pt x="41" y="8"/>
                    </a:lnTo>
                    <a:lnTo>
                      <a:pt x="39" y="11"/>
                    </a:lnTo>
                    <a:lnTo>
                      <a:pt x="36" y="18"/>
                    </a:lnTo>
                    <a:lnTo>
                      <a:pt x="32" y="21"/>
                    </a:lnTo>
                    <a:lnTo>
                      <a:pt x="27" y="25"/>
                    </a:lnTo>
                    <a:lnTo>
                      <a:pt x="21" y="25"/>
                    </a:lnTo>
                    <a:lnTo>
                      <a:pt x="16" y="27"/>
                    </a:lnTo>
                    <a:lnTo>
                      <a:pt x="10" y="27"/>
                    </a:lnTo>
                    <a:lnTo>
                      <a:pt x="7" y="27"/>
                    </a:lnTo>
                    <a:lnTo>
                      <a:pt x="0" y="25"/>
                    </a:lnTo>
                    <a:lnTo>
                      <a:pt x="0" y="22"/>
                    </a:lnTo>
                    <a:lnTo>
                      <a:pt x="2" y="18"/>
                    </a:lnTo>
                    <a:lnTo>
                      <a:pt x="7" y="16"/>
                    </a:lnTo>
                    <a:lnTo>
                      <a:pt x="10" y="14"/>
                    </a:lnTo>
                    <a:lnTo>
                      <a:pt x="11" y="14"/>
                    </a:lnTo>
                    <a:close/>
                  </a:path>
                </a:pathLst>
              </a:custGeom>
              <a:solidFill>
                <a:srgbClr val="FFFFFF"/>
              </a:solidFill>
              <a:ln w="9525">
                <a:noFill/>
                <a:round/>
                <a:headEnd/>
                <a:tailEnd/>
              </a:ln>
            </p:spPr>
            <p:txBody>
              <a:bodyPr/>
              <a:lstStyle/>
              <a:p>
                <a:endParaRPr lang="de-AT"/>
              </a:p>
            </p:txBody>
          </p:sp>
          <p:sp>
            <p:nvSpPr>
              <p:cNvPr id="102" name="Freeform 117"/>
              <p:cNvSpPr>
                <a:spLocks/>
              </p:cNvSpPr>
              <p:nvPr/>
            </p:nvSpPr>
            <p:spPr bwMode="auto">
              <a:xfrm>
                <a:off x="1941" y="1034"/>
                <a:ext cx="47" cy="23"/>
              </a:xfrm>
              <a:custGeom>
                <a:avLst/>
                <a:gdLst>
                  <a:gd name="T0" fmla="*/ 1 w 96"/>
                  <a:gd name="T1" fmla="*/ 11 h 47"/>
                  <a:gd name="T2" fmla="*/ 1 w 96"/>
                  <a:gd name="T3" fmla="*/ 11 h 47"/>
                  <a:gd name="T4" fmla="*/ 1 w 96"/>
                  <a:gd name="T5" fmla="*/ 11 h 47"/>
                  <a:gd name="T6" fmla="*/ 2 w 96"/>
                  <a:gd name="T7" fmla="*/ 10 h 47"/>
                  <a:gd name="T8" fmla="*/ 4 w 96"/>
                  <a:gd name="T9" fmla="*/ 10 h 47"/>
                  <a:gd name="T10" fmla="*/ 5 w 96"/>
                  <a:gd name="T11" fmla="*/ 9 h 47"/>
                  <a:gd name="T12" fmla="*/ 7 w 96"/>
                  <a:gd name="T13" fmla="*/ 8 h 47"/>
                  <a:gd name="T14" fmla="*/ 9 w 96"/>
                  <a:gd name="T15" fmla="*/ 8 h 47"/>
                  <a:gd name="T16" fmla="*/ 11 w 96"/>
                  <a:gd name="T17" fmla="*/ 7 h 47"/>
                  <a:gd name="T18" fmla="*/ 13 w 96"/>
                  <a:gd name="T19" fmla="*/ 6 h 47"/>
                  <a:gd name="T20" fmla="*/ 15 w 96"/>
                  <a:gd name="T21" fmla="*/ 5 h 47"/>
                  <a:gd name="T22" fmla="*/ 17 w 96"/>
                  <a:gd name="T23" fmla="*/ 4 h 47"/>
                  <a:gd name="T24" fmla="*/ 19 w 96"/>
                  <a:gd name="T25" fmla="*/ 3 h 47"/>
                  <a:gd name="T26" fmla="*/ 20 w 96"/>
                  <a:gd name="T27" fmla="*/ 3 h 47"/>
                  <a:gd name="T28" fmla="*/ 22 w 96"/>
                  <a:gd name="T29" fmla="*/ 2 h 47"/>
                  <a:gd name="T30" fmla="*/ 23 w 96"/>
                  <a:gd name="T31" fmla="*/ 1 h 47"/>
                  <a:gd name="T32" fmla="*/ 23 w 96"/>
                  <a:gd name="T33" fmla="*/ 1 h 47"/>
                  <a:gd name="T34" fmla="*/ 23 w 96"/>
                  <a:gd name="T35" fmla="*/ 1 h 47"/>
                  <a:gd name="T36" fmla="*/ 23 w 96"/>
                  <a:gd name="T37" fmla="*/ 0 h 47"/>
                  <a:gd name="T38" fmla="*/ 21 w 96"/>
                  <a:gd name="T39" fmla="*/ 0 h 47"/>
                  <a:gd name="T40" fmla="*/ 20 w 96"/>
                  <a:gd name="T41" fmla="*/ 0 h 47"/>
                  <a:gd name="T42" fmla="*/ 18 w 96"/>
                  <a:gd name="T43" fmla="*/ 0 h 47"/>
                  <a:gd name="T44" fmla="*/ 16 w 96"/>
                  <a:gd name="T45" fmla="*/ 0 h 47"/>
                  <a:gd name="T46" fmla="*/ 15 w 96"/>
                  <a:gd name="T47" fmla="*/ 0 h 47"/>
                  <a:gd name="T48" fmla="*/ 15 w 96"/>
                  <a:gd name="T49" fmla="*/ 0 h 47"/>
                  <a:gd name="T50" fmla="*/ 0 w 96"/>
                  <a:gd name="T51" fmla="*/ 10 h 47"/>
                  <a:gd name="T52" fmla="*/ 1 w 96"/>
                  <a:gd name="T53" fmla="*/ 11 h 47"/>
                  <a:gd name="T54" fmla="*/ 1 w 96"/>
                  <a:gd name="T55" fmla="*/ 11 h 4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6"/>
                  <a:gd name="T85" fmla="*/ 0 h 47"/>
                  <a:gd name="T86" fmla="*/ 96 w 96"/>
                  <a:gd name="T87" fmla="*/ 47 h 4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6" h="47">
                    <a:moveTo>
                      <a:pt x="4" y="47"/>
                    </a:moveTo>
                    <a:lnTo>
                      <a:pt x="4" y="46"/>
                    </a:lnTo>
                    <a:lnTo>
                      <a:pt x="7" y="46"/>
                    </a:lnTo>
                    <a:lnTo>
                      <a:pt x="11" y="43"/>
                    </a:lnTo>
                    <a:lnTo>
                      <a:pt x="16" y="41"/>
                    </a:lnTo>
                    <a:lnTo>
                      <a:pt x="22" y="38"/>
                    </a:lnTo>
                    <a:lnTo>
                      <a:pt x="30" y="35"/>
                    </a:lnTo>
                    <a:lnTo>
                      <a:pt x="38" y="32"/>
                    </a:lnTo>
                    <a:lnTo>
                      <a:pt x="46" y="29"/>
                    </a:lnTo>
                    <a:lnTo>
                      <a:pt x="54" y="25"/>
                    </a:lnTo>
                    <a:lnTo>
                      <a:pt x="63" y="22"/>
                    </a:lnTo>
                    <a:lnTo>
                      <a:pt x="69" y="18"/>
                    </a:lnTo>
                    <a:lnTo>
                      <a:pt x="79" y="15"/>
                    </a:lnTo>
                    <a:lnTo>
                      <a:pt x="83" y="13"/>
                    </a:lnTo>
                    <a:lnTo>
                      <a:pt x="89" y="10"/>
                    </a:lnTo>
                    <a:lnTo>
                      <a:pt x="93" y="7"/>
                    </a:lnTo>
                    <a:lnTo>
                      <a:pt x="96" y="7"/>
                    </a:lnTo>
                    <a:lnTo>
                      <a:pt x="96" y="4"/>
                    </a:lnTo>
                    <a:lnTo>
                      <a:pt x="93" y="2"/>
                    </a:lnTo>
                    <a:lnTo>
                      <a:pt x="88" y="0"/>
                    </a:lnTo>
                    <a:lnTo>
                      <a:pt x="82" y="0"/>
                    </a:lnTo>
                    <a:lnTo>
                      <a:pt x="74" y="0"/>
                    </a:lnTo>
                    <a:lnTo>
                      <a:pt x="68" y="0"/>
                    </a:lnTo>
                    <a:lnTo>
                      <a:pt x="64" y="0"/>
                    </a:lnTo>
                    <a:lnTo>
                      <a:pt x="63" y="0"/>
                    </a:lnTo>
                    <a:lnTo>
                      <a:pt x="0" y="43"/>
                    </a:lnTo>
                    <a:lnTo>
                      <a:pt x="4" y="47"/>
                    </a:lnTo>
                    <a:close/>
                  </a:path>
                </a:pathLst>
              </a:custGeom>
              <a:solidFill>
                <a:srgbClr val="000000"/>
              </a:solidFill>
              <a:ln w="9525">
                <a:noFill/>
                <a:round/>
                <a:headEnd/>
                <a:tailEnd/>
              </a:ln>
            </p:spPr>
            <p:txBody>
              <a:bodyPr/>
              <a:lstStyle/>
              <a:p>
                <a:endParaRPr lang="de-AT"/>
              </a:p>
            </p:txBody>
          </p:sp>
          <p:sp>
            <p:nvSpPr>
              <p:cNvPr id="103" name="Freeform 118"/>
              <p:cNvSpPr>
                <a:spLocks/>
              </p:cNvSpPr>
              <p:nvPr/>
            </p:nvSpPr>
            <p:spPr bwMode="auto">
              <a:xfrm>
                <a:off x="1945" y="1016"/>
                <a:ext cx="21" cy="17"/>
              </a:xfrm>
              <a:custGeom>
                <a:avLst/>
                <a:gdLst>
                  <a:gd name="T0" fmla="*/ 0 w 42"/>
                  <a:gd name="T1" fmla="*/ 0 h 34"/>
                  <a:gd name="T2" fmla="*/ 1 w 42"/>
                  <a:gd name="T3" fmla="*/ 0 h 34"/>
                  <a:gd name="T4" fmla="*/ 1 w 42"/>
                  <a:gd name="T5" fmla="*/ 1 h 34"/>
                  <a:gd name="T6" fmla="*/ 3 w 42"/>
                  <a:gd name="T7" fmla="*/ 1 h 34"/>
                  <a:gd name="T8" fmla="*/ 5 w 42"/>
                  <a:gd name="T9" fmla="*/ 1 h 34"/>
                  <a:gd name="T10" fmla="*/ 6 w 42"/>
                  <a:gd name="T11" fmla="*/ 2 h 34"/>
                  <a:gd name="T12" fmla="*/ 9 w 42"/>
                  <a:gd name="T13" fmla="*/ 3 h 34"/>
                  <a:gd name="T14" fmla="*/ 10 w 42"/>
                  <a:gd name="T15" fmla="*/ 4 h 34"/>
                  <a:gd name="T16" fmla="*/ 11 w 42"/>
                  <a:gd name="T17" fmla="*/ 5 h 34"/>
                  <a:gd name="T18" fmla="*/ 11 w 42"/>
                  <a:gd name="T19" fmla="*/ 7 h 34"/>
                  <a:gd name="T20" fmla="*/ 11 w 42"/>
                  <a:gd name="T21" fmla="*/ 8 h 34"/>
                  <a:gd name="T22" fmla="*/ 9 w 42"/>
                  <a:gd name="T23" fmla="*/ 9 h 34"/>
                  <a:gd name="T24" fmla="*/ 7 w 42"/>
                  <a:gd name="T25" fmla="*/ 9 h 34"/>
                  <a:gd name="T26" fmla="*/ 7 w 42"/>
                  <a:gd name="T27" fmla="*/ 7 h 34"/>
                  <a:gd name="T28" fmla="*/ 6 w 42"/>
                  <a:gd name="T29" fmla="*/ 6 h 34"/>
                  <a:gd name="T30" fmla="*/ 5 w 42"/>
                  <a:gd name="T31" fmla="*/ 5 h 34"/>
                  <a:gd name="T32" fmla="*/ 3 w 42"/>
                  <a:gd name="T33" fmla="*/ 3 h 34"/>
                  <a:gd name="T34" fmla="*/ 2 w 42"/>
                  <a:gd name="T35" fmla="*/ 2 h 34"/>
                  <a:gd name="T36" fmla="*/ 1 w 42"/>
                  <a:gd name="T37" fmla="*/ 1 h 34"/>
                  <a:gd name="T38" fmla="*/ 0 w 42"/>
                  <a:gd name="T39" fmla="*/ 0 h 34"/>
                  <a:gd name="T40" fmla="*/ 0 w 42"/>
                  <a:gd name="T41" fmla="*/ 0 h 34"/>
                  <a:gd name="T42" fmla="*/ 0 w 42"/>
                  <a:gd name="T43" fmla="*/ 0 h 3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2"/>
                  <a:gd name="T67" fmla="*/ 0 h 34"/>
                  <a:gd name="T68" fmla="*/ 42 w 42"/>
                  <a:gd name="T69" fmla="*/ 34 h 3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2" h="34">
                    <a:moveTo>
                      <a:pt x="0" y="0"/>
                    </a:moveTo>
                    <a:lnTo>
                      <a:pt x="2" y="0"/>
                    </a:lnTo>
                    <a:lnTo>
                      <a:pt x="6" y="1"/>
                    </a:lnTo>
                    <a:lnTo>
                      <a:pt x="13" y="3"/>
                    </a:lnTo>
                    <a:lnTo>
                      <a:pt x="21" y="6"/>
                    </a:lnTo>
                    <a:lnTo>
                      <a:pt x="27" y="9"/>
                    </a:lnTo>
                    <a:lnTo>
                      <a:pt x="35" y="14"/>
                    </a:lnTo>
                    <a:lnTo>
                      <a:pt x="39" y="17"/>
                    </a:lnTo>
                    <a:lnTo>
                      <a:pt x="42" y="23"/>
                    </a:lnTo>
                    <a:lnTo>
                      <a:pt x="42" y="28"/>
                    </a:lnTo>
                    <a:lnTo>
                      <a:pt x="41" y="32"/>
                    </a:lnTo>
                    <a:lnTo>
                      <a:pt x="36" y="34"/>
                    </a:lnTo>
                    <a:lnTo>
                      <a:pt x="31" y="34"/>
                    </a:lnTo>
                    <a:lnTo>
                      <a:pt x="28" y="31"/>
                    </a:lnTo>
                    <a:lnTo>
                      <a:pt x="24" y="26"/>
                    </a:lnTo>
                    <a:lnTo>
                      <a:pt x="19" y="20"/>
                    </a:lnTo>
                    <a:lnTo>
                      <a:pt x="14" y="15"/>
                    </a:lnTo>
                    <a:lnTo>
                      <a:pt x="8" y="9"/>
                    </a:lnTo>
                    <a:lnTo>
                      <a:pt x="5" y="3"/>
                    </a:lnTo>
                    <a:lnTo>
                      <a:pt x="0" y="0"/>
                    </a:lnTo>
                    <a:close/>
                  </a:path>
                </a:pathLst>
              </a:custGeom>
              <a:solidFill>
                <a:srgbClr val="000000"/>
              </a:solidFill>
              <a:ln w="9525">
                <a:noFill/>
                <a:round/>
                <a:headEnd/>
                <a:tailEnd/>
              </a:ln>
            </p:spPr>
            <p:txBody>
              <a:bodyPr/>
              <a:lstStyle/>
              <a:p>
                <a:endParaRPr lang="de-AT"/>
              </a:p>
            </p:txBody>
          </p:sp>
          <p:sp>
            <p:nvSpPr>
              <p:cNvPr id="104" name="Freeform 119"/>
              <p:cNvSpPr>
                <a:spLocks/>
              </p:cNvSpPr>
              <p:nvPr/>
            </p:nvSpPr>
            <p:spPr bwMode="auto">
              <a:xfrm>
                <a:off x="1936" y="1020"/>
                <a:ext cx="17" cy="19"/>
              </a:xfrm>
              <a:custGeom>
                <a:avLst/>
                <a:gdLst>
                  <a:gd name="T0" fmla="*/ 0 w 34"/>
                  <a:gd name="T1" fmla="*/ 0 h 39"/>
                  <a:gd name="T2" fmla="*/ 1 w 34"/>
                  <a:gd name="T3" fmla="*/ 0 h 39"/>
                  <a:gd name="T4" fmla="*/ 2 w 34"/>
                  <a:gd name="T5" fmla="*/ 1 h 39"/>
                  <a:gd name="T6" fmla="*/ 4 w 34"/>
                  <a:gd name="T7" fmla="*/ 2 h 39"/>
                  <a:gd name="T8" fmla="*/ 5 w 34"/>
                  <a:gd name="T9" fmla="*/ 2 h 39"/>
                  <a:gd name="T10" fmla="*/ 6 w 34"/>
                  <a:gd name="T11" fmla="*/ 3 h 39"/>
                  <a:gd name="T12" fmla="*/ 7 w 34"/>
                  <a:gd name="T13" fmla="*/ 4 h 39"/>
                  <a:gd name="T14" fmla="*/ 9 w 34"/>
                  <a:gd name="T15" fmla="*/ 6 h 39"/>
                  <a:gd name="T16" fmla="*/ 9 w 34"/>
                  <a:gd name="T17" fmla="*/ 8 h 39"/>
                  <a:gd name="T18" fmla="*/ 9 w 34"/>
                  <a:gd name="T19" fmla="*/ 9 h 39"/>
                  <a:gd name="T20" fmla="*/ 7 w 34"/>
                  <a:gd name="T21" fmla="*/ 9 h 39"/>
                  <a:gd name="T22" fmla="*/ 6 w 34"/>
                  <a:gd name="T23" fmla="*/ 9 h 39"/>
                  <a:gd name="T24" fmla="*/ 5 w 34"/>
                  <a:gd name="T25" fmla="*/ 8 h 39"/>
                  <a:gd name="T26" fmla="*/ 4 w 34"/>
                  <a:gd name="T27" fmla="*/ 6 h 39"/>
                  <a:gd name="T28" fmla="*/ 3 w 34"/>
                  <a:gd name="T29" fmla="*/ 5 h 39"/>
                  <a:gd name="T30" fmla="*/ 2 w 34"/>
                  <a:gd name="T31" fmla="*/ 3 h 39"/>
                  <a:gd name="T32" fmla="*/ 1 w 34"/>
                  <a:gd name="T33" fmla="*/ 1 h 39"/>
                  <a:gd name="T34" fmla="*/ 0 w 34"/>
                  <a:gd name="T35" fmla="*/ 0 h 39"/>
                  <a:gd name="T36" fmla="*/ 0 w 34"/>
                  <a:gd name="T37" fmla="*/ 0 h 39"/>
                  <a:gd name="T38" fmla="*/ 0 w 34"/>
                  <a:gd name="T39" fmla="*/ 0 h 3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4"/>
                  <a:gd name="T61" fmla="*/ 0 h 39"/>
                  <a:gd name="T62" fmla="*/ 34 w 34"/>
                  <a:gd name="T63" fmla="*/ 39 h 3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4" h="39">
                    <a:moveTo>
                      <a:pt x="0" y="0"/>
                    </a:moveTo>
                    <a:lnTo>
                      <a:pt x="3" y="0"/>
                    </a:lnTo>
                    <a:lnTo>
                      <a:pt x="11" y="5"/>
                    </a:lnTo>
                    <a:lnTo>
                      <a:pt x="16" y="8"/>
                    </a:lnTo>
                    <a:lnTo>
                      <a:pt x="20" y="11"/>
                    </a:lnTo>
                    <a:lnTo>
                      <a:pt x="25" y="14"/>
                    </a:lnTo>
                    <a:lnTo>
                      <a:pt x="28" y="19"/>
                    </a:lnTo>
                    <a:lnTo>
                      <a:pt x="33" y="27"/>
                    </a:lnTo>
                    <a:lnTo>
                      <a:pt x="34" y="32"/>
                    </a:lnTo>
                    <a:lnTo>
                      <a:pt x="34" y="36"/>
                    </a:lnTo>
                    <a:lnTo>
                      <a:pt x="31" y="39"/>
                    </a:lnTo>
                    <a:lnTo>
                      <a:pt x="27" y="38"/>
                    </a:lnTo>
                    <a:lnTo>
                      <a:pt x="23" y="33"/>
                    </a:lnTo>
                    <a:lnTo>
                      <a:pt x="17" y="27"/>
                    </a:lnTo>
                    <a:lnTo>
                      <a:pt x="13" y="21"/>
                    </a:lnTo>
                    <a:lnTo>
                      <a:pt x="8" y="13"/>
                    </a:lnTo>
                    <a:lnTo>
                      <a:pt x="5" y="5"/>
                    </a:lnTo>
                    <a:lnTo>
                      <a:pt x="0" y="2"/>
                    </a:lnTo>
                    <a:lnTo>
                      <a:pt x="0" y="0"/>
                    </a:lnTo>
                    <a:close/>
                  </a:path>
                </a:pathLst>
              </a:custGeom>
              <a:solidFill>
                <a:srgbClr val="000000"/>
              </a:solidFill>
              <a:ln w="9525">
                <a:noFill/>
                <a:round/>
                <a:headEnd/>
                <a:tailEnd/>
              </a:ln>
            </p:spPr>
            <p:txBody>
              <a:bodyPr/>
              <a:lstStyle/>
              <a:p>
                <a:endParaRPr lang="de-AT"/>
              </a:p>
            </p:txBody>
          </p:sp>
          <p:sp>
            <p:nvSpPr>
              <p:cNvPr id="105" name="Freeform 120"/>
              <p:cNvSpPr>
                <a:spLocks/>
              </p:cNvSpPr>
              <p:nvPr/>
            </p:nvSpPr>
            <p:spPr bwMode="auto">
              <a:xfrm>
                <a:off x="1928" y="1024"/>
                <a:ext cx="11" cy="21"/>
              </a:xfrm>
              <a:custGeom>
                <a:avLst/>
                <a:gdLst>
                  <a:gd name="T0" fmla="*/ 0 w 22"/>
                  <a:gd name="T1" fmla="*/ 0 h 44"/>
                  <a:gd name="T2" fmla="*/ 1 w 22"/>
                  <a:gd name="T3" fmla="*/ 1 h 44"/>
                  <a:gd name="T4" fmla="*/ 1 w 22"/>
                  <a:gd name="T5" fmla="*/ 2 h 44"/>
                  <a:gd name="T6" fmla="*/ 3 w 22"/>
                  <a:gd name="T7" fmla="*/ 4 h 44"/>
                  <a:gd name="T8" fmla="*/ 3 w 22"/>
                  <a:gd name="T9" fmla="*/ 5 h 44"/>
                  <a:gd name="T10" fmla="*/ 5 w 22"/>
                  <a:gd name="T11" fmla="*/ 6 h 44"/>
                  <a:gd name="T12" fmla="*/ 6 w 22"/>
                  <a:gd name="T13" fmla="*/ 8 h 44"/>
                  <a:gd name="T14" fmla="*/ 6 w 22"/>
                  <a:gd name="T15" fmla="*/ 9 h 44"/>
                  <a:gd name="T16" fmla="*/ 5 w 22"/>
                  <a:gd name="T17" fmla="*/ 10 h 44"/>
                  <a:gd name="T18" fmla="*/ 4 w 22"/>
                  <a:gd name="T19" fmla="*/ 10 h 44"/>
                  <a:gd name="T20" fmla="*/ 3 w 22"/>
                  <a:gd name="T21" fmla="*/ 9 h 44"/>
                  <a:gd name="T22" fmla="*/ 1 w 22"/>
                  <a:gd name="T23" fmla="*/ 8 h 44"/>
                  <a:gd name="T24" fmla="*/ 1 w 22"/>
                  <a:gd name="T25" fmla="*/ 7 h 44"/>
                  <a:gd name="T26" fmla="*/ 1 w 22"/>
                  <a:gd name="T27" fmla="*/ 6 h 44"/>
                  <a:gd name="T28" fmla="*/ 0 w 22"/>
                  <a:gd name="T29" fmla="*/ 4 h 44"/>
                  <a:gd name="T30" fmla="*/ 0 w 22"/>
                  <a:gd name="T31" fmla="*/ 3 h 44"/>
                  <a:gd name="T32" fmla="*/ 0 w 22"/>
                  <a:gd name="T33" fmla="*/ 2 h 44"/>
                  <a:gd name="T34" fmla="*/ 0 w 22"/>
                  <a:gd name="T35" fmla="*/ 1 h 44"/>
                  <a:gd name="T36" fmla="*/ 0 w 22"/>
                  <a:gd name="T37" fmla="*/ 0 h 44"/>
                  <a:gd name="T38" fmla="*/ 0 w 22"/>
                  <a:gd name="T39" fmla="*/ 0 h 4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2"/>
                  <a:gd name="T61" fmla="*/ 0 h 44"/>
                  <a:gd name="T62" fmla="*/ 22 w 22"/>
                  <a:gd name="T63" fmla="*/ 44 h 4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2" h="44">
                    <a:moveTo>
                      <a:pt x="0" y="0"/>
                    </a:moveTo>
                    <a:lnTo>
                      <a:pt x="3" y="5"/>
                    </a:lnTo>
                    <a:lnTo>
                      <a:pt x="7" y="8"/>
                    </a:lnTo>
                    <a:lnTo>
                      <a:pt x="11" y="16"/>
                    </a:lnTo>
                    <a:lnTo>
                      <a:pt x="14" y="20"/>
                    </a:lnTo>
                    <a:lnTo>
                      <a:pt x="19" y="27"/>
                    </a:lnTo>
                    <a:lnTo>
                      <a:pt x="22" y="33"/>
                    </a:lnTo>
                    <a:lnTo>
                      <a:pt x="22" y="38"/>
                    </a:lnTo>
                    <a:lnTo>
                      <a:pt x="19" y="44"/>
                    </a:lnTo>
                    <a:lnTo>
                      <a:pt x="16" y="44"/>
                    </a:lnTo>
                    <a:lnTo>
                      <a:pt x="11" y="39"/>
                    </a:lnTo>
                    <a:lnTo>
                      <a:pt x="7" y="35"/>
                    </a:lnTo>
                    <a:lnTo>
                      <a:pt x="3" y="30"/>
                    </a:lnTo>
                    <a:lnTo>
                      <a:pt x="2" y="25"/>
                    </a:lnTo>
                    <a:lnTo>
                      <a:pt x="0" y="19"/>
                    </a:lnTo>
                    <a:lnTo>
                      <a:pt x="0" y="14"/>
                    </a:lnTo>
                    <a:lnTo>
                      <a:pt x="0" y="8"/>
                    </a:lnTo>
                    <a:lnTo>
                      <a:pt x="0" y="5"/>
                    </a:lnTo>
                    <a:lnTo>
                      <a:pt x="0" y="0"/>
                    </a:lnTo>
                    <a:close/>
                  </a:path>
                </a:pathLst>
              </a:custGeom>
              <a:solidFill>
                <a:srgbClr val="000000"/>
              </a:solidFill>
              <a:ln w="9525">
                <a:noFill/>
                <a:round/>
                <a:headEnd/>
                <a:tailEnd/>
              </a:ln>
            </p:spPr>
            <p:txBody>
              <a:bodyPr/>
              <a:lstStyle/>
              <a:p>
                <a:endParaRPr lang="de-AT"/>
              </a:p>
            </p:txBody>
          </p:sp>
          <p:sp>
            <p:nvSpPr>
              <p:cNvPr id="106" name="Freeform 121"/>
              <p:cNvSpPr>
                <a:spLocks/>
              </p:cNvSpPr>
              <p:nvPr/>
            </p:nvSpPr>
            <p:spPr bwMode="auto">
              <a:xfrm>
                <a:off x="1920" y="1029"/>
                <a:ext cx="7" cy="23"/>
              </a:xfrm>
              <a:custGeom>
                <a:avLst/>
                <a:gdLst>
                  <a:gd name="T0" fmla="*/ 1 w 16"/>
                  <a:gd name="T1" fmla="*/ 0 h 45"/>
                  <a:gd name="T2" fmla="*/ 1 w 16"/>
                  <a:gd name="T3" fmla="*/ 1 h 45"/>
                  <a:gd name="T4" fmla="*/ 1 w 16"/>
                  <a:gd name="T5" fmla="*/ 2 h 45"/>
                  <a:gd name="T6" fmla="*/ 1 w 16"/>
                  <a:gd name="T7" fmla="*/ 4 h 45"/>
                  <a:gd name="T8" fmla="*/ 2 w 16"/>
                  <a:gd name="T9" fmla="*/ 5 h 45"/>
                  <a:gd name="T10" fmla="*/ 2 w 16"/>
                  <a:gd name="T11" fmla="*/ 7 h 45"/>
                  <a:gd name="T12" fmla="*/ 3 w 16"/>
                  <a:gd name="T13" fmla="*/ 9 h 45"/>
                  <a:gd name="T14" fmla="*/ 3 w 16"/>
                  <a:gd name="T15" fmla="*/ 11 h 45"/>
                  <a:gd name="T16" fmla="*/ 3 w 16"/>
                  <a:gd name="T17" fmla="*/ 12 h 45"/>
                  <a:gd name="T18" fmla="*/ 3 w 16"/>
                  <a:gd name="T19" fmla="*/ 12 h 45"/>
                  <a:gd name="T20" fmla="*/ 2 w 16"/>
                  <a:gd name="T21" fmla="*/ 12 h 45"/>
                  <a:gd name="T22" fmla="*/ 1 w 16"/>
                  <a:gd name="T23" fmla="*/ 11 h 45"/>
                  <a:gd name="T24" fmla="*/ 0 w 16"/>
                  <a:gd name="T25" fmla="*/ 10 h 45"/>
                  <a:gd name="T26" fmla="*/ 0 w 16"/>
                  <a:gd name="T27" fmla="*/ 9 h 45"/>
                  <a:gd name="T28" fmla="*/ 0 w 16"/>
                  <a:gd name="T29" fmla="*/ 8 h 45"/>
                  <a:gd name="T30" fmla="*/ 0 w 16"/>
                  <a:gd name="T31" fmla="*/ 6 h 45"/>
                  <a:gd name="T32" fmla="*/ 0 w 16"/>
                  <a:gd name="T33" fmla="*/ 5 h 45"/>
                  <a:gd name="T34" fmla="*/ 0 w 16"/>
                  <a:gd name="T35" fmla="*/ 3 h 45"/>
                  <a:gd name="T36" fmla="*/ 0 w 16"/>
                  <a:gd name="T37" fmla="*/ 2 h 45"/>
                  <a:gd name="T38" fmla="*/ 1 w 16"/>
                  <a:gd name="T39" fmla="*/ 1 h 45"/>
                  <a:gd name="T40" fmla="*/ 1 w 16"/>
                  <a:gd name="T41" fmla="*/ 0 h 45"/>
                  <a:gd name="T42" fmla="*/ 1 w 16"/>
                  <a:gd name="T43" fmla="*/ 0 h 4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6"/>
                  <a:gd name="T67" fmla="*/ 0 h 45"/>
                  <a:gd name="T68" fmla="*/ 16 w 16"/>
                  <a:gd name="T69" fmla="*/ 45 h 4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6" h="45">
                    <a:moveTo>
                      <a:pt x="5" y="0"/>
                    </a:moveTo>
                    <a:lnTo>
                      <a:pt x="5" y="2"/>
                    </a:lnTo>
                    <a:lnTo>
                      <a:pt x="6" y="6"/>
                    </a:lnTo>
                    <a:lnTo>
                      <a:pt x="6" y="13"/>
                    </a:lnTo>
                    <a:lnTo>
                      <a:pt x="10" y="20"/>
                    </a:lnTo>
                    <a:lnTo>
                      <a:pt x="11" y="27"/>
                    </a:lnTo>
                    <a:lnTo>
                      <a:pt x="13" y="34"/>
                    </a:lnTo>
                    <a:lnTo>
                      <a:pt x="14" y="41"/>
                    </a:lnTo>
                    <a:lnTo>
                      <a:pt x="16" y="45"/>
                    </a:lnTo>
                    <a:lnTo>
                      <a:pt x="14" y="45"/>
                    </a:lnTo>
                    <a:lnTo>
                      <a:pt x="11" y="45"/>
                    </a:lnTo>
                    <a:lnTo>
                      <a:pt x="6" y="44"/>
                    </a:lnTo>
                    <a:lnTo>
                      <a:pt x="3" y="39"/>
                    </a:lnTo>
                    <a:lnTo>
                      <a:pt x="0" y="34"/>
                    </a:lnTo>
                    <a:lnTo>
                      <a:pt x="0" y="30"/>
                    </a:lnTo>
                    <a:lnTo>
                      <a:pt x="0" y="24"/>
                    </a:lnTo>
                    <a:lnTo>
                      <a:pt x="2" y="17"/>
                    </a:lnTo>
                    <a:lnTo>
                      <a:pt x="2" y="9"/>
                    </a:lnTo>
                    <a:lnTo>
                      <a:pt x="3" y="5"/>
                    </a:lnTo>
                    <a:lnTo>
                      <a:pt x="5" y="2"/>
                    </a:lnTo>
                    <a:lnTo>
                      <a:pt x="5" y="0"/>
                    </a:lnTo>
                    <a:close/>
                  </a:path>
                </a:pathLst>
              </a:custGeom>
              <a:solidFill>
                <a:srgbClr val="000000"/>
              </a:solidFill>
              <a:ln w="9525">
                <a:noFill/>
                <a:round/>
                <a:headEnd/>
                <a:tailEnd/>
              </a:ln>
            </p:spPr>
            <p:txBody>
              <a:bodyPr/>
              <a:lstStyle/>
              <a:p>
                <a:endParaRPr lang="de-AT"/>
              </a:p>
            </p:txBody>
          </p:sp>
          <p:sp>
            <p:nvSpPr>
              <p:cNvPr id="107" name="Freeform 122"/>
              <p:cNvSpPr>
                <a:spLocks/>
              </p:cNvSpPr>
              <p:nvPr/>
            </p:nvSpPr>
            <p:spPr bwMode="auto">
              <a:xfrm>
                <a:off x="1967" y="1306"/>
                <a:ext cx="17" cy="16"/>
              </a:xfrm>
              <a:custGeom>
                <a:avLst/>
                <a:gdLst>
                  <a:gd name="T0" fmla="*/ 7 w 34"/>
                  <a:gd name="T1" fmla="*/ 0 h 31"/>
                  <a:gd name="T2" fmla="*/ 9 w 34"/>
                  <a:gd name="T3" fmla="*/ 2 h 31"/>
                  <a:gd name="T4" fmla="*/ 7 w 34"/>
                  <a:gd name="T5" fmla="*/ 2 h 31"/>
                  <a:gd name="T6" fmla="*/ 5 w 34"/>
                  <a:gd name="T7" fmla="*/ 4 h 31"/>
                  <a:gd name="T8" fmla="*/ 4 w 34"/>
                  <a:gd name="T9" fmla="*/ 5 h 31"/>
                  <a:gd name="T10" fmla="*/ 3 w 34"/>
                  <a:gd name="T11" fmla="*/ 6 h 31"/>
                  <a:gd name="T12" fmla="*/ 2 w 34"/>
                  <a:gd name="T13" fmla="*/ 7 h 31"/>
                  <a:gd name="T14" fmla="*/ 1 w 34"/>
                  <a:gd name="T15" fmla="*/ 8 h 31"/>
                  <a:gd name="T16" fmla="*/ 0 w 34"/>
                  <a:gd name="T17" fmla="*/ 7 h 31"/>
                  <a:gd name="T18" fmla="*/ 1 w 34"/>
                  <a:gd name="T19" fmla="*/ 5 h 31"/>
                  <a:gd name="T20" fmla="*/ 2 w 34"/>
                  <a:gd name="T21" fmla="*/ 3 h 31"/>
                  <a:gd name="T22" fmla="*/ 3 w 34"/>
                  <a:gd name="T23" fmla="*/ 2 h 31"/>
                  <a:gd name="T24" fmla="*/ 4 w 34"/>
                  <a:gd name="T25" fmla="*/ 2 h 31"/>
                  <a:gd name="T26" fmla="*/ 5 w 34"/>
                  <a:gd name="T27" fmla="*/ 1 h 31"/>
                  <a:gd name="T28" fmla="*/ 7 w 34"/>
                  <a:gd name="T29" fmla="*/ 0 h 31"/>
                  <a:gd name="T30" fmla="*/ 7 w 34"/>
                  <a:gd name="T31" fmla="*/ 0 h 3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4"/>
                  <a:gd name="T49" fmla="*/ 0 h 31"/>
                  <a:gd name="T50" fmla="*/ 34 w 34"/>
                  <a:gd name="T51" fmla="*/ 31 h 3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4" h="31">
                    <a:moveTo>
                      <a:pt x="28" y="0"/>
                    </a:moveTo>
                    <a:lnTo>
                      <a:pt x="34" y="6"/>
                    </a:lnTo>
                    <a:lnTo>
                      <a:pt x="29" y="8"/>
                    </a:lnTo>
                    <a:lnTo>
                      <a:pt x="23" y="15"/>
                    </a:lnTo>
                    <a:lnTo>
                      <a:pt x="18" y="19"/>
                    </a:lnTo>
                    <a:lnTo>
                      <a:pt x="14" y="23"/>
                    </a:lnTo>
                    <a:lnTo>
                      <a:pt x="9" y="26"/>
                    </a:lnTo>
                    <a:lnTo>
                      <a:pt x="7" y="31"/>
                    </a:lnTo>
                    <a:lnTo>
                      <a:pt x="0" y="25"/>
                    </a:lnTo>
                    <a:lnTo>
                      <a:pt x="1" y="20"/>
                    </a:lnTo>
                    <a:lnTo>
                      <a:pt x="9" y="12"/>
                    </a:lnTo>
                    <a:lnTo>
                      <a:pt x="14" y="8"/>
                    </a:lnTo>
                    <a:lnTo>
                      <a:pt x="18" y="5"/>
                    </a:lnTo>
                    <a:lnTo>
                      <a:pt x="23" y="1"/>
                    </a:lnTo>
                    <a:lnTo>
                      <a:pt x="28" y="0"/>
                    </a:lnTo>
                    <a:close/>
                  </a:path>
                </a:pathLst>
              </a:custGeom>
              <a:solidFill>
                <a:srgbClr val="FFFFFF"/>
              </a:solidFill>
              <a:ln w="9525">
                <a:noFill/>
                <a:round/>
                <a:headEnd/>
                <a:tailEnd/>
              </a:ln>
            </p:spPr>
            <p:txBody>
              <a:bodyPr/>
              <a:lstStyle/>
              <a:p>
                <a:endParaRPr lang="de-AT"/>
              </a:p>
            </p:txBody>
          </p:sp>
          <p:sp>
            <p:nvSpPr>
              <p:cNvPr id="108" name="Freeform 123"/>
              <p:cNvSpPr>
                <a:spLocks/>
              </p:cNvSpPr>
              <p:nvPr/>
            </p:nvSpPr>
            <p:spPr bwMode="auto">
              <a:xfrm>
                <a:off x="1955" y="1322"/>
                <a:ext cx="14" cy="17"/>
              </a:xfrm>
              <a:custGeom>
                <a:avLst/>
                <a:gdLst>
                  <a:gd name="T0" fmla="*/ 5 w 28"/>
                  <a:gd name="T1" fmla="*/ 0 h 34"/>
                  <a:gd name="T2" fmla="*/ 7 w 28"/>
                  <a:gd name="T3" fmla="*/ 1 h 34"/>
                  <a:gd name="T4" fmla="*/ 7 w 28"/>
                  <a:gd name="T5" fmla="*/ 1 h 34"/>
                  <a:gd name="T6" fmla="*/ 5 w 28"/>
                  <a:gd name="T7" fmla="*/ 3 h 34"/>
                  <a:gd name="T8" fmla="*/ 5 w 28"/>
                  <a:gd name="T9" fmla="*/ 4 h 34"/>
                  <a:gd name="T10" fmla="*/ 4 w 28"/>
                  <a:gd name="T11" fmla="*/ 6 h 34"/>
                  <a:gd name="T12" fmla="*/ 3 w 28"/>
                  <a:gd name="T13" fmla="*/ 7 h 34"/>
                  <a:gd name="T14" fmla="*/ 3 w 28"/>
                  <a:gd name="T15" fmla="*/ 9 h 34"/>
                  <a:gd name="T16" fmla="*/ 0 w 28"/>
                  <a:gd name="T17" fmla="*/ 7 h 34"/>
                  <a:gd name="T18" fmla="*/ 0 w 28"/>
                  <a:gd name="T19" fmla="*/ 6 h 34"/>
                  <a:gd name="T20" fmla="*/ 1 w 28"/>
                  <a:gd name="T21" fmla="*/ 6 h 34"/>
                  <a:gd name="T22" fmla="*/ 1 w 28"/>
                  <a:gd name="T23" fmla="*/ 5 h 34"/>
                  <a:gd name="T24" fmla="*/ 2 w 28"/>
                  <a:gd name="T25" fmla="*/ 4 h 34"/>
                  <a:gd name="T26" fmla="*/ 3 w 28"/>
                  <a:gd name="T27" fmla="*/ 2 h 34"/>
                  <a:gd name="T28" fmla="*/ 3 w 28"/>
                  <a:gd name="T29" fmla="*/ 1 h 34"/>
                  <a:gd name="T30" fmla="*/ 4 w 28"/>
                  <a:gd name="T31" fmla="*/ 1 h 34"/>
                  <a:gd name="T32" fmla="*/ 5 w 28"/>
                  <a:gd name="T33" fmla="*/ 0 h 34"/>
                  <a:gd name="T34" fmla="*/ 5 w 28"/>
                  <a:gd name="T35" fmla="*/ 0 h 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8"/>
                  <a:gd name="T55" fmla="*/ 0 h 34"/>
                  <a:gd name="T56" fmla="*/ 28 w 28"/>
                  <a:gd name="T57" fmla="*/ 34 h 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8" h="34">
                    <a:moveTo>
                      <a:pt x="20" y="0"/>
                    </a:moveTo>
                    <a:lnTo>
                      <a:pt x="28" y="3"/>
                    </a:lnTo>
                    <a:lnTo>
                      <a:pt x="25" y="6"/>
                    </a:lnTo>
                    <a:lnTo>
                      <a:pt x="20" y="14"/>
                    </a:lnTo>
                    <a:lnTo>
                      <a:pt x="17" y="19"/>
                    </a:lnTo>
                    <a:lnTo>
                      <a:pt x="14" y="25"/>
                    </a:lnTo>
                    <a:lnTo>
                      <a:pt x="10" y="28"/>
                    </a:lnTo>
                    <a:lnTo>
                      <a:pt x="10" y="34"/>
                    </a:lnTo>
                    <a:lnTo>
                      <a:pt x="0" y="28"/>
                    </a:lnTo>
                    <a:lnTo>
                      <a:pt x="0" y="27"/>
                    </a:lnTo>
                    <a:lnTo>
                      <a:pt x="1" y="25"/>
                    </a:lnTo>
                    <a:lnTo>
                      <a:pt x="3" y="20"/>
                    </a:lnTo>
                    <a:lnTo>
                      <a:pt x="6" y="16"/>
                    </a:lnTo>
                    <a:lnTo>
                      <a:pt x="9" y="11"/>
                    </a:lnTo>
                    <a:lnTo>
                      <a:pt x="12" y="6"/>
                    </a:lnTo>
                    <a:lnTo>
                      <a:pt x="15" y="2"/>
                    </a:lnTo>
                    <a:lnTo>
                      <a:pt x="20" y="0"/>
                    </a:lnTo>
                    <a:close/>
                  </a:path>
                </a:pathLst>
              </a:custGeom>
              <a:solidFill>
                <a:srgbClr val="FFFFFF"/>
              </a:solidFill>
              <a:ln w="9525">
                <a:noFill/>
                <a:round/>
                <a:headEnd/>
                <a:tailEnd/>
              </a:ln>
            </p:spPr>
            <p:txBody>
              <a:bodyPr/>
              <a:lstStyle/>
              <a:p>
                <a:endParaRPr lang="de-AT"/>
              </a:p>
            </p:txBody>
          </p:sp>
          <p:sp>
            <p:nvSpPr>
              <p:cNvPr id="109" name="Freeform 124"/>
              <p:cNvSpPr>
                <a:spLocks/>
              </p:cNvSpPr>
              <p:nvPr/>
            </p:nvSpPr>
            <p:spPr bwMode="auto">
              <a:xfrm>
                <a:off x="1949" y="1342"/>
                <a:ext cx="10" cy="13"/>
              </a:xfrm>
              <a:custGeom>
                <a:avLst/>
                <a:gdLst>
                  <a:gd name="T0" fmla="*/ 3 w 18"/>
                  <a:gd name="T1" fmla="*/ 0 h 27"/>
                  <a:gd name="T2" fmla="*/ 6 w 18"/>
                  <a:gd name="T3" fmla="*/ 0 h 27"/>
                  <a:gd name="T4" fmla="*/ 5 w 18"/>
                  <a:gd name="T5" fmla="*/ 1 h 27"/>
                  <a:gd name="T6" fmla="*/ 4 w 18"/>
                  <a:gd name="T7" fmla="*/ 2 h 27"/>
                  <a:gd name="T8" fmla="*/ 4 w 18"/>
                  <a:gd name="T9" fmla="*/ 3 h 27"/>
                  <a:gd name="T10" fmla="*/ 4 w 18"/>
                  <a:gd name="T11" fmla="*/ 4 h 27"/>
                  <a:gd name="T12" fmla="*/ 3 w 18"/>
                  <a:gd name="T13" fmla="*/ 5 h 27"/>
                  <a:gd name="T14" fmla="*/ 3 w 18"/>
                  <a:gd name="T15" fmla="*/ 6 h 27"/>
                  <a:gd name="T16" fmla="*/ 0 w 18"/>
                  <a:gd name="T17" fmla="*/ 6 h 27"/>
                  <a:gd name="T18" fmla="*/ 0 w 18"/>
                  <a:gd name="T19" fmla="*/ 4 h 27"/>
                  <a:gd name="T20" fmla="*/ 1 w 18"/>
                  <a:gd name="T21" fmla="*/ 2 h 27"/>
                  <a:gd name="T22" fmla="*/ 2 w 18"/>
                  <a:gd name="T23" fmla="*/ 0 h 27"/>
                  <a:gd name="T24" fmla="*/ 3 w 18"/>
                  <a:gd name="T25" fmla="*/ 0 h 27"/>
                  <a:gd name="T26" fmla="*/ 3 w 18"/>
                  <a:gd name="T27" fmla="*/ 0 h 2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8"/>
                  <a:gd name="T43" fmla="*/ 0 h 27"/>
                  <a:gd name="T44" fmla="*/ 18 w 18"/>
                  <a:gd name="T45" fmla="*/ 27 h 2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8" h="27">
                    <a:moveTo>
                      <a:pt x="9" y="0"/>
                    </a:moveTo>
                    <a:lnTo>
                      <a:pt x="18" y="3"/>
                    </a:lnTo>
                    <a:lnTo>
                      <a:pt x="17" y="5"/>
                    </a:lnTo>
                    <a:lnTo>
                      <a:pt x="15" y="10"/>
                    </a:lnTo>
                    <a:lnTo>
                      <a:pt x="14" y="13"/>
                    </a:lnTo>
                    <a:lnTo>
                      <a:pt x="12" y="16"/>
                    </a:lnTo>
                    <a:lnTo>
                      <a:pt x="11" y="22"/>
                    </a:lnTo>
                    <a:lnTo>
                      <a:pt x="11" y="27"/>
                    </a:lnTo>
                    <a:lnTo>
                      <a:pt x="0" y="25"/>
                    </a:lnTo>
                    <a:lnTo>
                      <a:pt x="0" y="17"/>
                    </a:lnTo>
                    <a:lnTo>
                      <a:pt x="3" y="11"/>
                    </a:lnTo>
                    <a:lnTo>
                      <a:pt x="6" y="3"/>
                    </a:lnTo>
                    <a:lnTo>
                      <a:pt x="9" y="0"/>
                    </a:lnTo>
                    <a:close/>
                  </a:path>
                </a:pathLst>
              </a:custGeom>
              <a:solidFill>
                <a:srgbClr val="FFFFFF"/>
              </a:solidFill>
              <a:ln w="9525">
                <a:noFill/>
                <a:round/>
                <a:headEnd/>
                <a:tailEnd/>
              </a:ln>
            </p:spPr>
            <p:txBody>
              <a:bodyPr/>
              <a:lstStyle/>
              <a:p>
                <a:endParaRPr lang="de-AT"/>
              </a:p>
            </p:txBody>
          </p:sp>
          <p:sp>
            <p:nvSpPr>
              <p:cNvPr id="110" name="Freeform 125"/>
              <p:cNvSpPr>
                <a:spLocks/>
              </p:cNvSpPr>
              <p:nvPr/>
            </p:nvSpPr>
            <p:spPr bwMode="auto">
              <a:xfrm>
                <a:off x="1978" y="1271"/>
                <a:ext cx="30" cy="28"/>
              </a:xfrm>
              <a:custGeom>
                <a:avLst/>
                <a:gdLst>
                  <a:gd name="T0" fmla="*/ 2 w 60"/>
                  <a:gd name="T1" fmla="*/ 0 h 57"/>
                  <a:gd name="T2" fmla="*/ 0 w 60"/>
                  <a:gd name="T3" fmla="*/ 5 h 57"/>
                  <a:gd name="T4" fmla="*/ 5 w 60"/>
                  <a:gd name="T5" fmla="*/ 3 h 57"/>
                  <a:gd name="T6" fmla="*/ 12 w 60"/>
                  <a:gd name="T7" fmla="*/ 3 h 57"/>
                  <a:gd name="T8" fmla="*/ 12 w 60"/>
                  <a:gd name="T9" fmla="*/ 3 h 57"/>
                  <a:gd name="T10" fmla="*/ 12 w 60"/>
                  <a:gd name="T11" fmla="*/ 4 h 57"/>
                  <a:gd name="T12" fmla="*/ 12 w 60"/>
                  <a:gd name="T13" fmla="*/ 5 h 57"/>
                  <a:gd name="T14" fmla="*/ 12 w 60"/>
                  <a:gd name="T15" fmla="*/ 6 h 57"/>
                  <a:gd name="T16" fmla="*/ 11 w 60"/>
                  <a:gd name="T17" fmla="*/ 8 h 57"/>
                  <a:gd name="T18" fmla="*/ 11 w 60"/>
                  <a:gd name="T19" fmla="*/ 9 h 57"/>
                  <a:gd name="T20" fmla="*/ 10 w 60"/>
                  <a:gd name="T21" fmla="*/ 10 h 57"/>
                  <a:gd name="T22" fmla="*/ 9 w 60"/>
                  <a:gd name="T23" fmla="*/ 11 h 57"/>
                  <a:gd name="T24" fmla="*/ 7 w 60"/>
                  <a:gd name="T25" fmla="*/ 11 h 57"/>
                  <a:gd name="T26" fmla="*/ 6 w 60"/>
                  <a:gd name="T27" fmla="*/ 11 h 57"/>
                  <a:gd name="T28" fmla="*/ 4 w 60"/>
                  <a:gd name="T29" fmla="*/ 10 h 57"/>
                  <a:gd name="T30" fmla="*/ 4 w 60"/>
                  <a:gd name="T31" fmla="*/ 10 h 57"/>
                  <a:gd name="T32" fmla="*/ 3 w 60"/>
                  <a:gd name="T33" fmla="*/ 8 h 57"/>
                  <a:gd name="T34" fmla="*/ 2 w 60"/>
                  <a:gd name="T35" fmla="*/ 7 h 57"/>
                  <a:gd name="T36" fmla="*/ 2 w 60"/>
                  <a:gd name="T37" fmla="*/ 8 h 57"/>
                  <a:gd name="T38" fmla="*/ 2 w 60"/>
                  <a:gd name="T39" fmla="*/ 10 h 57"/>
                  <a:gd name="T40" fmla="*/ 2 w 60"/>
                  <a:gd name="T41" fmla="*/ 10 h 57"/>
                  <a:gd name="T42" fmla="*/ 3 w 60"/>
                  <a:gd name="T43" fmla="*/ 12 h 57"/>
                  <a:gd name="T44" fmla="*/ 4 w 60"/>
                  <a:gd name="T45" fmla="*/ 13 h 57"/>
                  <a:gd name="T46" fmla="*/ 6 w 60"/>
                  <a:gd name="T47" fmla="*/ 14 h 57"/>
                  <a:gd name="T48" fmla="*/ 8 w 60"/>
                  <a:gd name="T49" fmla="*/ 14 h 57"/>
                  <a:gd name="T50" fmla="*/ 10 w 60"/>
                  <a:gd name="T51" fmla="*/ 14 h 57"/>
                  <a:gd name="T52" fmla="*/ 11 w 60"/>
                  <a:gd name="T53" fmla="*/ 13 h 57"/>
                  <a:gd name="T54" fmla="*/ 12 w 60"/>
                  <a:gd name="T55" fmla="*/ 13 h 57"/>
                  <a:gd name="T56" fmla="*/ 13 w 60"/>
                  <a:gd name="T57" fmla="*/ 11 h 57"/>
                  <a:gd name="T58" fmla="*/ 14 w 60"/>
                  <a:gd name="T59" fmla="*/ 10 h 57"/>
                  <a:gd name="T60" fmla="*/ 14 w 60"/>
                  <a:gd name="T61" fmla="*/ 10 h 57"/>
                  <a:gd name="T62" fmla="*/ 15 w 60"/>
                  <a:gd name="T63" fmla="*/ 8 h 57"/>
                  <a:gd name="T64" fmla="*/ 15 w 60"/>
                  <a:gd name="T65" fmla="*/ 7 h 57"/>
                  <a:gd name="T66" fmla="*/ 15 w 60"/>
                  <a:gd name="T67" fmla="*/ 6 h 57"/>
                  <a:gd name="T68" fmla="*/ 15 w 60"/>
                  <a:gd name="T69" fmla="*/ 4 h 57"/>
                  <a:gd name="T70" fmla="*/ 15 w 60"/>
                  <a:gd name="T71" fmla="*/ 3 h 57"/>
                  <a:gd name="T72" fmla="*/ 15 w 60"/>
                  <a:gd name="T73" fmla="*/ 1 h 57"/>
                  <a:gd name="T74" fmla="*/ 15 w 60"/>
                  <a:gd name="T75" fmla="*/ 1 h 57"/>
                  <a:gd name="T76" fmla="*/ 15 w 60"/>
                  <a:gd name="T77" fmla="*/ 0 h 57"/>
                  <a:gd name="T78" fmla="*/ 2 w 60"/>
                  <a:gd name="T79" fmla="*/ 0 h 57"/>
                  <a:gd name="T80" fmla="*/ 2 w 60"/>
                  <a:gd name="T81" fmla="*/ 0 h 5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0"/>
                  <a:gd name="T124" fmla="*/ 0 h 57"/>
                  <a:gd name="T125" fmla="*/ 60 w 60"/>
                  <a:gd name="T126" fmla="*/ 57 h 5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0" h="57">
                    <a:moveTo>
                      <a:pt x="5" y="2"/>
                    </a:moveTo>
                    <a:lnTo>
                      <a:pt x="0" y="22"/>
                    </a:lnTo>
                    <a:lnTo>
                      <a:pt x="18" y="15"/>
                    </a:lnTo>
                    <a:lnTo>
                      <a:pt x="47" y="15"/>
                    </a:lnTo>
                    <a:lnTo>
                      <a:pt x="47" y="18"/>
                    </a:lnTo>
                    <a:lnTo>
                      <a:pt x="46" y="22"/>
                    </a:lnTo>
                    <a:lnTo>
                      <a:pt x="46" y="27"/>
                    </a:lnTo>
                    <a:lnTo>
                      <a:pt x="44" y="32"/>
                    </a:lnTo>
                    <a:lnTo>
                      <a:pt x="43" y="38"/>
                    </a:lnTo>
                    <a:lnTo>
                      <a:pt x="38" y="43"/>
                    </a:lnTo>
                    <a:lnTo>
                      <a:pt x="33" y="47"/>
                    </a:lnTo>
                    <a:lnTo>
                      <a:pt x="25" y="47"/>
                    </a:lnTo>
                    <a:lnTo>
                      <a:pt x="21" y="46"/>
                    </a:lnTo>
                    <a:lnTo>
                      <a:pt x="16" y="43"/>
                    </a:lnTo>
                    <a:lnTo>
                      <a:pt x="14" y="40"/>
                    </a:lnTo>
                    <a:lnTo>
                      <a:pt x="10" y="32"/>
                    </a:lnTo>
                    <a:lnTo>
                      <a:pt x="8" y="29"/>
                    </a:lnTo>
                    <a:lnTo>
                      <a:pt x="8" y="32"/>
                    </a:lnTo>
                    <a:lnTo>
                      <a:pt x="8" y="40"/>
                    </a:lnTo>
                    <a:lnTo>
                      <a:pt x="8" y="43"/>
                    </a:lnTo>
                    <a:lnTo>
                      <a:pt x="11" y="49"/>
                    </a:lnTo>
                    <a:lnTo>
                      <a:pt x="16" y="52"/>
                    </a:lnTo>
                    <a:lnTo>
                      <a:pt x="24" y="57"/>
                    </a:lnTo>
                    <a:lnTo>
                      <a:pt x="30" y="57"/>
                    </a:lnTo>
                    <a:lnTo>
                      <a:pt x="38" y="57"/>
                    </a:lnTo>
                    <a:lnTo>
                      <a:pt x="43" y="55"/>
                    </a:lnTo>
                    <a:lnTo>
                      <a:pt x="47" y="52"/>
                    </a:lnTo>
                    <a:lnTo>
                      <a:pt x="50" y="47"/>
                    </a:lnTo>
                    <a:lnTo>
                      <a:pt x="54" y="43"/>
                    </a:lnTo>
                    <a:lnTo>
                      <a:pt x="55" y="40"/>
                    </a:lnTo>
                    <a:lnTo>
                      <a:pt x="58" y="35"/>
                    </a:lnTo>
                    <a:lnTo>
                      <a:pt x="58" y="29"/>
                    </a:lnTo>
                    <a:lnTo>
                      <a:pt x="58" y="24"/>
                    </a:lnTo>
                    <a:lnTo>
                      <a:pt x="58" y="18"/>
                    </a:lnTo>
                    <a:lnTo>
                      <a:pt x="60" y="13"/>
                    </a:lnTo>
                    <a:lnTo>
                      <a:pt x="58" y="7"/>
                    </a:lnTo>
                    <a:lnTo>
                      <a:pt x="58" y="4"/>
                    </a:lnTo>
                    <a:lnTo>
                      <a:pt x="58" y="0"/>
                    </a:lnTo>
                    <a:lnTo>
                      <a:pt x="5" y="2"/>
                    </a:lnTo>
                    <a:close/>
                  </a:path>
                </a:pathLst>
              </a:custGeom>
              <a:solidFill>
                <a:srgbClr val="FFFFFF"/>
              </a:solidFill>
              <a:ln w="9525">
                <a:noFill/>
                <a:round/>
                <a:headEnd/>
                <a:tailEnd/>
              </a:ln>
            </p:spPr>
            <p:txBody>
              <a:bodyPr/>
              <a:lstStyle/>
              <a:p>
                <a:endParaRPr lang="de-AT"/>
              </a:p>
            </p:txBody>
          </p:sp>
          <p:sp>
            <p:nvSpPr>
              <p:cNvPr id="111" name="Freeform 126"/>
              <p:cNvSpPr>
                <a:spLocks/>
              </p:cNvSpPr>
              <p:nvPr/>
            </p:nvSpPr>
            <p:spPr bwMode="auto">
              <a:xfrm>
                <a:off x="2057" y="1086"/>
                <a:ext cx="124" cy="148"/>
              </a:xfrm>
              <a:custGeom>
                <a:avLst/>
                <a:gdLst>
                  <a:gd name="T0" fmla="*/ 1 w 247"/>
                  <a:gd name="T1" fmla="*/ 58 h 295"/>
                  <a:gd name="T2" fmla="*/ 4 w 247"/>
                  <a:gd name="T3" fmla="*/ 58 h 295"/>
                  <a:gd name="T4" fmla="*/ 7 w 247"/>
                  <a:gd name="T5" fmla="*/ 59 h 295"/>
                  <a:gd name="T6" fmla="*/ 12 w 247"/>
                  <a:gd name="T7" fmla="*/ 59 h 295"/>
                  <a:gd name="T8" fmla="*/ 17 w 247"/>
                  <a:gd name="T9" fmla="*/ 57 h 295"/>
                  <a:gd name="T10" fmla="*/ 22 w 247"/>
                  <a:gd name="T11" fmla="*/ 55 h 295"/>
                  <a:gd name="T12" fmla="*/ 27 w 247"/>
                  <a:gd name="T13" fmla="*/ 52 h 295"/>
                  <a:gd name="T14" fmla="*/ 31 w 247"/>
                  <a:gd name="T15" fmla="*/ 48 h 295"/>
                  <a:gd name="T16" fmla="*/ 34 w 247"/>
                  <a:gd name="T17" fmla="*/ 41 h 295"/>
                  <a:gd name="T18" fmla="*/ 35 w 247"/>
                  <a:gd name="T19" fmla="*/ 35 h 295"/>
                  <a:gd name="T20" fmla="*/ 35 w 247"/>
                  <a:gd name="T21" fmla="*/ 29 h 295"/>
                  <a:gd name="T22" fmla="*/ 35 w 247"/>
                  <a:gd name="T23" fmla="*/ 23 h 295"/>
                  <a:gd name="T24" fmla="*/ 34 w 247"/>
                  <a:gd name="T25" fmla="*/ 17 h 295"/>
                  <a:gd name="T26" fmla="*/ 33 w 247"/>
                  <a:gd name="T27" fmla="*/ 13 h 295"/>
                  <a:gd name="T28" fmla="*/ 32 w 247"/>
                  <a:gd name="T29" fmla="*/ 11 h 295"/>
                  <a:gd name="T30" fmla="*/ 33 w 247"/>
                  <a:gd name="T31" fmla="*/ 7 h 295"/>
                  <a:gd name="T32" fmla="*/ 35 w 247"/>
                  <a:gd name="T33" fmla="*/ 9 h 295"/>
                  <a:gd name="T34" fmla="*/ 38 w 247"/>
                  <a:gd name="T35" fmla="*/ 9 h 295"/>
                  <a:gd name="T36" fmla="*/ 41 w 247"/>
                  <a:gd name="T37" fmla="*/ 10 h 295"/>
                  <a:gd name="T38" fmla="*/ 44 w 247"/>
                  <a:gd name="T39" fmla="*/ 8 h 295"/>
                  <a:gd name="T40" fmla="*/ 48 w 247"/>
                  <a:gd name="T41" fmla="*/ 5 h 295"/>
                  <a:gd name="T42" fmla="*/ 52 w 247"/>
                  <a:gd name="T43" fmla="*/ 2 h 295"/>
                  <a:gd name="T44" fmla="*/ 54 w 247"/>
                  <a:gd name="T45" fmla="*/ 0 h 295"/>
                  <a:gd name="T46" fmla="*/ 55 w 247"/>
                  <a:gd name="T47" fmla="*/ 2 h 295"/>
                  <a:gd name="T48" fmla="*/ 54 w 247"/>
                  <a:gd name="T49" fmla="*/ 4 h 295"/>
                  <a:gd name="T50" fmla="*/ 54 w 247"/>
                  <a:gd name="T51" fmla="*/ 6 h 295"/>
                  <a:gd name="T52" fmla="*/ 53 w 247"/>
                  <a:gd name="T53" fmla="*/ 8 h 295"/>
                  <a:gd name="T54" fmla="*/ 60 w 247"/>
                  <a:gd name="T55" fmla="*/ 7 h 295"/>
                  <a:gd name="T56" fmla="*/ 62 w 247"/>
                  <a:gd name="T57" fmla="*/ 12 h 295"/>
                  <a:gd name="T58" fmla="*/ 47 w 247"/>
                  <a:gd name="T59" fmla="*/ 24 h 295"/>
                  <a:gd name="T60" fmla="*/ 47 w 247"/>
                  <a:gd name="T61" fmla="*/ 26 h 295"/>
                  <a:gd name="T62" fmla="*/ 47 w 247"/>
                  <a:gd name="T63" fmla="*/ 31 h 295"/>
                  <a:gd name="T64" fmla="*/ 47 w 247"/>
                  <a:gd name="T65" fmla="*/ 37 h 295"/>
                  <a:gd name="T66" fmla="*/ 46 w 247"/>
                  <a:gd name="T67" fmla="*/ 44 h 295"/>
                  <a:gd name="T68" fmla="*/ 44 w 247"/>
                  <a:gd name="T69" fmla="*/ 51 h 295"/>
                  <a:gd name="T70" fmla="*/ 42 w 247"/>
                  <a:gd name="T71" fmla="*/ 57 h 295"/>
                  <a:gd name="T72" fmla="*/ 38 w 247"/>
                  <a:gd name="T73" fmla="*/ 63 h 295"/>
                  <a:gd name="T74" fmla="*/ 33 w 247"/>
                  <a:gd name="T75" fmla="*/ 67 h 295"/>
                  <a:gd name="T76" fmla="*/ 27 w 247"/>
                  <a:gd name="T77" fmla="*/ 71 h 295"/>
                  <a:gd name="T78" fmla="*/ 20 w 247"/>
                  <a:gd name="T79" fmla="*/ 73 h 295"/>
                  <a:gd name="T80" fmla="*/ 15 w 247"/>
                  <a:gd name="T81" fmla="*/ 74 h 295"/>
                  <a:gd name="T82" fmla="*/ 10 w 247"/>
                  <a:gd name="T83" fmla="*/ 74 h 295"/>
                  <a:gd name="T84" fmla="*/ 6 w 247"/>
                  <a:gd name="T85" fmla="*/ 74 h 295"/>
                  <a:gd name="T86" fmla="*/ 3 w 247"/>
                  <a:gd name="T87" fmla="*/ 73 h 295"/>
                  <a:gd name="T88" fmla="*/ 1 w 247"/>
                  <a:gd name="T89" fmla="*/ 73 h 295"/>
                  <a:gd name="T90" fmla="*/ 0 w 247"/>
                  <a:gd name="T91" fmla="*/ 58 h 29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47"/>
                  <a:gd name="T139" fmla="*/ 0 h 295"/>
                  <a:gd name="T140" fmla="*/ 247 w 247"/>
                  <a:gd name="T141" fmla="*/ 295 h 29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47" h="295">
                    <a:moveTo>
                      <a:pt x="0" y="230"/>
                    </a:moveTo>
                    <a:lnTo>
                      <a:pt x="3" y="230"/>
                    </a:lnTo>
                    <a:lnTo>
                      <a:pt x="8" y="231"/>
                    </a:lnTo>
                    <a:lnTo>
                      <a:pt x="14" y="231"/>
                    </a:lnTo>
                    <a:lnTo>
                      <a:pt x="21" y="231"/>
                    </a:lnTo>
                    <a:lnTo>
                      <a:pt x="28" y="233"/>
                    </a:lnTo>
                    <a:lnTo>
                      <a:pt x="36" y="233"/>
                    </a:lnTo>
                    <a:lnTo>
                      <a:pt x="47" y="233"/>
                    </a:lnTo>
                    <a:lnTo>
                      <a:pt x="55" y="230"/>
                    </a:lnTo>
                    <a:lnTo>
                      <a:pt x="66" y="228"/>
                    </a:lnTo>
                    <a:lnTo>
                      <a:pt x="75" y="225"/>
                    </a:lnTo>
                    <a:lnTo>
                      <a:pt x="86" y="220"/>
                    </a:lnTo>
                    <a:lnTo>
                      <a:pt x="96" y="214"/>
                    </a:lnTo>
                    <a:lnTo>
                      <a:pt x="105" y="208"/>
                    </a:lnTo>
                    <a:lnTo>
                      <a:pt x="114" y="199"/>
                    </a:lnTo>
                    <a:lnTo>
                      <a:pt x="122" y="189"/>
                    </a:lnTo>
                    <a:lnTo>
                      <a:pt x="127" y="177"/>
                    </a:lnTo>
                    <a:lnTo>
                      <a:pt x="133" y="164"/>
                    </a:lnTo>
                    <a:lnTo>
                      <a:pt x="136" y="150"/>
                    </a:lnTo>
                    <a:lnTo>
                      <a:pt x="139" y="138"/>
                    </a:lnTo>
                    <a:lnTo>
                      <a:pt x="139" y="125"/>
                    </a:lnTo>
                    <a:lnTo>
                      <a:pt x="139" y="113"/>
                    </a:lnTo>
                    <a:lnTo>
                      <a:pt x="139" y="100"/>
                    </a:lnTo>
                    <a:lnTo>
                      <a:pt x="139" y="89"/>
                    </a:lnTo>
                    <a:lnTo>
                      <a:pt x="138" y="77"/>
                    </a:lnTo>
                    <a:lnTo>
                      <a:pt x="136" y="67"/>
                    </a:lnTo>
                    <a:lnTo>
                      <a:pt x="133" y="58"/>
                    </a:lnTo>
                    <a:lnTo>
                      <a:pt x="132" y="52"/>
                    </a:lnTo>
                    <a:lnTo>
                      <a:pt x="130" y="45"/>
                    </a:lnTo>
                    <a:lnTo>
                      <a:pt x="128" y="41"/>
                    </a:lnTo>
                    <a:lnTo>
                      <a:pt x="128" y="38"/>
                    </a:lnTo>
                    <a:lnTo>
                      <a:pt x="130" y="28"/>
                    </a:lnTo>
                    <a:lnTo>
                      <a:pt x="132" y="30"/>
                    </a:lnTo>
                    <a:lnTo>
                      <a:pt x="139" y="33"/>
                    </a:lnTo>
                    <a:lnTo>
                      <a:pt x="144" y="35"/>
                    </a:lnTo>
                    <a:lnTo>
                      <a:pt x="149" y="36"/>
                    </a:lnTo>
                    <a:lnTo>
                      <a:pt x="155" y="36"/>
                    </a:lnTo>
                    <a:lnTo>
                      <a:pt x="161" y="38"/>
                    </a:lnTo>
                    <a:lnTo>
                      <a:pt x="166" y="35"/>
                    </a:lnTo>
                    <a:lnTo>
                      <a:pt x="174" y="31"/>
                    </a:lnTo>
                    <a:lnTo>
                      <a:pt x="180" y="25"/>
                    </a:lnTo>
                    <a:lnTo>
                      <a:pt x="189" y="19"/>
                    </a:lnTo>
                    <a:lnTo>
                      <a:pt x="197" y="11"/>
                    </a:lnTo>
                    <a:lnTo>
                      <a:pt x="205" y="6"/>
                    </a:lnTo>
                    <a:lnTo>
                      <a:pt x="211" y="2"/>
                    </a:lnTo>
                    <a:lnTo>
                      <a:pt x="216" y="0"/>
                    </a:lnTo>
                    <a:lnTo>
                      <a:pt x="218" y="2"/>
                    </a:lnTo>
                    <a:lnTo>
                      <a:pt x="219" y="5"/>
                    </a:lnTo>
                    <a:lnTo>
                      <a:pt x="218" y="10"/>
                    </a:lnTo>
                    <a:lnTo>
                      <a:pt x="216" y="14"/>
                    </a:lnTo>
                    <a:lnTo>
                      <a:pt x="214" y="19"/>
                    </a:lnTo>
                    <a:lnTo>
                      <a:pt x="213" y="24"/>
                    </a:lnTo>
                    <a:lnTo>
                      <a:pt x="211" y="27"/>
                    </a:lnTo>
                    <a:lnTo>
                      <a:pt x="211" y="30"/>
                    </a:lnTo>
                    <a:lnTo>
                      <a:pt x="236" y="14"/>
                    </a:lnTo>
                    <a:lnTo>
                      <a:pt x="238" y="25"/>
                    </a:lnTo>
                    <a:lnTo>
                      <a:pt x="224" y="45"/>
                    </a:lnTo>
                    <a:lnTo>
                      <a:pt x="247" y="45"/>
                    </a:lnTo>
                    <a:lnTo>
                      <a:pt x="186" y="94"/>
                    </a:lnTo>
                    <a:lnTo>
                      <a:pt x="186" y="99"/>
                    </a:lnTo>
                    <a:lnTo>
                      <a:pt x="186" y="103"/>
                    </a:lnTo>
                    <a:lnTo>
                      <a:pt x="186" y="113"/>
                    </a:lnTo>
                    <a:lnTo>
                      <a:pt x="186" y="122"/>
                    </a:lnTo>
                    <a:lnTo>
                      <a:pt x="186" y="135"/>
                    </a:lnTo>
                    <a:lnTo>
                      <a:pt x="185" y="147"/>
                    </a:lnTo>
                    <a:lnTo>
                      <a:pt x="185" y="161"/>
                    </a:lnTo>
                    <a:lnTo>
                      <a:pt x="182" y="175"/>
                    </a:lnTo>
                    <a:lnTo>
                      <a:pt x="178" y="189"/>
                    </a:lnTo>
                    <a:lnTo>
                      <a:pt x="175" y="202"/>
                    </a:lnTo>
                    <a:lnTo>
                      <a:pt x="172" y="217"/>
                    </a:lnTo>
                    <a:lnTo>
                      <a:pt x="166" y="228"/>
                    </a:lnTo>
                    <a:lnTo>
                      <a:pt x="158" y="239"/>
                    </a:lnTo>
                    <a:lnTo>
                      <a:pt x="150" y="250"/>
                    </a:lnTo>
                    <a:lnTo>
                      <a:pt x="143" y="258"/>
                    </a:lnTo>
                    <a:lnTo>
                      <a:pt x="130" y="267"/>
                    </a:lnTo>
                    <a:lnTo>
                      <a:pt x="118" y="275"/>
                    </a:lnTo>
                    <a:lnTo>
                      <a:pt x="105" y="281"/>
                    </a:lnTo>
                    <a:lnTo>
                      <a:pt x="93" y="286"/>
                    </a:lnTo>
                    <a:lnTo>
                      <a:pt x="80" y="289"/>
                    </a:lnTo>
                    <a:lnTo>
                      <a:pt x="69" y="292"/>
                    </a:lnTo>
                    <a:lnTo>
                      <a:pt x="58" y="294"/>
                    </a:lnTo>
                    <a:lnTo>
                      <a:pt x="49" y="295"/>
                    </a:lnTo>
                    <a:lnTo>
                      <a:pt x="38" y="295"/>
                    </a:lnTo>
                    <a:lnTo>
                      <a:pt x="28" y="295"/>
                    </a:lnTo>
                    <a:lnTo>
                      <a:pt x="22" y="294"/>
                    </a:lnTo>
                    <a:lnTo>
                      <a:pt x="14" y="294"/>
                    </a:lnTo>
                    <a:lnTo>
                      <a:pt x="10" y="292"/>
                    </a:lnTo>
                    <a:lnTo>
                      <a:pt x="5" y="291"/>
                    </a:lnTo>
                    <a:lnTo>
                      <a:pt x="2" y="291"/>
                    </a:lnTo>
                    <a:lnTo>
                      <a:pt x="0" y="230"/>
                    </a:lnTo>
                    <a:close/>
                  </a:path>
                </a:pathLst>
              </a:custGeom>
              <a:solidFill>
                <a:srgbClr val="000099"/>
              </a:solidFill>
              <a:ln w="9525">
                <a:noFill/>
                <a:round/>
                <a:headEnd/>
                <a:tailEnd/>
              </a:ln>
            </p:spPr>
            <p:txBody>
              <a:bodyPr/>
              <a:lstStyle/>
              <a:p>
                <a:endParaRPr lang="de-AT"/>
              </a:p>
            </p:txBody>
          </p:sp>
          <p:sp>
            <p:nvSpPr>
              <p:cNvPr id="112" name="Freeform 127"/>
              <p:cNvSpPr>
                <a:spLocks/>
              </p:cNvSpPr>
              <p:nvPr/>
            </p:nvSpPr>
            <p:spPr bwMode="auto">
              <a:xfrm>
                <a:off x="1898" y="885"/>
                <a:ext cx="213" cy="126"/>
              </a:xfrm>
              <a:custGeom>
                <a:avLst/>
                <a:gdLst>
                  <a:gd name="T0" fmla="*/ 0 w 425"/>
                  <a:gd name="T1" fmla="*/ 63 h 251"/>
                  <a:gd name="T2" fmla="*/ 2 w 425"/>
                  <a:gd name="T3" fmla="*/ 60 h 251"/>
                  <a:gd name="T4" fmla="*/ 5 w 425"/>
                  <a:gd name="T5" fmla="*/ 57 h 251"/>
                  <a:gd name="T6" fmla="*/ 9 w 425"/>
                  <a:gd name="T7" fmla="*/ 51 h 251"/>
                  <a:gd name="T8" fmla="*/ 15 w 425"/>
                  <a:gd name="T9" fmla="*/ 45 h 251"/>
                  <a:gd name="T10" fmla="*/ 21 w 425"/>
                  <a:gd name="T11" fmla="*/ 38 h 251"/>
                  <a:gd name="T12" fmla="*/ 29 w 425"/>
                  <a:gd name="T13" fmla="*/ 32 h 251"/>
                  <a:gd name="T14" fmla="*/ 38 w 425"/>
                  <a:gd name="T15" fmla="*/ 25 h 251"/>
                  <a:gd name="T16" fmla="*/ 49 w 425"/>
                  <a:gd name="T17" fmla="*/ 19 h 251"/>
                  <a:gd name="T18" fmla="*/ 60 w 425"/>
                  <a:gd name="T19" fmla="*/ 14 h 251"/>
                  <a:gd name="T20" fmla="*/ 70 w 425"/>
                  <a:gd name="T21" fmla="*/ 10 h 251"/>
                  <a:gd name="T22" fmla="*/ 79 w 425"/>
                  <a:gd name="T23" fmla="*/ 8 h 251"/>
                  <a:gd name="T24" fmla="*/ 86 w 425"/>
                  <a:gd name="T25" fmla="*/ 7 h 251"/>
                  <a:gd name="T26" fmla="*/ 93 w 425"/>
                  <a:gd name="T27" fmla="*/ 7 h 251"/>
                  <a:gd name="T28" fmla="*/ 98 w 425"/>
                  <a:gd name="T29" fmla="*/ 7 h 251"/>
                  <a:gd name="T30" fmla="*/ 102 w 425"/>
                  <a:gd name="T31" fmla="*/ 8 h 251"/>
                  <a:gd name="T32" fmla="*/ 105 w 425"/>
                  <a:gd name="T33" fmla="*/ 7 h 251"/>
                  <a:gd name="T34" fmla="*/ 107 w 425"/>
                  <a:gd name="T35" fmla="*/ 5 h 251"/>
                  <a:gd name="T36" fmla="*/ 104 w 425"/>
                  <a:gd name="T37" fmla="*/ 3 h 251"/>
                  <a:gd name="T38" fmla="*/ 99 w 425"/>
                  <a:gd name="T39" fmla="*/ 1 h 251"/>
                  <a:gd name="T40" fmla="*/ 91 w 425"/>
                  <a:gd name="T41" fmla="*/ 0 h 251"/>
                  <a:gd name="T42" fmla="*/ 80 w 425"/>
                  <a:gd name="T43" fmla="*/ 0 h 251"/>
                  <a:gd name="T44" fmla="*/ 69 w 425"/>
                  <a:gd name="T45" fmla="*/ 2 h 251"/>
                  <a:gd name="T46" fmla="*/ 56 w 425"/>
                  <a:gd name="T47" fmla="*/ 7 h 251"/>
                  <a:gd name="T48" fmla="*/ 43 w 425"/>
                  <a:gd name="T49" fmla="*/ 13 h 251"/>
                  <a:gd name="T50" fmla="*/ 31 w 425"/>
                  <a:gd name="T51" fmla="*/ 21 h 251"/>
                  <a:gd name="T52" fmla="*/ 22 w 425"/>
                  <a:gd name="T53" fmla="*/ 30 h 251"/>
                  <a:gd name="T54" fmla="*/ 14 w 425"/>
                  <a:gd name="T55" fmla="*/ 39 h 251"/>
                  <a:gd name="T56" fmla="*/ 9 w 425"/>
                  <a:gd name="T57" fmla="*/ 47 h 251"/>
                  <a:gd name="T58" fmla="*/ 4 w 425"/>
                  <a:gd name="T59" fmla="*/ 54 h 251"/>
                  <a:gd name="T60" fmla="*/ 2 w 425"/>
                  <a:gd name="T61" fmla="*/ 60 h 251"/>
                  <a:gd name="T62" fmla="*/ 0 w 425"/>
                  <a:gd name="T63" fmla="*/ 62 h 251"/>
                  <a:gd name="T64" fmla="*/ 0 w 425"/>
                  <a:gd name="T65" fmla="*/ 63 h 25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5"/>
                  <a:gd name="T100" fmla="*/ 0 h 251"/>
                  <a:gd name="T101" fmla="*/ 425 w 425"/>
                  <a:gd name="T102" fmla="*/ 251 h 25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5" h="251">
                    <a:moveTo>
                      <a:pt x="0" y="251"/>
                    </a:moveTo>
                    <a:lnTo>
                      <a:pt x="0" y="250"/>
                    </a:lnTo>
                    <a:lnTo>
                      <a:pt x="3" y="246"/>
                    </a:lnTo>
                    <a:lnTo>
                      <a:pt x="6" y="240"/>
                    </a:lnTo>
                    <a:lnTo>
                      <a:pt x="12" y="234"/>
                    </a:lnTo>
                    <a:lnTo>
                      <a:pt x="19" y="225"/>
                    </a:lnTo>
                    <a:lnTo>
                      <a:pt x="27" y="214"/>
                    </a:lnTo>
                    <a:lnTo>
                      <a:pt x="36" y="204"/>
                    </a:lnTo>
                    <a:lnTo>
                      <a:pt x="47" y="192"/>
                    </a:lnTo>
                    <a:lnTo>
                      <a:pt x="58" y="178"/>
                    </a:lnTo>
                    <a:lnTo>
                      <a:pt x="72" y="165"/>
                    </a:lnTo>
                    <a:lnTo>
                      <a:pt x="84" y="151"/>
                    </a:lnTo>
                    <a:lnTo>
                      <a:pt x="100" y="139"/>
                    </a:lnTo>
                    <a:lnTo>
                      <a:pt x="116" y="125"/>
                    </a:lnTo>
                    <a:lnTo>
                      <a:pt x="133" y="112"/>
                    </a:lnTo>
                    <a:lnTo>
                      <a:pt x="150" y="100"/>
                    </a:lnTo>
                    <a:lnTo>
                      <a:pt x="169" y="87"/>
                    </a:lnTo>
                    <a:lnTo>
                      <a:pt x="194" y="73"/>
                    </a:lnTo>
                    <a:lnTo>
                      <a:pt x="217" y="62"/>
                    </a:lnTo>
                    <a:lnTo>
                      <a:pt x="239" y="53"/>
                    </a:lnTo>
                    <a:lnTo>
                      <a:pt x="261" y="46"/>
                    </a:lnTo>
                    <a:lnTo>
                      <a:pt x="280" y="40"/>
                    </a:lnTo>
                    <a:lnTo>
                      <a:pt x="299" y="35"/>
                    </a:lnTo>
                    <a:lnTo>
                      <a:pt x="314" y="32"/>
                    </a:lnTo>
                    <a:lnTo>
                      <a:pt x="330" y="31"/>
                    </a:lnTo>
                    <a:lnTo>
                      <a:pt x="344" y="28"/>
                    </a:lnTo>
                    <a:lnTo>
                      <a:pt x="356" y="28"/>
                    </a:lnTo>
                    <a:lnTo>
                      <a:pt x="369" y="28"/>
                    </a:lnTo>
                    <a:lnTo>
                      <a:pt x="380" y="28"/>
                    </a:lnTo>
                    <a:lnTo>
                      <a:pt x="389" y="28"/>
                    </a:lnTo>
                    <a:lnTo>
                      <a:pt x="397" y="29"/>
                    </a:lnTo>
                    <a:lnTo>
                      <a:pt x="405" y="29"/>
                    </a:lnTo>
                    <a:lnTo>
                      <a:pt x="413" y="31"/>
                    </a:lnTo>
                    <a:lnTo>
                      <a:pt x="420" y="26"/>
                    </a:lnTo>
                    <a:lnTo>
                      <a:pt x="425" y="25"/>
                    </a:lnTo>
                    <a:lnTo>
                      <a:pt x="425" y="20"/>
                    </a:lnTo>
                    <a:lnTo>
                      <a:pt x="422" y="15"/>
                    </a:lnTo>
                    <a:lnTo>
                      <a:pt x="416" y="12"/>
                    </a:lnTo>
                    <a:lnTo>
                      <a:pt x="406" y="7"/>
                    </a:lnTo>
                    <a:lnTo>
                      <a:pt x="394" y="4"/>
                    </a:lnTo>
                    <a:lnTo>
                      <a:pt x="380" y="1"/>
                    </a:lnTo>
                    <a:lnTo>
                      <a:pt x="363" y="0"/>
                    </a:lnTo>
                    <a:lnTo>
                      <a:pt x="342" y="0"/>
                    </a:lnTo>
                    <a:lnTo>
                      <a:pt x="320" y="0"/>
                    </a:lnTo>
                    <a:lnTo>
                      <a:pt x="299" y="3"/>
                    </a:lnTo>
                    <a:lnTo>
                      <a:pt x="274" y="7"/>
                    </a:lnTo>
                    <a:lnTo>
                      <a:pt x="249" y="14"/>
                    </a:lnTo>
                    <a:lnTo>
                      <a:pt x="222" y="25"/>
                    </a:lnTo>
                    <a:lnTo>
                      <a:pt x="195" y="37"/>
                    </a:lnTo>
                    <a:lnTo>
                      <a:pt x="169" y="51"/>
                    </a:lnTo>
                    <a:lnTo>
                      <a:pt x="145" y="67"/>
                    </a:lnTo>
                    <a:lnTo>
                      <a:pt x="123" y="84"/>
                    </a:lnTo>
                    <a:lnTo>
                      <a:pt x="105" y="101"/>
                    </a:lnTo>
                    <a:lnTo>
                      <a:pt x="86" y="118"/>
                    </a:lnTo>
                    <a:lnTo>
                      <a:pt x="72" y="136"/>
                    </a:lnTo>
                    <a:lnTo>
                      <a:pt x="56" y="154"/>
                    </a:lnTo>
                    <a:lnTo>
                      <a:pt x="45" y="171"/>
                    </a:lnTo>
                    <a:lnTo>
                      <a:pt x="33" y="187"/>
                    </a:lnTo>
                    <a:lnTo>
                      <a:pt x="23" y="201"/>
                    </a:lnTo>
                    <a:lnTo>
                      <a:pt x="16" y="215"/>
                    </a:lnTo>
                    <a:lnTo>
                      <a:pt x="9" y="228"/>
                    </a:lnTo>
                    <a:lnTo>
                      <a:pt x="5" y="237"/>
                    </a:lnTo>
                    <a:lnTo>
                      <a:pt x="3" y="245"/>
                    </a:lnTo>
                    <a:lnTo>
                      <a:pt x="0" y="248"/>
                    </a:lnTo>
                    <a:lnTo>
                      <a:pt x="0" y="251"/>
                    </a:lnTo>
                    <a:close/>
                  </a:path>
                </a:pathLst>
              </a:custGeom>
              <a:solidFill>
                <a:srgbClr val="755E8C"/>
              </a:solidFill>
              <a:ln w="9525">
                <a:noFill/>
                <a:round/>
                <a:headEnd/>
                <a:tailEnd/>
              </a:ln>
            </p:spPr>
            <p:txBody>
              <a:bodyPr/>
              <a:lstStyle/>
              <a:p>
                <a:endParaRPr lang="de-AT"/>
              </a:p>
            </p:txBody>
          </p:sp>
          <p:sp>
            <p:nvSpPr>
              <p:cNvPr id="113" name="Freeform 128"/>
              <p:cNvSpPr>
                <a:spLocks/>
              </p:cNvSpPr>
              <p:nvPr/>
            </p:nvSpPr>
            <p:spPr bwMode="auto">
              <a:xfrm>
                <a:off x="1993" y="926"/>
                <a:ext cx="23" cy="16"/>
              </a:xfrm>
              <a:custGeom>
                <a:avLst/>
                <a:gdLst>
                  <a:gd name="T0" fmla="*/ 4 w 45"/>
                  <a:gd name="T1" fmla="*/ 8 h 31"/>
                  <a:gd name="T2" fmla="*/ 0 w 45"/>
                  <a:gd name="T3" fmla="*/ 3 h 31"/>
                  <a:gd name="T4" fmla="*/ 1 w 45"/>
                  <a:gd name="T5" fmla="*/ 2 h 31"/>
                  <a:gd name="T6" fmla="*/ 2 w 45"/>
                  <a:gd name="T7" fmla="*/ 2 h 31"/>
                  <a:gd name="T8" fmla="*/ 3 w 45"/>
                  <a:gd name="T9" fmla="*/ 1 h 31"/>
                  <a:gd name="T10" fmla="*/ 4 w 45"/>
                  <a:gd name="T11" fmla="*/ 1 h 31"/>
                  <a:gd name="T12" fmla="*/ 6 w 45"/>
                  <a:gd name="T13" fmla="*/ 0 h 31"/>
                  <a:gd name="T14" fmla="*/ 8 w 45"/>
                  <a:gd name="T15" fmla="*/ 0 h 31"/>
                  <a:gd name="T16" fmla="*/ 10 w 45"/>
                  <a:gd name="T17" fmla="*/ 0 h 31"/>
                  <a:gd name="T18" fmla="*/ 12 w 45"/>
                  <a:gd name="T19" fmla="*/ 2 h 31"/>
                  <a:gd name="T20" fmla="*/ 11 w 45"/>
                  <a:gd name="T21" fmla="*/ 7 h 31"/>
                  <a:gd name="T22" fmla="*/ 4 w 45"/>
                  <a:gd name="T23" fmla="*/ 8 h 31"/>
                  <a:gd name="T24" fmla="*/ 4 w 45"/>
                  <a:gd name="T25" fmla="*/ 8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31"/>
                  <a:gd name="T41" fmla="*/ 45 w 45"/>
                  <a:gd name="T42" fmla="*/ 31 h 3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31">
                    <a:moveTo>
                      <a:pt x="16" y="31"/>
                    </a:moveTo>
                    <a:lnTo>
                      <a:pt x="0" y="9"/>
                    </a:lnTo>
                    <a:lnTo>
                      <a:pt x="2" y="8"/>
                    </a:lnTo>
                    <a:lnTo>
                      <a:pt x="5" y="6"/>
                    </a:lnTo>
                    <a:lnTo>
                      <a:pt x="9" y="3"/>
                    </a:lnTo>
                    <a:lnTo>
                      <a:pt x="16" y="1"/>
                    </a:lnTo>
                    <a:lnTo>
                      <a:pt x="24" y="0"/>
                    </a:lnTo>
                    <a:lnTo>
                      <a:pt x="30" y="0"/>
                    </a:lnTo>
                    <a:lnTo>
                      <a:pt x="38" y="0"/>
                    </a:lnTo>
                    <a:lnTo>
                      <a:pt x="45" y="5"/>
                    </a:lnTo>
                    <a:lnTo>
                      <a:pt x="41" y="26"/>
                    </a:lnTo>
                    <a:lnTo>
                      <a:pt x="16" y="31"/>
                    </a:lnTo>
                    <a:close/>
                  </a:path>
                </a:pathLst>
              </a:custGeom>
              <a:solidFill>
                <a:srgbClr val="B83D38"/>
              </a:solidFill>
              <a:ln w="9525">
                <a:noFill/>
                <a:round/>
                <a:headEnd/>
                <a:tailEnd/>
              </a:ln>
            </p:spPr>
            <p:txBody>
              <a:bodyPr/>
              <a:lstStyle/>
              <a:p>
                <a:endParaRPr lang="de-AT"/>
              </a:p>
            </p:txBody>
          </p:sp>
          <p:sp>
            <p:nvSpPr>
              <p:cNvPr id="114" name="Freeform 129"/>
              <p:cNvSpPr>
                <a:spLocks/>
              </p:cNvSpPr>
              <p:nvPr/>
            </p:nvSpPr>
            <p:spPr bwMode="auto">
              <a:xfrm>
                <a:off x="1974" y="1195"/>
                <a:ext cx="9" cy="68"/>
              </a:xfrm>
              <a:custGeom>
                <a:avLst/>
                <a:gdLst>
                  <a:gd name="T0" fmla="*/ 0 w 17"/>
                  <a:gd name="T1" fmla="*/ 1 h 134"/>
                  <a:gd name="T2" fmla="*/ 0 w 17"/>
                  <a:gd name="T3" fmla="*/ 2 h 134"/>
                  <a:gd name="T4" fmla="*/ 0 w 17"/>
                  <a:gd name="T5" fmla="*/ 3 h 134"/>
                  <a:gd name="T6" fmla="*/ 1 w 17"/>
                  <a:gd name="T7" fmla="*/ 4 h 134"/>
                  <a:gd name="T8" fmla="*/ 1 w 17"/>
                  <a:gd name="T9" fmla="*/ 6 h 134"/>
                  <a:gd name="T10" fmla="*/ 1 w 17"/>
                  <a:gd name="T11" fmla="*/ 8 h 134"/>
                  <a:gd name="T12" fmla="*/ 1 w 17"/>
                  <a:gd name="T13" fmla="*/ 11 h 134"/>
                  <a:gd name="T14" fmla="*/ 1 w 17"/>
                  <a:gd name="T15" fmla="*/ 13 h 134"/>
                  <a:gd name="T16" fmla="*/ 1 w 17"/>
                  <a:gd name="T17" fmla="*/ 16 h 134"/>
                  <a:gd name="T18" fmla="*/ 2 w 17"/>
                  <a:gd name="T19" fmla="*/ 19 h 134"/>
                  <a:gd name="T20" fmla="*/ 2 w 17"/>
                  <a:gd name="T21" fmla="*/ 21 h 134"/>
                  <a:gd name="T22" fmla="*/ 2 w 17"/>
                  <a:gd name="T23" fmla="*/ 24 h 134"/>
                  <a:gd name="T24" fmla="*/ 2 w 17"/>
                  <a:gd name="T25" fmla="*/ 27 h 134"/>
                  <a:gd name="T26" fmla="*/ 2 w 17"/>
                  <a:gd name="T27" fmla="*/ 30 h 134"/>
                  <a:gd name="T28" fmla="*/ 2 w 17"/>
                  <a:gd name="T29" fmla="*/ 32 h 134"/>
                  <a:gd name="T30" fmla="*/ 2 w 17"/>
                  <a:gd name="T31" fmla="*/ 35 h 134"/>
                  <a:gd name="T32" fmla="*/ 5 w 17"/>
                  <a:gd name="T33" fmla="*/ 31 h 134"/>
                  <a:gd name="T34" fmla="*/ 3 w 17"/>
                  <a:gd name="T35" fmla="*/ 0 h 134"/>
                  <a:gd name="T36" fmla="*/ 0 w 17"/>
                  <a:gd name="T37" fmla="*/ 1 h 134"/>
                  <a:gd name="T38" fmla="*/ 0 w 17"/>
                  <a:gd name="T39" fmla="*/ 1 h 13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
                  <a:gd name="T61" fmla="*/ 0 h 134"/>
                  <a:gd name="T62" fmla="*/ 17 w 17"/>
                  <a:gd name="T63" fmla="*/ 134 h 13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 h="134">
                    <a:moveTo>
                      <a:pt x="0" y="1"/>
                    </a:moveTo>
                    <a:lnTo>
                      <a:pt x="0" y="5"/>
                    </a:lnTo>
                    <a:lnTo>
                      <a:pt x="0" y="9"/>
                    </a:lnTo>
                    <a:lnTo>
                      <a:pt x="1" y="16"/>
                    </a:lnTo>
                    <a:lnTo>
                      <a:pt x="1" y="22"/>
                    </a:lnTo>
                    <a:lnTo>
                      <a:pt x="1" y="31"/>
                    </a:lnTo>
                    <a:lnTo>
                      <a:pt x="3" y="41"/>
                    </a:lnTo>
                    <a:lnTo>
                      <a:pt x="4" y="51"/>
                    </a:lnTo>
                    <a:lnTo>
                      <a:pt x="4" y="61"/>
                    </a:lnTo>
                    <a:lnTo>
                      <a:pt x="6" y="72"/>
                    </a:lnTo>
                    <a:lnTo>
                      <a:pt x="6" y="83"/>
                    </a:lnTo>
                    <a:lnTo>
                      <a:pt x="7" y="94"/>
                    </a:lnTo>
                    <a:lnTo>
                      <a:pt x="7" y="105"/>
                    </a:lnTo>
                    <a:lnTo>
                      <a:pt x="7" y="116"/>
                    </a:lnTo>
                    <a:lnTo>
                      <a:pt x="7" y="125"/>
                    </a:lnTo>
                    <a:lnTo>
                      <a:pt x="7" y="134"/>
                    </a:lnTo>
                    <a:lnTo>
                      <a:pt x="17" y="122"/>
                    </a:lnTo>
                    <a:lnTo>
                      <a:pt x="11" y="0"/>
                    </a:lnTo>
                    <a:lnTo>
                      <a:pt x="0" y="1"/>
                    </a:lnTo>
                    <a:close/>
                  </a:path>
                </a:pathLst>
              </a:custGeom>
              <a:solidFill>
                <a:srgbClr val="FFFFFF"/>
              </a:solidFill>
              <a:ln w="9525">
                <a:noFill/>
                <a:round/>
                <a:headEnd/>
                <a:tailEnd/>
              </a:ln>
            </p:spPr>
            <p:txBody>
              <a:bodyPr/>
              <a:lstStyle/>
              <a:p>
                <a:endParaRPr lang="de-AT"/>
              </a:p>
            </p:txBody>
          </p:sp>
          <p:sp>
            <p:nvSpPr>
              <p:cNvPr id="115" name="Freeform 130"/>
              <p:cNvSpPr>
                <a:spLocks/>
              </p:cNvSpPr>
              <p:nvPr/>
            </p:nvSpPr>
            <p:spPr bwMode="auto">
              <a:xfrm>
                <a:off x="1985" y="1192"/>
                <a:ext cx="10" cy="57"/>
              </a:xfrm>
              <a:custGeom>
                <a:avLst/>
                <a:gdLst>
                  <a:gd name="T0" fmla="*/ 0 w 19"/>
                  <a:gd name="T1" fmla="*/ 1 h 112"/>
                  <a:gd name="T2" fmla="*/ 3 w 19"/>
                  <a:gd name="T3" fmla="*/ 29 h 112"/>
                  <a:gd name="T4" fmla="*/ 5 w 19"/>
                  <a:gd name="T5" fmla="*/ 26 h 112"/>
                  <a:gd name="T6" fmla="*/ 4 w 19"/>
                  <a:gd name="T7" fmla="*/ 0 h 112"/>
                  <a:gd name="T8" fmla="*/ 0 w 19"/>
                  <a:gd name="T9" fmla="*/ 1 h 112"/>
                  <a:gd name="T10" fmla="*/ 0 w 19"/>
                  <a:gd name="T11" fmla="*/ 1 h 112"/>
                  <a:gd name="T12" fmla="*/ 0 60000 65536"/>
                  <a:gd name="T13" fmla="*/ 0 60000 65536"/>
                  <a:gd name="T14" fmla="*/ 0 60000 65536"/>
                  <a:gd name="T15" fmla="*/ 0 60000 65536"/>
                  <a:gd name="T16" fmla="*/ 0 60000 65536"/>
                  <a:gd name="T17" fmla="*/ 0 60000 65536"/>
                  <a:gd name="T18" fmla="*/ 0 w 19"/>
                  <a:gd name="T19" fmla="*/ 0 h 112"/>
                  <a:gd name="T20" fmla="*/ 19 w 19"/>
                  <a:gd name="T21" fmla="*/ 112 h 112"/>
                </a:gdLst>
                <a:ahLst/>
                <a:cxnLst>
                  <a:cxn ang="T12">
                    <a:pos x="T0" y="T1"/>
                  </a:cxn>
                  <a:cxn ang="T13">
                    <a:pos x="T2" y="T3"/>
                  </a:cxn>
                  <a:cxn ang="T14">
                    <a:pos x="T4" y="T5"/>
                  </a:cxn>
                  <a:cxn ang="T15">
                    <a:pos x="T6" y="T7"/>
                  </a:cxn>
                  <a:cxn ang="T16">
                    <a:pos x="T8" y="T9"/>
                  </a:cxn>
                  <a:cxn ang="T17">
                    <a:pos x="T10" y="T11"/>
                  </a:cxn>
                </a:cxnLst>
                <a:rect l="T18" t="T19" r="T20" b="T21"/>
                <a:pathLst>
                  <a:path w="19" h="112">
                    <a:moveTo>
                      <a:pt x="0" y="3"/>
                    </a:moveTo>
                    <a:lnTo>
                      <a:pt x="10" y="112"/>
                    </a:lnTo>
                    <a:lnTo>
                      <a:pt x="19" y="101"/>
                    </a:lnTo>
                    <a:lnTo>
                      <a:pt x="13" y="0"/>
                    </a:lnTo>
                    <a:lnTo>
                      <a:pt x="0" y="3"/>
                    </a:lnTo>
                    <a:close/>
                  </a:path>
                </a:pathLst>
              </a:custGeom>
              <a:solidFill>
                <a:srgbClr val="FFFFFF"/>
              </a:solidFill>
              <a:ln w="9525">
                <a:noFill/>
                <a:round/>
                <a:headEnd/>
                <a:tailEnd/>
              </a:ln>
            </p:spPr>
            <p:txBody>
              <a:bodyPr/>
              <a:lstStyle/>
              <a:p>
                <a:endParaRPr lang="de-AT"/>
              </a:p>
            </p:txBody>
          </p:sp>
          <p:sp>
            <p:nvSpPr>
              <p:cNvPr id="116" name="Freeform 131"/>
              <p:cNvSpPr>
                <a:spLocks/>
              </p:cNvSpPr>
              <p:nvPr/>
            </p:nvSpPr>
            <p:spPr bwMode="auto">
              <a:xfrm>
                <a:off x="1999" y="1188"/>
                <a:ext cx="8" cy="47"/>
              </a:xfrm>
              <a:custGeom>
                <a:avLst/>
                <a:gdLst>
                  <a:gd name="T0" fmla="*/ 0 w 17"/>
                  <a:gd name="T1" fmla="*/ 1 h 94"/>
                  <a:gd name="T2" fmla="*/ 1 w 17"/>
                  <a:gd name="T3" fmla="*/ 24 h 94"/>
                  <a:gd name="T4" fmla="*/ 4 w 17"/>
                  <a:gd name="T5" fmla="*/ 21 h 94"/>
                  <a:gd name="T6" fmla="*/ 2 w 17"/>
                  <a:gd name="T7" fmla="*/ 0 h 94"/>
                  <a:gd name="T8" fmla="*/ 0 w 17"/>
                  <a:gd name="T9" fmla="*/ 1 h 94"/>
                  <a:gd name="T10" fmla="*/ 0 w 17"/>
                  <a:gd name="T11" fmla="*/ 1 h 94"/>
                  <a:gd name="T12" fmla="*/ 0 60000 65536"/>
                  <a:gd name="T13" fmla="*/ 0 60000 65536"/>
                  <a:gd name="T14" fmla="*/ 0 60000 65536"/>
                  <a:gd name="T15" fmla="*/ 0 60000 65536"/>
                  <a:gd name="T16" fmla="*/ 0 60000 65536"/>
                  <a:gd name="T17" fmla="*/ 0 60000 65536"/>
                  <a:gd name="T18" fmla="*/ 0 w 17"/>
                  <a:gd name="T19" fmla="*/ 0 h 94"/>
                  <a:gd name="T20" fmla="*/ 17 w 17"/>
                  <a:gd name="T21" fmla="*/ 94 h 94"/>
                </a:gdLst>
                <a:ahLst/>
                <a:cxnLst>
                  <a:cxn ang="T12">
                    <a:pos x="T0" y="T1"/>
                  </a:cxn>
                  <a:cxn ang="T13">
                    <a:pos x="T2" y="T3"/>
                  </a:cxn>
                  <a:cxn ang="T14">
                    <a:pos x="T4" y="T5"/>
                  </a:cxn>
                  <a:cxn ang="T15">
                    <a:pos x="T6" y="T7"/>
                  </a:cxn>
                  <a:cxn ang="T16">
                    <a:pos x="T8" y="T9"/>
                  </a:cxn>
                  <a:cxn ang="T17">
                    <a:pos x="T10" y="T11"/>
                  </a:cxn>
                </a:cxnLst>
                <a:rect l="T18" t="T19" r="T20" b="T21"/>
                <a:pathLst>
                  <a:path w="17" h="94">
                    <a:moveTo>
                      <a:pt x="0" y="5"/>
                    </a:moveTo>
                    <a:lnTo>
                      <a:pt x="5" y="94"/>
                    </a:lnTo>
                    <a:lnTo>
                      <a:pt x="17" y="82"/>
                    </a:lnTo>
                    <a:lnTo>
                      <a:pt x="11" y="0"/>
                    </a:lnTo>
                    <a:lnTo>
                      <a:pt x="0" y="5"/>
                    </a:lnTo>
                    <a:close/>
                  </a:path>
                </a:pathLst>
              </a:custGeom>
              <a:solidFill>
                <a:srgbClr val="FFFFFF"/>
              </a:solidFill>
              <a:ln w="9525">
                <a:noFill/>
                <a:round/>
                <a:headEnd/>
                <a:tailEnd/>
              </a:ln>
            </p:spPr>
            <p:txBody>
              <a:bodyPr/>
              <a:lstStyle/>
              <a:p>
                <a:endParaRPr lang="de-AT"/>
              </a:p>
            </p:txBody>
          </p:sp>
          <p:sp>
            <p:nvSpPr>
              <p:cNvPr id="117" name="Freeform 132"/>
              <p:cNvSpPr>
                <a:spLocks/>
              </p:cNvSpPr>
              <p:nvPr/>
            </p:nvSpPr>
            <p:spPr bwMode="auto">
              <a:xfrm>
                <a:off x="2011" y="1182"/>
                <a:ext cx="9" cy="42"/>
              </a:xfrm>
              <a:custGeom>
                <a:avLst/>
                <a:gdLst>
                  <a:gd name="T0" fmla="*/ 0 w 17"/>
                  <a:gd name="T1" fmla="*/ 1 h 85"/>
                  <a:gd name="T2" fmla="*/ 2 w 17"/>
                  <a:gd name="T3" fmla="*/ 21 h 85"/>
                  <a:gd name="T4" fmla="*/ 5 w 17"/>
                  <a:gd name="T5" fmla="*/ 20 h 85"/>
                  <a:gd name="T6" fmla="*/ 4 w 17"/>
                  <a:gd name="T7" fmla="*/ 0 h 85"/>
                  <a:gd name="T8" fmla="*/ 0 w 17"/>
                  <a:gd name="T9" fmla="*/ 1 h 85"/>
                  <a:gd name="T10" fmla="*/ 0 w 17"/>
                  <a:gd name="T11" fmla="*/ 1 h 85"/>
                  <a:gd name="T12" fmla="*/ 0 60000 65536"/>
                  <a:gd name="T13" fmla="*/ 0 60000 65536"/>
                  <a:gd name="T14" fmla="*/ 0 60000 65536"/>
                  <a:gd name="T15" fmla="*/ 0 60000 65536"/>
                  <a:gd name="T16" fmla="*/ 0 60000 65536"/>
                  <a:gd name="T17" fmla="*/ 0 60000 65536"/>
                  <a:gd name="T18" fmla="*/ 0 w 17"/>
                  <a:gd name="T19" fmla="*/ 0 h 85"/>
                  <a:gd name="T20" fmla="*/ 17 w 17"/>
                  <a:gd name="T21" fmla="*/ 85 h 85"/>
                </a:gdLst>
                <a:ahLst/>
                <a:cxnLst>
                  <a:cxn ang="T12">
                    <a:pos x="T0" y="T1"/>
                  </a:cxn>
                  <a:cxn ang="T13">
                    <a:pos x="T2" y="T3"/>
                  </a:cxn>
                  <a:cxn ang="T14">
                    <a:pos x="T4" y="T5"/>
                  </a:cxn>
                  <a:cxn ang="T15">
                    <a:pos x="T6" y="T7"/>
                  </a:cxn>
                  <a:cxn ang="T16">
                    <a:pos x="T8" y="T9"/>
                  </a:cxn>
                  <a:cxn ang="T17">
                    <a:pos x="T10" y="T11"/>
                  </a:cxn>
                </a:cxnLst>
                <a:rect l="T18" t="T19" r="T20" b="T21"/>
                <a:pathLst>
                  <a:path w="17" h="85">
                    <a:moveTo>
                      <a:pt x="0" y="7"/>
                    </a:moveTo>
                    <a:lnTo>
                      <a:pt x="6" y="85"/>
                    </a:lnTo>
                    <a:lnTo>
                      <a:pt x="17" y="80"/>
                    </a:lnTo>
                    <a:lnTo>
                      <a:pt x="13" y="0"/>
                    </a:lnTo>
                    <a:lnTo>
                      <a:pt x="0" y="7"/>
                    </a:lnTo>
                    <a:close/>
                  </a:path>
                </a:pathLst>
              </a:custGeom>
              <a:solidFill>
                <a:srgbClr val="FFFFFF"/>
              </a:solidFill>
              <a:ln w="9525">
                <a:noFill/>
                <a:round/>
                <a:headEnd/>
                <a:tailEnd/>
              </a:ln>
            </p:spPr>
            <p:txBody>
              <a:bodyPr/>
              <a:lstStyle/>
              <a:p>
                <a:endParaRPr lang="de-AT"/>
              </a:p>
            </p:txBody>
          </p:sp>
          <p:sp>
            <p:nvSpPr>
              <p:cNvPr id="118" name="Freeform 133"/>
              <p:cNvSpPr>
                <a:spLocks/>
              </p:cNvSpPr>
              <p:nvPr/>
            </p:nvSpPr>
            <p:spPr bwMode="auto">
              <a:xfrm>
                <a:off x="2023" y="1176"/>
                <a:ext cx="9" cy="44"/>
              </a:xfrm>
              <a:custGeom>
                <a:avLst/>
                <a:gdLst>
                  <a:gd name="T0" fmla="*/ 0 w 18"/>
                  <a:gd name="T1" fmla="*/ 2 h 89"/>
                  <a:gd name="T2" fmla="*/ 1 w 18"/>
                  <a:gd name="T3" fmla="*/ 22 h 89"/>
                  <a:gd name="T4" fmla="*/ 5 w 18"/>
                  <a:gd name="T5" fmla="*/ 20 h 89"/>
                  <a:gd name="T6" fmla="*/ 3 w 18"/>
                  <a:gd name="T7" fmla="*/ 0 h 89"/>
                  <a:gd name="T8" fmla="*/ 0 w 18"/>
                  <a:gd name="T9" fmla="*/ 2 h 89"/>
                  <a:gd name="T10" fmla="*/ 0 w 18"/>
                  <a:gd name="T11" fmla="*/ 2 h 89"/>
                  <a:gd name="T12" fmla="*/ 0 60000 65536"/>
                  <a:gd name="T13" fmla="*/ 0 60000 65536"/>
                  <a:gd name="T14" fmla="*/ 0 60000 65536"/>
                  <a:gd name="T15" fmla="*/ 0 60000 65536"/>
                  <a:gd name="T16" fmla="*/ 0 60000 65536"/>
                  <a:gd name="T17" fmla="*/ 0 60000 65536"/>
                  <a:gd name="T18" fmla="*/ 0 w 18"/>
                  <a:gd name="T19" fmla="*/ 0 h 89"/>
                  <a:gd name="T20" fmla="*/ 18 w 18"/>
                  <a:gd name="T21" fmla="*/ 89 h 89"/>
                </a:gdLst>
                <a:ahLst/>
                <a:cxnLst>
                  <a:cxn ang="T12">
                    <a:pos x="T0" y="T1"/>
                  </a:cxn>
                  <a:cxn ang="T13">
                    <a:pos x="T2" y="T3"/>
                  </a:cxn>
                  <a:cxn ang="T14">
                    <a:pos x="T4" y="T5"/>
                  </a:cxn>
                  <a:cxn ang="T15">
                    <a:pos x="T6" y="T7"/>
                  </a:cxn>
                  <a:cxn ang="T16">
                    <a:pos x="T8" y="T9"/>
                  </a:cxn>
                  <a:cxn ang="T17">
                    <a:pos x="T10" y="T11"/>
                  </a:cxn>
                </a:cxnLst>
                <a:rect l="T18" t="T19" r="T20" b="T21"/>
                <a:pathLst>
                  <a:path w="18" h="89">
                    <a:moveTo>
                      <a:pt x="0" y="8"/>
                    </a:moveTo>
                    <a:lnTo>
                      <a:pt x="4" y="89"/>
                    </a:lnTo>
                    <a:lnTo>
                      <a:pt x="18" y="83"/>
                    </a:lnTo>
                    <a:lnTo>
                      <a:pt x="14" y="0"/>
                    </a:lnTo>
                    <a:lnTo>
                      <a:pt x="0" y="8"/>
                    </a:lnTo>
                    <a:close/>
                  </a:path>
                </a:pathLst>
              </a:custGeom>
              <a:solidFill>
                <a:srgbClr val="FFFFFF"/>
              </a:solidFill>
              <a:ln w="9525">
                <a:noFill/>
                <a:round/>
                <a:headEnd/>
                <a:tailEnd/>
              </a:ln>
            </p:spPr>
            <p:txBody>
              <a:bodyPr/>
              <a:lstStyle/>
              <a:p>
                <a:endParaRPr lang="de-AT"/>
              </a:p>
            </p:txBody>
          </p:sp>
          <p:sp>
            <p:nvSpPr>
              <p:cNvPr id="119" name="Freeform 134"/>
              <p:cNvSpPr>
                <a:spLocks/>
              </p:cNvSpPr>
              <p:nvPr/>
            </p:nvSpPr>
            <p:spPr bwMode="auto">
              <a:xfrm>
                <a:off x="2035" y="1168"/>
                <a:ext cx="8" cy="45"/>
              </a:xfrm>
              <a:custGeom>
                <a:avLst/>
                <a:gdLst>
                  <a:gd name="T0" fmla="*/ 0 w 15"/>
                  <a:gd name="T1" fmla="*/ 2 h 89"/>
                  <a:gd name="T2" fmla="*/ 2 w 15"/>
                  <a:gd name="T3" fmla="*/ 23 h 89"/>
                  <a:gd name="T4" fmla="*/ 4 w 15"/>
                  <a:gd name="T5" fmla="*/ 22 h 89"/>
                  <a:gd name="T6" fmla="*/ 3 w 15"/>
                  <a:gd name="T7" fmla="*/ 0 h 89"/>
                  <a:gd name="T8" fmla="*/ 0 w 15"/>
                  <a:gd name="T9" fmla="*/ 2 h 89"/>
                  <a:gd name="T10" fmla="*/ 0 w 15"/>
                  <a:gd name="T11" fmla="*/ 2 h 89"/>
                  <a:gd name="T12" fmla="*/ 0 60000 65536"/>
                  <a:gd name="T13" fmla="*/ 0 60000 65536"/>
                  <a:gd name="T14" fmla="*/ 0 60000 65536"/>
                  <a:gd name="T15" fmla="*/ 0 60000 65536"/>
                  <a:gd name="T16" fmla="*/ 0 60000 65536"/>
                  <a:gd name="T17" fmla="*/ 0 60000 65536"/>
                  <a:gd name="T18" fmla="*/ 0 w 15"/>
                  <a:gd name="T19" fmla="*/ 0 h 89"/>
                  <a:gd name="T20" fmla="*/ 15 w 15"/>
                  <a:gd name="T21" fmla="*/ 89 h 89"/>
                </a:gdLst>
                <a:ahLst/>
                <a:cxnLst>
                  <a:cxn ang="T12">
                    <a:pos x="T0" y="T1"/>
                  </a:cxn>
                  <a:cxn ang="T13">
                    <a:pos x="T2" y="T3"/>
                  </a:cxn>
                  <a:cxn ang="T14">
                    <a:pos x="T4" y="T5"/>
                  </a:cxn>
                  <a:cxn ang="T15">
                    <a:pos x="T6" y="T7"/>
                  </a:cxn>
                  <a:cxn ang="T16">
                    <a:pos x="T8" y="T9"/>
                  </a:cxn>
                  <a:cxn ang="T17">
                    <a:pos x="T10" y="T11"/>
                  </a:cxn>
                </a:cxnLst>
                <a:rect l="T18" t="T19" r="T20" b="T21"/>
                <a:pathLst>
                  <a:path w="15" h="89">
                    <a:moveTo>
                      <a:pt x="0" y="8"/>
                    </a:moveTo>
                    <a:lnTo>
                      <a:pt x="6" y="89"/>
                    </a:lnTo>
                    <a:lnTo>
                      <a:pt x="15" y="85"/>
                    </a:lnTo>
                    <a:lnTo>
                      <a:pt x="12" y="0"/>
                    </a:lnTo>
                    <a:lnTo>
                      <a:pt x="0" y="8"/>
                    </a:lnTo>
                    <a:close/>
                  </a:path>
                </a:pathLst>
              </a:custGeom>
              <a:solidFill>
                <a:srgbClr val="FFFFFF"/>
              </a:solidFill>
              <a:ln w="9525">
                <a:noFill/>
                <a:round/>
                <a:headEnd/>
                <a:tailEnd/>
              </a:ln>
            </p:spPr>
            <p:txBody>
              <a:bodyPr/>
              <a:lstStyle/>
              <a:p>
                <a:endParaRPr lang="de-AT"/>
              </a:p>
            </p:txBody>
          </p:sp>
          <p:sp>
            <p:nvSpPr>
              <p:cNvPr id="120" name="Freeform 135"/>
              <p:cNvSpPr>
                <a:spLocks/>
              </p:cNvSpPr>
              <p:nvPr/>
            </p:nvSpPr>
            <p:spPr bwMode="auto">
              <a:xfrm>
                <a:off x="2047" y="1160"/>
                <a:ext cx="9" cy="46"/>
              </a:xfrm>
              <a:custGeom>
                <a:avLst/>
                <a:gdLst>
                  <a:gd name="T0" fmla="*/ 0 w 17"/>
                  <a:gd name="T1" fmla="*/ 2 h 94"/>
                  <a:gd name="T2" fmla="*/ 2 w 17"/>
                  <a:gd name="T3" fmla="*/ 23 h 94"/>
                  <a:gd name="T4" fmla="*/ 5 w 17"/>
                  <a:gd name="T5" fmla="*/ 21 h 94"/>
                  <a:gd name="T6" fmla="*/ 3 w 17"/>
                  <a:gd name="T7" fmla="*/ 0 h 94"/>
                  <a:gd name="T8" fmla="*/ 0 w 17"/>
                  <a:gd name="T9" fmla="*/ 2 h 94"/>
                  <a:gd name="T10" fmla="*/ 0 w 17"/>
                  <a:gd name="T11" fmla="*/ 2 h 94"/>
                  <a:gd name="T12" fmla="*/ 0 60000 65536"/>
                  <a:gd name="T13" fmla="*/ 0 60000 65536"/>
                  <a:gd name="T14" fmla="*/ 0 60000 65536"/>
                  <a:gd name="T15" fmla="*/ 0 60000 65536"/>
                  <a:gd name="T16" fmla="*/ 0 60000 65536"/>
                  <a:gd name="T17" fmla="*/ 0 60000 65536"/>
                  <a:gd name="T18" fmla="*/ 0 w 17"/>
                  <a:gd name="T19" fmla="*/ 0 h 94"/>
                  <a:gd name="T20" fmla="*/ 17 w 17"/>
                  <a:gd name="T21" fmla="*/ 94 h 94"/>
                </a:gdLst>
                <a:ahLst/>
                <a:cxnLst>
                  <a:cxn ang="T12">
                    <a:pos x="T0" y="T1"/>
                  </a:cxn>
                  <a:cxn ang="T13">
                    <a:pos x="T2" y="T3"/>
                  </a:cxn>
                  <a:cxn ang="T14">
                    <a:pos x="T4" y="T5"/>
                  </a:cxn>
                  <a:cxn ang="T15">
                    <a:pos x="T6" y="T7"/>
                  </a:cxn>
                  <a:cxn ang="T16">
                    <a:pos x="T8" y="T9"/>
                  </a:cxn>
                  <a:cxn ang="T17">
                    <a:pos x="T10" y="T11"/>
                  </a:cxn>
                </a:cxnLst>
                <a:rect l="T18" t="T19" r="T20" b="T21"/>
                <a:pathLst>
                  <a:path w="17" h="94">
                    <a:moveTo>
                      <a:pt x="0" y="9"/>
                    </a:moveTo>
                    <a:lnTo>
                      <a:pt x="5" y="94"/>
                    </a:lnTo>
                    <a:lnTo>
                      <a:pt x="17" y="86"/>
                    </a:lnTo>
                    <a:lnTo>
                      <a:pt x="9" y="0"/>
                    </a:lnTo>
                    <a:lnTo>
                      <a:pt x="0" y="9"/>
                    </a:lnTo>
                    <a:close/>
                  </a:path>
                </a:pathLst>
              </a:custGeom>
              <a:solidFill>
                <a:srgbClr val="FFFFFF"/>
              </a:solidFill>
              <a:ln w="9525">
                <a:noFill/>
                <a:round/>
                <a:headEnd/>
                <a:tailEnd/>
              </a:ln>
            </p:spPr>
            <p:txBody>
              <a:bodyPr/>
              <a:lstStyle/>
              <a:p>
                <a:endParaRPr lang="de-AT"/>
              </a:p>
            </p:txBody>
          </p:sp>
          <p:sp>
            <p:nvSpPr>
              <p:cNvPr id="121" name="Freeform 136"/>
              <p:cNvSpPr>
                <a:spLocks/>
              </p:cNvSpPr>
              <p:nvPr/>
            </p:nvSpPr>
            <p:spPr bwMode="auto">
              <a:xfrm>
                <a:off x="2056" y="1149"/>
                <a:ext cx="11" cy="49"/>
              </a:xfrm>
              <a:custGeom>
                <a:avLst/>
                <a:gdLst>
                  <a:gd name="T0" fmla="*/ 0 w 20"/>
                  <a:gd name="T1" fmla="*/ 3 h 97"/>
                  <a:gd name="T2" fmla="*/ 3 w 20"/>
                  <a:gd name="T3" fmla="*/ 25 h 97"/>
                  <a:gd name="T4" fmla="*/ 6 w 20"/>
                  <a:gd name="T5" fmla="*/ 23 h 97"/>
                  <a:gd name="T6" fmla="*/ 3 w 20"/>
                  <a:gd name="T7" fmla="*/ 0 h 97"/>
                  <a:gd name="T8" fmla="*/ 0 w 20"/>
                  <a:gd name="T9" fmla="*/ 3 h 97"/>
                  <a:gd name="T10" fmla="*/ 0 w 20"/>
                  <a:gd name="T11" fmla="*/ 3 h 97"/>
                  <a:gd name="T12" fmla="*/ 0 60000 65536"/>
                  <a:gd name="T13" fmla="*/ 0 60000 65536"/>
                  <a:gd name="T14" fmla="*/ 0 60000 65536"/>
                  <a:gd name="T15" fmla="*/ 0 60000 65536"/>
                  <a:gd name="T16" fmla="*/ 0 60000 65536"/>
                  <a:gd name="T17" fmla="*/ 0 60000 65536"/>
                  <a:gd name="T18" fmla="*/ 0 w 20"/>
                  <a:gd name="T19" fmla="*/ 0 h 97"/>
                  <a:gd name="T20" fmla="*/ 20 w 20"/>
                  <a:gd name="T21" fmla="*/ 97 h 97"/>
                </a:gdLst>
                <a:ahLst/>
                <a:cxnLst>
                  <a:cxn ang="T12">
                    <a:pos x="T0" y="T1"/>
                  </a:cxn>
                  <a:cxn ang="T13">
                    <a:pos x="T2" y="T3"/>
                  </a:cxn>
                  <a:cxn ang="T14">
                    <a:pos x="T4" y="T5"/>
                  </a:cxn>
                  <a:cxn ang="T15">
                    <a:pos x="T6" y="T7"/>
                  </a:cxn>
                  <a:cxn ang="T16">
                    <a:pos x="T8" y="T9"/>
                  </a:cxn>
                  <a:cxn ang="T17">
                    <a:pos x="T10" y="T11"/>
                  </a:cxn>
                </a:cxnLst>
                <a:rect l="T18" t="T19" r="T20" b="T21"/>
                <a:pathLst>
                  <a:path w="20" h="97">
                    <a:moveTo>
                      <a:pt x="0" y="9"/>
                    </a:moveTo>
                    <a:lnTo>
                      <a:pt x="11" y="97"/>
                    </a:lnTo>
                    <a:lnTo>
                      <a:pt x="20" y="89"/>
                    </a:lnTo>
                    <a:lnTo>
                      <a:pt x="11" y="0"/>
                    </a:lnTo>
                    <a:lnTo>
                      <a:pt x="0" y="9"/>
                    </a:lnTo>
                    <a:close/>
                  </a:path>
                </a:pathLst>
              </a:custGeom>
              <a:solidFill>
                <a:srgbClr val="FFFFFF"/>
              </a:solidFill>
              <a:ln w="9525">
                <a:noFill/>
                <a:round/>
                <a:headEnd/>
                <a:tailEnd/>
              </a:ln>
            </p:spPr>
            <p:txBody>
              <a:bodyPr/>
              <a:lstStyle/>
              <a:p>
                <a:endParaRPr lang="de-AT"/>
              </a:p>
            </p:txBody>
          </p:sp>
          <p:sp>
            <p:nvSpPr>
              <p:cNvPr id="122" name="Freeform 137"/>
              <p:cNvSpPr>
                <a:spLocks/>
              </p:cNvSpPr>
              <p:nvPr/>
            </p:nvSpPr>
            <p:spPr bwMode="auto">
              <a:xfrm>
                <a:off x="2067" y="1138"/>
                <a:ext cx="9" cy="51"/>
              </a:xfrm>
              <a:custGeom>
                <a:avLst/>
                <a:gdLst>
                  <a:gd name="T0" fmla="*/ 0 w 19"/>
                  <a:gd name="T1" fmla="*/ 3 h 103"/>
                  <a:gd name="T2" fmla="*/ 2 w 19"/>
                  <a:gd name="T3" fmla="*/ 25 h 103"/>
                  <a:gd name="T4" fmla="*/ 4 w 19"/>
                  <a:gd name="T5" fmla="*/ 23 h 103"/>
                  <a:gd name="T6" fmla="*/ 2 w 19"/>
                  <a:gd name="T7" fmla="*/ 0 h 103"/>
                  <a:gd name="T8" fmla="*/ 0 w 19"/>
                  <a:gd name="T9" fmla="*/ 3 h 103"/>
                  <a:gd name="T10" fmla="*/ 0 w 19"/>
                  <a:gd name="T11" fmla="*/ 3 h 103"/>
                  <a:gd name="T12" fmla="*/ 0 60000 65536"/>
                  <a:gd name="T13" fmla="*/ 0 60000 65536"/>
                  <a:gd name="T14" fmla="*/ 0 60000 65536"/>
                  <a:gd name="T15" fmla="*/ 0 60000 65536"/>
                  <a:gd name="T16" fmla="*/ 0 60000 65536"/>
                  <a:gd name="T17" fmla="*/ 0 60000 65536"/>
                  <a:gd name="T18" fmla="*/ 0 w 19"/>
                  <a:gd name="T19" fmla="*/ 0 h 103"/>
                  <a:gd name="T20" fmla="*/ 19 w 19"/>
                  <a:gd name="T21" fmla="*/ 103 h 103"/>
                </a:gdLst>
                <a:ahLst/>
                <a:cxnLst>
                  <a:cxn ang="T12">
                    <a:pos x="T0" y="T1"/>
                  </a:cxn>
                  <a:cxn ang="T13">
                    <a:pos x="T2" y="T3"/>
                  </a:cxn>
                  <a:cxn ang="T14">
                    <a:pos x="T4" y="T5"/>
                  </a:cxn>
                  <a:cxn ang="T15">
                    <a:pos x="T6" y="T7"/>
                  </a:cxn>
                  <a:cxn ang="T16">
                    <a:pos x="T8" y="T9"/>
                  </a:cxn>
                  <a:cxn ang="T17">
                    <a:pos x="T10" y="T11"/>
                  </a:cxn>
                </a:cxnLst>
                <a:rect l="T18" t="T19" r="T20" b="T21"/>
                <a:pathLst>
                  <a:path w="19" h="103">
                    <a:moveTo>
                      <a:pt x="0" y="13"/>
                    </a:moveTo>
                    <a:lnTo>
                      <a:pt x="9" y="103"/>
                    </a:lnTo>
                    <a:lnTo>
                      <a:pt x="19" y="94"/>
                    </a:lnTo>
                    <a:lnTo>
                      <a:pt x="8" y="0"/>
                    </a:lnTo>
                    <a:lnTo>
                      <a:pt x="0" y="13"/>
                    </a:lnTo>
                    <a:close/>
                  </a:path>
                </a:pathLst>
              </a:custGeom>
              <a:solidFill>
                <a:srgbClr val="FFFFFF"/>
              </a:solidFill>
              <a:ln w="9525">
                <a:noFill/>
                <a:round/>
                <a:headEnd/>
                <a:tailEnd/>
              </a:ln>
            </p:spPr>
            <p:txBody>
              <a:bodyPr/>
              <a:lstStyle/>
              <a:p>
                <a:endParaRPr lang="de-AT"/>
              </a:p>
            </p:txBody>
          </p:sp>
          <p:sp>
            <p:nvSpPr>
              <p:cNvPr id="123" name="Freeform 138"/>
              <p:cNvSpPr>
                <a:spLocks/>
              </p:cNvSpPr>
              <p:nvPr/>
            </p:nvSpPr>
            <p:spPr bwMode="auto">
              <a:xfrm>
                <a:off x="2074" y="1123"/>
                <a:ext cx="13" cy="55"/>
              </a:xfrm>
              <a:custGeom>
                <a:avLst/>
                <a:gdLst>
                  <a:gd name="T0" fmla="*/ 0 w 27"/>
                  <a:gd name="T1" fmla="*/ 3 h 111"/>
                  <a:gd name="T2" fmla="*/ 4 w 27"/>
                  <a:gd name="T3" fmla="*/ 27 h 111"/>
                  <a:gd name="T4" fmla="*/ 6 w 27"/>
                  <a:gd name="T5" fmla="*/ 23 h 111"/>
                  <a:gd name="T6" fmla="*/ 1 w 27"/>
                  <a:gd name="T7" fmla="*/ 0 h 111"/>
                  <a:gd name="T8" fmla="*/ 0 w 27"/>
                  <a:gd name="T9" fmla="*/ 3 h 111"/>
                  <a:gd name="T10" fmla="*/ 0 w 27"/>
                  <a:gd name="T11" fmla="*/ 3 h 111"/>
                  <a:gd name="T12" fmla="*/ 0 60000 65536"/>
                  <a:gd name="T13" fmla="*/ 0 60000 65536"/>
                  <a:gd name="T14" fmla="*/ 0 60000 65536"/>
                  <a:gd name="T15" fmla="*/ 0 60000 65536"/>
                  <a:gd name="T16" fmla="*/ 0 60000 65536"/>
                  <a:gd name="T17" fmla="*/ 0 60000 65536"/>
                  <a:gd name="T18" fmla="*/ 0 w 27"/>
                  <a:gd name="T19" fmla="*/ 0 h 111"/>
                  <a:gd name="T20" fmla="*/ 27 w 27"/>
                  <a:gd name="T21" fmla="*/ 111 h 111"/>
                </a:gdLst>
                <a:ahLst/>
                <a:cxnLst>
                  <a:cxn ang="T12">
                    <a:pos x="T0" y="T1"/>
                  </a:cxn>
                  <a:cxn ang="T13">
                    <a:pos x="T2" y="T3"/>
                  </a:cxn>
                  <a:cxn ang="T14">
                    <a:pos x="T4" y="T5"/>
                  </a:cxn>
                  <a:cxn ang="T15">
                    <a:pos x="T6" y="T7"/>
                  </a:cxn>
                  <a:cxn ang="T16">
                    <a:pos x="T8" y="T9"/>
                  </a:cxn>
                  <a:cxn ang="T17">
                    <a:pos x="T10" y="T11"/>
                  </a:cxn>
                </a:cxnLst>
                <a:rect l="T18" t="T19" r="T20" b="T21"/>
                <a:pathLst>
                  <a:path w="27" h="111">
                    <a:moveTo>
                      <a:pt x="0" y="15"/>
                    </a:moveTo>
                    <a:lnTo>
                      <a:pt x="17" y="111"/>
                    </a:lnTo>
                    <a:lnTo>
                      <a:pt x="27" y="95"/>
                    </a:lnTo>
                    <a:lnTo>
                      <a:pt x="6" y="0"/>
                    </a:lnTo>
                    <a:lnTo>
                      <a:pt x="0" y="15"/>
                    </a:lnTo>
                    <a:close/>
                  </a:path>
                </a:pathLst>
              </a:custGeom>
              <a:solidFill>
                <a:srgbClr val="FFFFFF"/>
              </a:solidFill>
              <a:ln w="9525">
                <a:noFill/>
                <a:round/>
                <a:headEnd/>
                <a:tailEnd/>
              </a:ln>
            </p:spPr>
            <p:txBody>
              <a:bodyPr/>
              <a:lstStyle/>
              <a:p>
                <a:endParaRPr lang="de-AT"/>
              </a:p>
            </p:txBody>
          </p:sp>
          <p:sp>
            <p:nvSpPr>
              <p:cNvPr id="124" name="Freeform 139"/>
              <p:cNvSpPr>
                <a:spLocks/>
              </p:cNvSpPr>
              <p:nvPr/>
            </p:nvSpPr>
            <p:spPr bwMode="auto">
              <a:xfrm>
                <a:off x="2059" y="1201"/>
                <a:ext cx="6" cy="33"/>
              </a:xfrm>
              <a:custGeom>
                <a:avLst/>
                <a:gdLst>
                  <a:gd name="T0" fmla="*/ 0 w 13"/>
                  <a:gd name="T1" fmla="*/ 0 h 65"/>
                  <a:gd name="T2" fmla="*/ 0 w 13"/>
                  <a:gd name="T3" fmla="*/ 1 h 65"/>
                  <a:gd name="T4" fmla="*/ 0 w 13"/>
                  <a:gd name="T5" fmla="*/ 2 h 65"/>
                  <a:gd name="T6" fmla="*/ 0 w 13"/>
                  <a:gd name="T7" fmla="*/ 3 h 65"/>
                  <a:gd name="T8" fmla="*/ 0 w 13"/>
                  <a:gd name="T9" fmla="*/ 5 h 65"/>
                  <a:gd name="T10" fmla="*/ 0 w 13"/>
                  <a:gd name="T11" fmla="*/ 6 h 65"/>
                  <a:gd name="T12" fmla="*/ 0 w 13"/>
                  <a:gd name="T13" fmla="*/ 7 h 65"/>
                  <a:gd name="T14" fmla="*/ 0 w 13"/>
                  <a:gd name="T15" fmla="*/ 9 h 65"/>
                  <a:gd name="T16" fmla="*/ 1 w 13"/>
                  <a:gd name="T17" fmla="*/ 10 h 65"/>
                  <a:gd name="T18" fmla="*/ 1 w 13"/>
                  <a:gd name="T19" fmla="*/ 11 h 65"/>
                  <a:gd name="T20" fmla="*/ 1 w 13"/>
                  <a:gd name="T21" fmla="*/ 13 h 65"/>
                  <a:gd name="T22" fmla="*/ 1 w 13"/>
                  <a:gd name="T23" fmla="*/ 14 h 65"/>
                  <a:gd name="T24" fmla="*/ 1 w 13"/>
                  <a:gd name="T25" fmla="*/ 15 h 65"/>
                  <a:gd name="T26" fmla="*/ 1 w 13"/>
                  <a:gd name="T27" fmla="*/ 16 h 65"/>
                  <a:gd name="T28" fmla="*/ 1 w 13"/>
                  <a:gd name="T29" fmla="*/ 16 h 65"/>
                  <a:gd name="T30" fmla="*/ 3 w 13"/>
                  <a:gd name="T31" fmla="*/ 17 h 65"/>
                  <a:gd name="T32" fmla="*/ 2 w 13"/>
                  <a:gd name="T33" fmla="*/ 1 h 65"/>
                  <a:gd name="T34" fmla="*/ 0 w 13"/>
                  <a:gd name="T35" fmla="*/ 0 h 65"/>
                  <a:gd name="T36" fmla="*/ 0 w 13"/>
                  <a:gd name="T37" fmla="*/ 0 h 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
                  <a:gd name="T58" fmla="*/ 0 h 65"/>
                  <a:gd name="T59" fmla="*/ 13 w 13"/>
                  <a:gd name="T60" fmla="*/ 65 h 6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 h="65">
                    <a:moveTo>
                      <a:pt x="0" y="0"/>
                    </a:moveTo>
                    <a:lnTo>
                      <a:pt x="0" y="1"/>
                    </a:lnTo>
                    <a:lnTo>
                      <a:pt x="0" y="8"/>
                    </a:lnTo>
                    <a:lnTo>
                      <a:pt x="0" y="11"/>
                    </a:lnTo>
                    <a:lnTo>
                      <a:pt x="2" y="17"/>
                    </a:lnTo>
                    <a:lnTo>
                      <a:pt x="2" y="22"/>
                    </a:lnTo>
                    <a:lnTo>
                      <a:pt x="2" y="28"/>
                    </a:lnTo>
                    <a:lnTo>
                      <a:pt x="2" y="33"/>
                    </a:lnTo>
                    <a:lnTo>
                      <a:pt x="4" y="39"/>
                    </a:lnTo>
                    <a:lnTo>
                      <a:pt x="4" y="44"/>
                    </a:lnTo>
                    <a:lnTo>
                      <a:pt x="5" y="50"/>
                    </a:lnTo>
                    <a:lnTo>
                      <a:pt x="5" y="55"/>
                    </a:lnTo>
                    <a:lnTo>
                      <a:pt x="5" y="58"/>
                    </a:lnTo>
                    <a:lnTo>
                      <a:pt x="5" y="61"/>
                    </a:lnTo>
                    <a:lnTo>
                      <a:pt x="5" y="64"/>
                    </a:lnTo>
                    <a:lnTo>
                      <a:pt x="13" y="65"/>
                    </a:lnTo>
                    <a:lnTo>
                      <a:pt x="10" y="1"/>
                    </a:lnTo>
                    <a:lnTo>
                      <a:pt x="0" y="0"/>
                    </a:lnTo>
                    <a:close/>
                  </a:path>
                </a:pathLst>
              </a:custGeom>
              <a:solidFill>
                <a:srgbClr val="FFFFFF"/>
              </a:solidFill>
              <a:ln w="9525">
                <a:noFill/>
                <a:round/>
                <a:headEnd/>
                <a:tailEnd/>
              </a:ln>
            </p:spPr>
            <p:txBody>
              <a:bodyPr/>
              <a:lstStyle/>
              <a:p>
                <a:endParaRPr lang="de-AT"/>
              </a:p>
            </p:txBody>
          </p:sp>
          <p:sp>
            <p:nvSpPr>
              <p:cNvPr id="125" name="Freeform 140"/>
              <p:cNvSpPr>
                <a:spLocks/>
              </p:cNvSpPr>
              <p:nvPr/>
            </p:nvSpPr>
            <p:spPr bwMode="auto">
              <a:xfrm>
                <a:off x="2069" y="1203"/>
                <a:ext cx="7" cy="32"/>
              </a:xfrm>
              <a:custGeom>
                <a:avLst/>
                <a:gdLst>
                  <a:gd name="T0" fmla="*/ 0 w 14"/>
                  <a:gd name="T1" fmla="*/ 0 h 62"/>
                  <a:gd name="T2" fmla="*/ 1 w 14"/>
                  <a:gd name="T3" fmla="*/ 16 h 62"/>
                  <a:gd name="T4" fmla="*/ 4 w 14"/>
                  <a:gd name="T5" fmla="*/ 17 h 62"/>
                  <a:gd name="T6" fmla="*/ 3 w 14"/>
                  <a:gd name="T7" fmla="*/ 0 h 62"/>
                  <a:gd name="T8" fmla="*/ 0 w 14"/>
                  <a:gd name="T9" fmla="*/ 0 h 62"/>
                  <a:gd name="T10" fmla="*/ 0 w 14"/>
                  <a:gd name="T11" fmla="*/ 0 h 62"/>
                  <a:gd name="T12" fmla="*/ 0 60000 65536"/>
                  <a:gd name="T13" fmla="*/ 0 60000 65536"/>
                  <a:gd name="T14" fmla="*/ 0 60000 65536"/>
                  <a:gd name="T15" fmla="*/ 0 60000 65536"/>
                  <a:gd name="T16" fmla="*/ 0 60000 65536"/>
                  <a:gd name="T17" fmla="*/ 0 60000 65536"/>
                  <a:gd name="T18" fmla="*/ 0 w 14"/>
                  <a:gd name="T19" fmla="*/ 0 h 62"/>
                  <a:gd name="T20" fmla="*/ 14 w 14"/>
                  <a:gd name="T21" fmla="*/ 62 h 62"/>
                </a:gdLst>
                <a:ahLst/>
                <a:cxnLst>
                  <a:cxn ang="T12">
                    <a:pos x="T0" y="T1"/>
                  </a:cxn>
                  <a:cxn ang="T13">
                    <a:pos x="T2" y="T3"/>
                  </a:cxn>
                  <a:cxn ang="T14">
                    <a:pos x="T4" y="T5"/>
                  </a:cxn>
                  <a:cxn ang="T15">
                    <a:pos x="T6" y="T7"/>
                  </a:cxn>
                  <a:cxn ang="T16">
                    <a:pos x="T8" y="T9"/>
                  </a:cxn>
                  <a:cxn ang="T17">
                    <a:pos x="T10" y="T11"/>
                  </a:cxn>
                </a:cxnLst>
                <a:rect l="T18" t="T19" r="T20" b="T21"/>
                <a:pathLst>
                  <a:path w="14" h="62">
                    <a:moveTo>
                      <a:pt x="0" y="0"/>
                    </a:moveTo>
                    <a:lnTo>
                      <a:pt x="3" y="60"/>
                    </a:lnTo>
                    <a:lnTo>
                      <a:pt x="14" y="62"/>
                    </a:lnTo>
                    <a:lnTo>
                      <a:pt x="11" y="0"/>
                    </a:lnTo>
                    <a:lnTo>
                      <a:pt x="0" y="0"/>
                    </a:lnTo>
                    <a:close/>
                  </a:path>
                </a:pathLst>
              </a:custGeom>
              <a:solidFill>
                <a:srgbClr val="FFFFFF"/>
              </a:solidFill>
              <a:ln w="9525">
                <a:noFill/>
                <a:round/>
                <a:headEnd/>
                <a:tailEnd/>
              </a:ln>
            </p:spPr>
            <p:txBody>
              <a:bodyPr/>
              <a:lstStyle/>
              <a:p>
                <a:endParaRPr lang="de-AT"/>
              </a:p>
            </p:txBody>
          </p:sp>
          <p:sp>
            <p:nvSpPr>
              <p:cNvPr id="126" name="Freeform 141"/>
              <p:cNvSpPr>
                <a:spLocks/>
              </p:cNvSpPr>
              <p:nvPr/>
            </p:nvSpPr>
            <p:spPr bwMode="auto">
              <a:xfrm>
                <a:off x="2079" y="1202"/>
                <a:ext cx="7" cy="33"/>
              </a:xfrm>
              <a:custGeom>
                <a:avLst/>
                <a:gdLst>
                  <a:gd name="T0" fmla="*/ 0 w 14"/>
                  <a:gd name="T1" fmla="*/ 0 h 64"/>
                  <a:gd name="T2" fmla="*/ 1 w 14"/>
                  <a:gd name="T3" fmla="*/ 17 h 64"/>
                  <a:gd name="T4" fmla="*/ 4 w 14"/>
                  <a:gd name="T5" fmla="*/ 17 h 64"/>
                  <a:gd name="T6" fmla="*/ 2 w 14"/>
                  <a:gd name="T7" fmla="*/ 0 h 64"/>
                  <a:gd name="T8" fmla="*/ 0 w 14"/>
                  <a:gd name="T9" fmla="*/ 0 h 64"/>
                  <a:gd name="T10" fmla="*/ 0 w 14"/>
                  <a:gd name="T11" fmla="*/ 0 h 64"/>
                  <a:gd name="T12" fmla="*/ 0 60000 65536"/>
                  <a:gd name="T13" fmla="*/ 0 60000 65536"/>
                  <a:gd name="T14" fmla="*/ 0 60000 65536"/>
                  <a:gd name="T15" fmla="*/ 0 60000 65536"/>
                  <a:gd name="T16" fmla="*/ 0 60000 65536"/>
                  <a:gd name="T17" fmla="*/ 0 60000 65536"/>
                  <a:gd name="T18" fmla="*/ 0 w 14"/>
                  <a:gd name="T19" fmla="*/ 0 h 64"/>
                  <a:gd name="T20" fmla="*/ 14 w 14"/>
                  <a:gd name="T21" fmla="*/ 64 h 64"/>
                </a:gdLst>
                <a:ahLst/>
                <a:cxnLst>
                  <a:cxn ang="T12">
                    <a:pos x="T0" y="T1"/>
                  </a:cxn>
                  <a:cxn ang="T13">
                    <a:pos x="T2" y="T3"/>
                  </a:cxn>
                  <a:cxn ang="T14">
                    <a:pos x="T4" y="T5"/>
                  </a:cxn>
                  <a:cxn ang="T15">
                    <a:pos x="T6" y="T7"/>
                  </a:cxn>
                  <a:cxn ang="T16">
                    <a:pos x="T8" y="T9"/>
                  </a:cxn>
                  <a:cxn ang="T17">
                    <a:pos x="T10" y="T11"/>
                  </a:cxn>
                </a:cxnLst>
                <a:rect l="T18" t="T19" r="T20" b="T21"/>
                <a:pathLst>
                  <a:path w="14" h="64">
                    <a:moveTo>
                      <a:pt x="0" y="0"/>
                    </a:moveTo>
                    <a:lnTo>
                      <a:pt x="3" y="62"/>
                    </a:lnTo>
                    <a:lnTo>
                      <a:pt x="14" y="64"/>
                    </a:lnTo>
                    <a:lnTo>
                      <a:pt x="8" y="0"/>
                    </a:lnTo>
                    <a:lnTo>
                      <a:pt x="0" y="0"/>
                    </a:lnTo>
                    <a:close/>
                  </a:path>
                </a:pathLst>
              </a:custGeom>
              <a:solidFill>
                <a:srgbClr val="FFFFFF"/>
              </a:solidFill>
              <a:ln w="9525">
                <a:noFill/>
                <a:round/>
                <a:headEnd/>
                <a:tailEnd/>
              </a:ln>
            </p:spPr>
            <p:txBody>
              <a:bodyPr/>
              <a:lstStyle/>
              <a:p>
                <a:endParaRPr lang="de-AT"/>
              </a:p>
            </p:txBody>
          </p:sp>
          <p:sp>
            <p:nvSpPr>
              <p:cNvPr id="127" name="Freeform 142"/>
              <p:cNvSpPr>
                <a:spLocks/>
              </p:cNvSpPr>
              <p:nvPr/>
            </p:nvSpPr>
            <p:spPr bwMode="auto">
              <a:xfrm>
                <a:off x="2089" y="1200"/>
                <a:ext cx="6" cy="33"/>
              </a:xfrm>
              <a:custGeom>
                <a:avLst/>
                <a:gdLst>
                  <a:gd name="T0" fmla="*/ 0 w 11"/>
                  <a:gd name="T1" fmla="*/ 1 h 66"/>
                  <a:gd name="T2" fmla="*/ 1 w 11"/>
                  <a:gd name="T3" fmla="*/ 17 h 66"/>
                  <a:gd name="T4" fmla="*/ 3 w 11"/>
                  <a:gd name="T5" fmla="*/ 15 h 66"/>
                  <a:gd name="T6" fmla="*/ 3 w 11"/>
                  <a:gd name="T7" fmla="*/ 0 h 66"/>
                  <a:gd name="T8" fmla="*/ 0 w 11"/>
                  <a:gd name="T9" fmla="*/ 1 h 66"/>
                  <a:gd name="T10" fmla="*/ 0 w 11"/>
                  <a:gd name="T11" fmla="*/ 1 h 66"/>
                  <a:gd name="T12" fmla="*/ 0 60000 65536"/>
                  <a:gd name="T13" fmla="*/ 0 60000 65536"/>
                  <a:gd name="T14" fmla="*/ 0 60000 65536"/>
                  <a:gd name="T15" fmla="*/ 0 60000 65536"/>
                  <a:gd name="T16" fmla="*/ 0 60000 65536"/>
                  <a:gd name="T17" fmla="*/ 0 60000 65536"/>
                  <a:gd name="T18" fmla="*/ 0 w 11"/>
                  <a:gd name="T19" fmla="*/ 0 h 66"/>
                  <a:gd name="T20" fmla="*/ 11 w 11"/>
                  <a:gd name="T21" fmla="*/ 66 h 66"/>
                </a:gdLst>
                <a:ahLst/>
                <a:cxnLst>
                  <a:cxn ang="T12">
                    <a:pos x="T0" y="T1"/>
                  </a:cxn>
                  <a:cxn ang="T13">
                    <a:pos x="T2" y="T3"/>
                  </a:cxn>
                  <a:cxn ang="T14">
                    <a:pos x="T4" y="T5"/>
                  </a:cxn>
                  <a:cxn ang="T15">
                    <a:pos x="T6" y="T7"/>
                  </a:cxn>
                  <a:cxn ang="T16">
                    <a:pos x="T8" y="T9"/>
                  </a:cxn>
                  <a:cxn ang="T17">
                    <a:pos x="T10" y="T11"/>
                  </a:cxn>
                </a:cxnLst>
                <a:rect l="T18" t="T19" r="T20" b="T21"/>
                <a:pathLst>
                  <a:path w="11" h="66">
                    <a:moveTo>
                      <a:pt x="0" y="2"/>
                    </a:moveTo>
                    <a:lnTo>
                      <a:pt x="2" y="66"/>
                    </a:lnTo>
                    <a:lnTo>
                      <a:pt x="11" y="63"/>
                    </a:lnTo>
                    <a:lnTo>
                      <a:pt x="10" y="0"/>
                    </a:lnTo>
                    <a:lnTo>
                      <a:pt x="0" y="2"/>
                    </a:lnTo>
                    <a:close/>
                  </a:path>
                </a:pathLst>
              </a:custGeom>
              <a:solidFill>
                <a:srgbClr val="FFFFFF"/>
              </a:solidFill>
              <a:ln w="9525">
                <a:noFill/>
                <a:round/>
                <a:headEnd/>
                <a:tailEnd/>
              </a:ln>
            </p:spPr>
            <p:txBody>
              <a:bodyPr/>
              <a:lstStyle/>
              <a:p>
                <a:endParaRPr lang="de-AT"/>
              </a:p>
            </p:txBody>
          </p:sp>
          <p:sp>
            <p:nvSpPr>
              <p:cNvPr id="128" name="Freeform 143"/>
              <p:cNvSpPr>
                <a:spLocks/>
              </p:cNvSpPr>
              <p:nvPr/>
            </p:nvSpPr>
            <p:spPr bwMode="auto">
              <a:xfrm>
                <a:off x="2098" y="1195"/>
                <a:ext cx="8" cy="36"/>
              </a:xfrm>
              <a:custGeom>
                <a:avLst/>
                <a:gdLst>
                  <a:gd name="T0" fmla="*/ 0 w 15"/>
                  <a:gd name="T1" fmla="*/ 1 h 72"/>
                  <a:gd name="T2" fmla="*/ 2 w 15"/>
                  <a:gd name="T3" fmla="*/ 18 h 72"/>
                  <a:gd name="T4" fmla="*/ 4 w 15"/>
                  <a:gd name="T5" fmla="*/ 17 h 72"/>
                  <a:gd name="T6" fmla="*/ 3 w 15"/>
                  <a:gd name="T7" fmla="*/ 0 h 72"/>
                  <a:gd name="T8" fmla="*/ 0 w 15"/>
                  <a:gd name="T9" fmla="*/ 1 h 72"/>
                  <a:gd name="T10" fmla="*/ 0 w 15"/>
                  <a:gd name="T11" fmla="*/ 1 h 72"/>
                  <a:gd name="T12" fmla="*/ 0 60000 65536"/>
                  <a:gd name="T13" fmla="*/ 0 60000 65536"/>
                  <a:gd name="T14" fmla="*/ 0 60000 65536"/>
                  <a:gd name="T15" fmla="*/ 0 60000 65536"/>
                  <a:gd name="T16" fmla="*/ 0 60000 65536"/>
                  <a:gd name="T17" fmla="*/ 0 60000 65536"/>
                  <a:gd name="T18" fmla="*/ 0 w 15"/>
                  <a:gd name="T19" fmla="*/ 0 h 72"/>
                  <a:gd name="T20" fmla="*/ 15 w 15"/>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15" h="72">
                    <a:moveTo>
                      <a:pt x="0" y="5"/>
                    </a:moveTo>
                    <a:lnTo>
                      <a:pt x="6" y="72"/>
                    </a:lnTo>
                    <a:lnTo>
                      <a:pt x="15" y="67"/>
                    </a:lnTo>
                    <a:lnTo>
                      <a:pt x="11" y="0"/>
                    </a:lnTo>
                    <a:lnTo>
                      <a:pt x="0" y="5"/>
                    </a:lnTo>
                    <a:close/>
                  </a:path>
                </a:pathLst>
              </a:custGeom>
              <a:solidFill>
                <a:srgbClr val="FFFFFF"/>
              </a:solidFill>
              <a:ln w="9525">
                <a:noFill/>
                <a:round/>
                <a:headEnd/>
                <a:tailEnd/>
              </a:ln>
            </p:spPr>
            <p:txBody>
              <a:bodyPr/>
              <a:lstStyle/>
              <a:p>
                <a:endParaRPr lang="de-AT"/>
              </a:p>
            </p:txBody>
          </p:sp>
          <p:sp>
            <p:nvSpPr>
              <p:cNvPr id="129" name="Freeform 144"/>
              <p:cNvSpPr>
                <a:spLocks/>
              </p:cNvSpPr>
              <p:nvPr/>
            </p:nvSpPr>
            <p:spPr bwMode="auto">
              <a:xfrm>
                <a:off x="2107" y="1189"/>
                <a:ext cx="10" cy="38"/>
              </a:xfrm>
              <a:custGeom>
                <a:avLst/>
                <a:gdLst>
                  <a:gd name="T0" fmla="*/ 0 w 19"/>
                  <a:gd name="T1" fmla="*/ 2 h 75"/>
                  <a:gd name="T2" fmla="*/ 3 w 19"/>
                  <a:gd name="T3" fmla="*/ 19 h 75"/>
                  <a:gd name="T4" fmla="*/ 5 w 19"/>
                  <a:gd name="T5" fmla="*/ 18 h 75"/>
                  <a:gd name="T6" fmla="*/ 3 w 19"/>
                  <a:gd name="T7" fmla="*/ 0 h 75"/>
                  <a:gd name="T8" fmla="*/ 0 w 19"/>
                  <a:gd name="T9" fmla="*/ 2 h 75"/>
                  <a:gd name="T10" fmla="*/ 0 w 19"/>
                  <a:gd name="T11" fmla="*/ 2 h 75"/>
                  <a:gd name="T12" fmla="*/ 0 60000 65536"/>
                  <a:gd name="T13" fmla="*/ 0 60000 65536"/>
                  <a:gd name="T14" fmla="*/ 0 60000 65536"/>
                  <a:gd name="T15" fmla="*/ 0 60000 65536"/>
                  <a:gd name="T16" fmla="*/ 0 60000 65536"/>
                  <a:gd name="T17" fmla="*/ 0 60000 65536"/>
                  <a:gd name="T18" fmla="*/ 0 w 19"/>
                  <a:gd name="T19" fmla="*/ 0 h 75"/>
                  <a:gd name="T20" fmla="*/ 19 w 19"/>
                  <a:gd name="T21" fmla="*/ 75 h 75"/>
                </a:gdLst>
                <a:ahLst/>
                <a:cxnLst>
                  <a:cxn ang="T12">
                    <a:pos x="T0" y="T1"/>
                  </a:cxn>
                  <a:cxn ang="T13">
                    <a:pos x="T2" y="T3"/>
                  </a:cxn>
                  <a:cxn ang="T14">
                    <a:pos x="T4" y="T5"/>
                  </a:cxn>
                  <a:cxn ang="T15">
                    <a:pos x="T6" y="T7"/>
                  </a:cxn>
                  <a:cxn ang="T16">
                    <a:pos x="T8" y="T9"/>
                  </a:cxn>
                  <a:cxn ang="T17">
                    <a:pos x="T10" y="T11"/>
                  </a:cxn>
                </a:cxnLst>
                <a:rect l="T18" t="T19" r="T20" b="T21"/>
                <a:pathLst>
                  <a:path w="19" h="75">
                    <a:moveTo>
                      <a:pt x="0" y="7"/>
                    </a:moveTo>
                    <a:lnTo>
                      <a:pt x="10" y="75"/>
                    </a:lnTo>
                    <a:lnTo>
                      <a:pt x="19" y="71"/>
                    </a:lnTo>
                    <a:lnTo>
                      <a:pt x="10" y="0"/>
                    </a:lnTo>
                    <a:lnTo>
                      <a:pt x="0" y="7"/>
                    </a:lnTo>
                    <a:close/>
                  </a:path>
                </a:pathLst>
              </a:custGeom>
              <a:solidFill>
                <a:srgbClr val="FFFFFF"/>
              </a:solidFill>
              <a:ln w="9525">
                <a:noFill/>
                <a:round/>
                <a:headEnd/>
                <a:tailEnd/>
              </a:ln>
            </p:spPr>
            <p:txBody>
              <a:bodyPr/>
              <a:lstStyle/>
              <a:p>
                <a:endParaRPr lang="de-AT"/>
              </a:p>
            </p:txBody>
          </p:sp>
          <p:sp>
            <p:nvSpPr>
              <p:cNvPr id="130" name="Freeform 145"/>
              <p:cNvSpPr>
                <a:spLocks/>
              </p:cNvSpPr>
              <p:nvPr/>
            </p:nvSpPr>
            <p:spPr bwMode="auto">
              <a:xfrm>
                <a:off x="2115" y="1179"/>
                <a:ext cx="12" cy="41"/>
              </a:xfrm>
              <a:custGeom>
                <a:avLst/>
                <a:gdLst>
                  <a:gd name="T0" fmla="*/ 0 w 23"/>
                  <a:gd name="T1" fmla="*/ 2 h 83"/>
                  <a:gd name="T2" fmla="*/ 3 w 23"/>
                  <a:gd name="T3" fmla="*/ 20 h 83"/>
                  <a:gd name="T4" fmla="*/ 6 w 23"/>
                  <a:gd name="T5" fmla="*/ 19 h 83"/>
                  <a:gd name="T6" fmla="*/ 2 w 23"/>
                  <a:gd name="T7" fmla="*/ 0 h 83"/>
                  <a:gd name="T8" fmla="*/ 0 w 23"/>
                  <a:gd name="T9" fmla="*/ 2 h 83"/>
                  <a:gd name="T10" fmla="*/ 0 w 23"/>
                  <a:gd name="T11" fmla="*/ 2 h 83"/>
                  <a:gd name="T12" fmla="*/ 0 60000 65536"/>
                  <a:gd name="T13" fmla="*/ 0 60000 65536"/>
                  <a:gd name="T14" fmla="*/ 0 60000 65536"/>
                  <a:gd name="T15" fmla="*/ 0 60000 65536"/>
                  <a:gd name="T16" fmla="*/ 0 60000 65536"/>
                  <a:gd name="T17" fmla="*/ 0 60000 65536"/>
                  <a:gd name="T18" fmla="*/ 0 w 23"/>
                  <a:gd name="T19" fmla="*/ 0 h 83"/>
                  <a:gd name="T20" fmla="*/ 23 w 23"/>
                  <a:gd name="T21" fmla="*/ 83 h 83"/>
                </a:gdLst>
                <a:ahLst/>
                <a:cxnLst>
                  <a:cxn ang="T12">
                    <a:pos x="T0" y="T1"/>
                  </a:cxn>
                  <a:cxn ang="T13">
                    <a:pos x="T2" y="T3"/>
                  </a:cxn>
                  <a:cxn ang="T14">
                    <a:pos x="T4" y="T5"/>
                  </a:cxn>
                  <a:cxn ang="T15">
                    <a:pos x="T6" y="T7"/>
                  </a:cxn>
                  <a:cxn ang="T16">
                    <a:pos x="T8" y="T9"/>
                  </a:cxn>
                  <a:cxn ang="T17">
                    <a:pos x="T10" y="T11"/>
                  </a:cxn>
                </a:cxnLst>
                <a:rect l="T18" t="T19" r="T20" b="T21"/>
                <a:pathLst>
                  <a:path w="23" h="83">
                    <a:moveTo>
                      <a:pt x="0" y="11"/>
                    </a:moveTo>
                    <a:lnTo>
                      <a:pt x="12" y="83"/>
                    </a:lnTo>
                    <a:lnTo>
                      <a:pt x="23" y="77"/>
                    </a:lnTo>
                    <a:lnTo>
                      <a:pt x="8" y="0"/>
                    </a:lnTo>
                    <a:lnTo>
                      <a:pt x="0" y="11"/>
                    </a:lnTo>
                    <a:close/>
                  </a:path>
                </a:pathLst>
              </a:custGeom>
              <a:solidFill>
                <a:srgbClr val="FFFFFF"/>
              </a:solidFill>
              <a:ln w="9525">
                <a:noFill/>
                <a:round/>
                <a:headEnd/>
                <a:tailEnd/>
              </a:ln>
            </p:spPr>
            <p:txBody>
              <a:bodyPr/>
              <a:lstStyle/>
              <a:p>
                <a:endParaRPr lang="de-AT"/>
              </a:p>
            </p:txBody>
          </p:sp>
          <p:sp>
            <p:nvSpPr>
              <p:cNvPr id="131" name="Freeform 146"/>
              <p:cNvSpPr>
                <a:spLocks/>
              </p:cNvSpPr>
              <p:nvPr/>
            </p:nvSpPr>
            <p:spPr bwMode="auto">
              <a:xfrm>
                <a:off x="2121" y="1170"/>
                <a:ext cx="16" cy="42"/>
              </a:xfrm>
              <a:custGeom>
                <a:avLst/>
                <a:gdLst>
                  <a:gd name="T0" fmla="*/ 0 w 32"/>
                  <a:gd name="T1" fmla="*/ 2 h 85"/>
                  <a:gd name="T2" fmla="*/ 6 w 32"/>
                  <a:gd name="T3" fmla="*/ 21 h 85"/>
                  <a:gd name="T4" fmla="*/ 8 w 32"/>
                  <a:gd name="T5" fmla="*/ 18 h 85"/>
                  <a:gd name="T6" fmla="*/ 1 w 32"/>
                  <a:gd name="T7" fmla="*/ 0 h 85"/>
                  <a:gd name="T8" fmla="*/ 0 w 32"/>
                  <a:gd name="T9" fmla="*/ 2 h 85"/>
                  <a:gd name="T10" fmla="*/ 0 w 32"/>
                  <a:gd name="T11" fmla="*/ 2 h 85"/>
                  <a:gd name="T12" fmla="*/ 0 60000 65536"/>
                  <a:gd name="T13" fmla="*/ 0 60000 65536"/>
                  <a:gd name="T14" fmla="*/ 0 60000 65536"/>
                  <a:gd name="T15" fmla="*/ 0 60000 65536"/>
                  <a:gd name="T16" fmla="*/ 0 60000 65536"/>
                  <a:gd name="T17" fmla="*/ 0 60000 65536"/>
                  <a:gd name="T18" fmla="*/ 0 w 32"/>
                  <a:gd name="T19" fmla="*/ 0 h 85"/>
                  <a:gd name="T20" fmla="*/ 32 w 32"/>
                  <a:gd name="T21" fmla="*/ 85 h 85"/>
                </a:gdLst>
                <a:ahLst/>
                <a:cxnLst>
                  <a:cxn ang="T12">
                    <a:pos x="T0" y="T1"/>
                  </a:cxn>
                  <a:cxn ang="T13">
                    <a:pos x="T2" y="T3"/>
                  </a:cxn>
                  <a:cxn ang="T14">
                    <a:pos x="T4" y="T5"/>
                  </a:cxn>
                  <a:cxn ang="T15">
                    <a:pos x="T6" y="T7"/>
                  </a:cxn>
                  <a:cxn ang="T16">
                    <a:pos x="T8" y="T9"/>
                  </a:cxn>
                  <a:cxn ang="T17">
                    <a:pos x="T10" y="T11"/>
                  </a:cxn>
                </a:cxnLst>
                <a:rect l="T18" t="T19" r="T20" b="T21"/>
                <a:pathLst>
                  <a:path w="32" h="85">
                    <a:moveTo>
                      <a:pt x="0" y="10"/>
                    </a:moveTo>
                    <a:lnTo>
                      <a:pt x="24" y="85"/>
                    </a:lnTo>
                    <a:lnTo>
                      <a:pt x="32" y="74"/>
                    </a:lnTo>
                    <a:lnTo>
                      <a:pt x="4" y="0"/>
                    </a:lnTo>
                    <a:lnTo>
                      <a:pt x="0" y="10"/>
                    </a:lnTo>
                    <a:close/>
                  </a:path>
                </a:pathLst>
              </a:custGeom>
              <a:solidFill>
                <a:srgbClr val="FFFFFF"/>
              </a:solidFill>
              <a:ln w="9525">
                <a:noFill/>
                <a:round/>
                <a:headEnd/>
                <a:tailEnd/>
              </a:ln>
            </p:spPr>
            <p:txBody>
              <a:bodyPr/>
              <a:lstStyle/>
              <a:p>
                <a:endParaRPr lang="de-AT"/>
              </a:p>
            </p:txBody>
          </p:sp>
          <p:sp>
            <p:nvSpPr>
              <p:cNvPr id="132" name="Freeform 147"/>
              <p:cNvSpPr>
                <a:spLocks/>
              </p:cNvSpPr>
              <p:nvPr/>
            </p:nvSpPr>
            <p:spPr bwMode="auto">
              <a:xfrm>
                <a:off x="2126" y="1156"/>
                <a:ext cx="18" cy="43"/>
              </a:xfrm>
              <a:custGeom>
                <a:avLst/>
                <a:gdLst>
                  <a:gd name="T0" fmla="*/ 0 w 36"/>
                  <a:gd name="T1" fmla="*/ 3 h 84"/>
                  <a:gd name="T2" fmla="*/ 7 w 36"/>
                  <a:gd name="T3" fmla="*/ 22 h 84"/>
                  <a:gd name="T4" fmla="*/ 9 w 36"/>
                  <a:gd name="T5" fmla="*/ 19 h 84"/>
                  <a:gd name="T6" fmla="*/ 1 w 36"/>
                  <a:gd name="T7" fmla="*/ 0 h 84"/>
                  <a:gd name="T8" fmla="*/ 0 w 36"/>
                  <a:gd name="T9" fmla="*/ 3 h 84"/>
                  <a:gd name="T10" fmla="*/ 0 w 36"/>
                  <a:gd name="T11" fmla="*/ 3 h 84"/>
                  <a:gd name="T12" fmla="*/ 0 60000 65536"/>
                  <a:gd name="T13" fmla="*/ 0 60000 65536"/>
                  <a:gd name="T14" fmla="*/ 0 60000 65536"/>
                  <a:gd name="T15" fmla="*/ 0 60000 65536"/>
                  <a:gd name="T16" fmla="*/ 0 60000 65536"/>
                  <a:gd name="T17" fmla="*/ 0 60000 65536"/>
                  <a:gd name="T18" fmla="*/ 0 w 36"/>
                  <a:gd name="T19" fmla="*/ 0 h 84"/>
                  <a:gd name="T20" fmla="*/ 36 w 36"/>
                  <a:gd name="T21" fmla="*/ 84 h 84"/>
                </a:gdLst>
                <a:ahLst/>
                <a:cxnLst>
                  <a:cxn ang="T12">
                    <a:pos x="T0" y="T1"/>
                  </a:cxn>
                  <a:cxn ang="T13">
                    <a:pos x="T2" y="T3"/>
                  </a:cxn>
                  <a:cxn ang="T14">
                    <a:pos x="T4" y="T5"/>
                  </a:cxn>
                  <a:cxn ang="T15">
                    <a:pos x="T6" y="T7"/>
                  </a:cxn>
                  <a:cxn ang="T16">
                    <a:pos x="T8" y="T9"/>
                  </a:cxn>
                  <a:cxn ang="T17">
                    <a:pos x="T10" y="T11"/>
                  </a:cxn>
                </a:cxnLst>
                <a:rect l="T18" t="T19" r="T20" b="T21"/>
                <a:pathLst>
                  <a:path w="36" h="84">
                    <a:moveTo>
                      <a:pt x="0" y="11"/>
                    </a:moveTo>
                    <a:lnTo>
                      <a:pt x="30" y="84"/>
                    </a:lnTo>
                    <a:lnTo>
                      <a:pt x="36" y="72"/>
                    </a:lnTo>
                    <a:lnTo>
                      <a:pt x="1" y="0"/>
                    </a:lnTo>
                    <a:lnTo>
                      <a:pt x="0" y="11"/>
                    </a:lnTo>
                    <a:close/>
                  </a:path>
                </a:pathLst>
              </a:custGeom>
              <a:solidFill>
                <a:srgbClr val="FFFFFF"/>
              </a:solidFill>
              <a:ln w="9525">
                <a:noFill/>
                <a:round/>
                <a:headEnd/>
                <a:tailEnd/>
              </a:ln>
            </p:spPr>
            <p:txBody>
              <a:bodyPr/>
              <a:lstStyle/>
              <a:p>
                <a:endParaRPr lang="de-AT"/>
              </a:p>
            </p:txBody>
          </p:sp>
          <p:sp>
            <p:nvSpPr>
              <p:cNvPr id="133" name="Freeform 148"/>
              <p:cNvSpPr>
                <a:spLocks/>
              </p:cNvSpPr>
              <p:nvPr/>
            </p:nvSpPr>
            <p:spPr bwMode="auto">
              <a:xfrm>
                <a:off x="1502" y="838"/>
                <a:ext cx="142" cy="496"/>
              </a:xfrm>
              <a:custGeom>
                <a:avLst/>
                <a:gdLst>
                  <a:gd name="T0" fmla="*/ 0 w 283"/>
                  <a:gd name="T1" fmla="*/ 247 h 991"/>
                  <a:gd name="T2" fmla="*/ 69 w 283"/>
                  <a:gd name="T3" fmla="*/ 0 h 991"/>
                  <a:gd name="T4" fmla="*/ 71 w 283"/>
                  <a:gd name="T5" fmla="*/ 5 h 991"/>
                  <a:gd name="T6" fmla="*/ 28 w 283"/>
                  <a:gd name="T7" fmla="*/ 187 h 991"/>
                  <a:gd name="T8" fmla="*/ 18 w 283"/>
                  <a:gd name="T9" fmla="*/ 248 h 991"/>
                  <a:gd name="T10" fmla="*/ 0 w 283"/>
                  <a:gd name="T11" fmla="*/ 247 h 991"/>
                  <a:gd name="T12" fmla="*/ 0 w 283"/>
                  <a:gd name="T13" fmla="*/ 247 h 991"/>
                  <a:gd name="T14" fmla="*/ 0 60000 65536"/>
                  <a:gd name="T15" fmla="*/ 0 60000 65536"/>
                  <a:gd name="T16" fmla="*/ 0 60000 65536"/>
                  <a:gd name="T17" fmla="*/ 0 60000 65536"/>
                  <a:gd name="T18" fmla="*/ 0 60000 65536"/>
                  <a:gd name="T19" fmla="*/ 0 60000 65536"/>
                  <a:gd name="T20" fmla="*/ 0 60000 65536"/>
                  <a:gd name="T21" fmla="*/ 0 w 283"/>
                  <a:gd name="T22" fmla="*/ 0 h 991"/>
                  <a:gd name="T23" fmla="*/ 283 w 283"/>
                  <a:gd name="T24" fmla="*/ 991 h 99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3" h="991">
                    <a:moveTo>
                      <a:pt x="0" y="986"/>
                    </a:moveTo>
                    <a:lnTo>
                      <a:pt x="276" y="0"/>
                    </a:lnTo>
                    <a:lnTo>
                      <a:pt x="283" y="17"/>
                    </a:lnTo>
                    <a:lnTo>
                      <a:pt x="111" y="748"/>
                    </a:lnTo>
                    <a:lnTo>
                      <a:pt x="69" y="991"/>
                    </a:lnTo>
                    <a:lnTo>
                      <a:pt x="0" y="986"/>
                    </a:lnTo>
                    <a:close/>
                  </a:path>
                </a:pathLst>
              </a:custGeom>
              <a:solidFill>
                <a:srgbClr val="1F707A"/>
              </a:solidFill>
              <a:ln w="9525">
                <a:noFill/>
                <a:round/>
                <a:headEnd/>
                <a:tailEnd/>
              </a:ln>
            </p:spPr>
            <p:txBody>
              <a:bodyPr/>
              <a:lstStyle/>
              <a:p>
                <a:endParaRPr lang="de-AT"/>
              </a:p>
            </p:txBody>
          </p:sp>
          <p:sp>
            <p:nvSpPr>
              <p:cNvPr id="134" name="Freeform 149"/>
              <p:cNvSpPr>
                <a:spLocks/>
              </p:cNvSpPr>
              <p:nvPr/>
            </p:nvSpPr>
            <p:spPr bwMode="auto">
              <a:xfrm>
                <a:off x="1554" y="820"/>
                <a:ext cx="137" cy="293"/>
              </a:xfrm>
              <a:custGeom>
                <a:avLst/>
                <a:gdLst>
                  <a:gd name="T0" fmla="*/ 27 w 273"/>
                  <a:gd name="T1" fmla="*/ 6 h 584"/>
                  <a:gd name="T2" fmla="*/ 19 w 273"/>
                  <a:gd name="T3" fmla="*/ 16 h 584"/>
                  <a:gd name="T4" fmla="*/ 9 w 273"/>
                  <a:gd name="T5" fmla="*/ 35 h 584"/>
                  <a:gd name="T6" fmla="*/ 2 w 273"/>
                  <a:gd name="T7" fmla="*/ 65 h 584"/>
                  <a:gd name="T8" fmla="*/ 1 w 273"/>
                  <a:gd name="T9" fmla="*/ 96 h 584"/>
                  <a:gd name="T10" fmla="*/ 5 w 273"/>
                  <a:gd name="T11" fmla="*/ 121 h 584"/>
                  <a:gd name="T12" fmla="*/ 11 w 273"/>
                  <a:gd name="T13" fmla="*/ 138 h 584"/>
                  <a:gd name="T14" fmla="*/ 15 w 273"/>
                  <a:gd name="T15" fmla="*/ 146 h 584"/>
                  <a:gd name="T16" fmla="*/ 35 w 273"/>
                  <a:gd name="T17" fmla="*/ 145 h 584"/>
                  <a:gd name="T18" fmla="*/ 28 w 273"/>
                  <a:gd name="T19" fmla="*/ 138 h 584"/>
                  <a:gd name="T20" fmla="*/ 25 w 273"/>
                  <a:gd name="T21" fmla="*/ 135 h 584"/>
                  <a:gd name="T22" fmla="*/ 24 w 273"/>
                  <a:gd name="T23" fmla="*/ 130 h 584"/>
                  <a:gd name="T24" fmla="*/ 23 w 273"/>
                  <a:gd name="T25" fmla="*/ 124 h 584"/>
                  <a:gd name="T26" fmla="*/ 25 w 273"/>
                  <a:gd name="T27" fmla="*/ 119 h 584"/>
                  <a:gd name="T28" fmla="*/ 33 w 273"/>
                  <a:gd name="T29" fmla="*/ 114 h 584"/>
                  <a:gd name="T30" fmla="*/ 39 w 273"/>
                  <a:gd name="T31" fmla="*/ 117 h 584"/>
                  <a:gd name="T32" fmla="*/ 40 w 273"/>
                  <a:gd name="T33" fmla="*/ 123 h 584"/>
                  <a:gd name="T34" fmla="*/ 40 w 273"/>
                  <a:gd name="T35" fmla="*/ 128 h 584"/>
                  <a:gd name="T36" fmla="*/ 44 w 273"/>
                  <a:gd name="T37" fmla="*/ 127 h 584"/>
                  <a:gd name="T38" fmla="*/ 49 w 273"/>
                  <a:gd name="T39" fmla="*/ 121 h 584"/>
                  <a:gd name="T40" fmla="*/ 50 w 273"/>
                  <a:gd name="T41" fmla="*/ 117 h 584"/>
                  <a:gd name="T42" fmla="*/ 51 w 273"/>
                  <a:gd name="T43" fmla="*/ 110 h 584"/>
                  <a:gd name="T44" fmla="*/ 51 w 273"/>
                  <a:gd name="T45" fmla="*/ 104 h 584"/>
                  <a:gd name="T46" fmla="*/ 46 w 273"/>
                  <a:gd name="T47" fmla="*/ 101 h 584"/>
                  <a:gd name="T48" fmla="*/ 41 w 273"/>
                  <a:gd name="T49" fmla="*/ 99 h 584"/>
                  <a:gd name="T50" fmla="*/ 35 w 273"/>
                  <a:gd name="T51" fmla="*/ 99 h 584"/>
                  <a:gd name="T52" fmla="*/ 33 w 273"/>
                  <a:gd name="T53" fmla="*/ 99 h 584"/>
                  <a:gd name="T54" fmla="*/ 34 w 273"/>
                  <a:gd name="T55" fmla="*/ 91 h 584"/>
                  <a:gd name="T56" fmla="*/ 36 w 273"/>
                  <a:gd name="T57" fmla="*/ 80 h 584"/>
                  <a:gd name="T58" fmla="*/ 43 w 273"/>
                  <a:gd name="T59" fmla="*/ 70 h 584"/>
                  <a:gd name="T60" fmla="*/ 53 w 273"/>
                  <a:gd name="T61" fmla="*/ 68 h 584"/>
                  <a:gd name="T62" fmla="*/ 54 w 273"/>
                  <a:gd name="T63" fmla="*/ 73 h 584"/>
                  <a:gd name="T64" fmla="*/ 50 w 273"/>
                  <a:gd name="T65" fmla="*/ 79 h 584"/>
                  <a:gd name="T66" fmla="*/ 45 w 273"/>
                  <a:gd name="T67" fmla="*/ 84 h 584"/>
                  <a:gd name="T68" fmla="*/ 44 w 273"/>
                  <a:gd name="T69" fmla="*/ 96 h 584"/>
                  <a:gd name="T70" fmla="*/ 60 w 273"/>
                  <a:gd name="T71" fmla="*/ 97 h 584"/>
                  <a:gd name="T72" fmla="*/ 59 w 273"/>
                  <a:gd name="T73" fmla="*/ 88 h 584"/>
                  <a:gd name="T74" fmla="*/ 55 w 273"/>
                  <a:gd name="T75" fmla="*/ 85 h 584"/>
                  <a:gd name="T76" fmla="*/ 60 w 273"/>
                  <a:gd name="T77" fmla="*/ 82 h 584"/>
                  <a:gd name="T78" fmla="*/ 65 w 273"/>
                  <a:gd name="T79" fmla="*/ 76 h 584"/>
                  <a:gd name="T80" fmla="*/ 69 w 273"/>
                  <a:gd name="T81" fmla="*/ 69 h 584"/>
                  <a:gd name="T82" fmla="*/ 66 w 273"/>
                  <a:gd name="T83" fmla="*/ 61 h 584"/>
                  <a:gd name="T84" fmla="*/ 57 w 273"/>
                  <a:gd name="T85" fmla="*/ 57 h 584"/>
                  <a:gd name="T86" fmla="*/ 46 w 273"/>
                  <a:gd name="T87" fmla="*/ 57 h 584"/>
                  <a:gd name="T88" fmla="*/ 38 w 273"/>
                  <a:gd name="T89" fmla="*/ 59 h 584"/>
                  <a:gd name="T90" fmla="*/ 51 w 273"/>
                  <a:gd name="T91" fmla="*/ 10 h 584"/>
                  <a:gd name="T92" fmla="*/ 48 w 273"/>
                  <a:gd name="T93" fmla="*/ 5 h 584"/>
                  <a:gd name="T94" fmla="*/ 42 w 273"/>
                  <a:gd name="T95" fmla="*/ 1 h 584"/>
                  <a:gd name="T96" fmla="*/ 36 w 273"/>
                  <a:gd name="T97" fmla="*/ 0 h 584"/>
                  <a:gd name="T98" fmla="*/ 30 w 273"/>
                  <a:gd name="T99" fmla="*/ 2 h 584"/>
                  <a:gd name="T100" fmla="*/ 29 w 273"/>
                  <a:gd name="T101" fmla="*/ 4 h 58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73"/>
                  <a:gd name="T154" fmla="*/ 0 h 584"/>
                  <a:gd name="T155" fmla="*/ 273 w 273"/>
                  <a:gd name="T156" fmla="*/ 584 h 58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73" h="584">
                    <a:moveTo>
                      <a:pt x="115" y="14"/>
                    </a:moveTo>
                    <a:lnTo>
                      <a:pt x="114" y="14"/>
                    </a:lnTo>
                    <a:lnTo>
                      <a:pt x="111" y="17"/>
                    </a:lnTo>
                    <a:lnTo>
                      <a:pt x="106" y="22"/>
                    </a:lnTo>
                    <a:lnTo>
                      <a:pt x="100" y="28"/>
                    </a:lnTo>
                    <a:lnTo>
                      <a:pt x="90" y="37"/>
                    </a:lnTo>
                    <a:lnTo>
                      <a:pt x="84" y="48"/>
                    </a:lnTo>
                    <a:lnTo>
                      <a:pt x="75" y="62"/>
                    </a:lnTo>
                    <a:lnTo>
                      <a:pt x="65" y="80"/>
                    </a:lnTo>
                    <a:lnTo>
                      <a:pt x="56" y="97"/>
                    </a:lnTo>
                    <a:lnTo>
                      <a:pt x="45" y="117"/>
                    </a:lnTo>
                    <a:lnTo>
                      <a:pt x="36" y="140"/>
                    </a:lnTo>
                    <a:lnTo>
                      <a:pt x="28" y="167"/>
                    </a:lnTo>
                    <a:lnTo>
                      <a:pt x="18" y="195"/>
                    </a:lnTo>
                    <a:lnTo>
                      <a:pt x="12" y="226"/>
                    </a:lnTo>
                    <a:lnTo>
                      <a:pt x="6" y="259"/>
                    </a:lnTo>
                    <a:lnTo>
                      <a:pt x="3" y="297"/>
                    </a:lnTo>
                    <a:lnTo>
                      <a:pt x="0" y="326"/>
                    </a:lnTo>
                    <a:lnTo>
                      <a:pt x="0" y="355"/>
                    </a:lnTo>
                    <a:lnTo>
                      <a:pt x="3" y="381"/>
                    </a:lnTo>
                    <a:lnTo>
                      <a:pt x="6" y="408"/>
                    </a:lnTo>
                    <a:lnTo>
                      <a:pt x="9" y="433"/>
                    </a:lnTo>
                    <a:lnTo>
                      <a:pt x="14" y="458"/>
                    </a:lnTo>
                    <a:lnTo>
                      <a:pt x="20" y="480"/>
                    </a:lnTo>
                    <a:lnTo>
                      <a:pt x="26" y="500"/>
                    </a:lnTo>
                    <a:lnTo>
                      <a:pt x="32" y="517"/>
                    </a:lnTo>
                    <a:lnTo>
                      <a:pt x="37" y="534"/>
                    </a:lnTo>
                    <a:lnTo>
                      <a:pt x="43" y="548"/>
                    </a:lnTo>
                    <a:lnTo>
                      <a:pt x="50" y="561"/>
                    </a:lnTo>
                    <a:lnTo>
                      <a:pt x="54" y="570"/>
                    </a:lnTo>
                    <a:lnTo>
                      <a:pt x="57" y="578"/>
                    </a:lnTo>
                    <a:lnTo>
                      <a:pt x="59" y="581"/>
                    </a:lnTo>
                    <a:lnTo>
                      <a:pt x="61" y="584"/>
                    </a:lnTo>
                    <a:lnTo>
                      <a:pt x="78" y="584"/>
                    </a:lnTo>
                    <a:lnTo>
                      <a:pt x="78" y="566"/>
                    </a:lnTo>
                    <a:lnTo>
                      <a:pt x="139" y="578"/>
                    </a:lnTo>
                    <a:lnTo>
                      <a:pt x="129" y="569"/>
                    </a:lnTo>
                    <a:lnTo>
                      <a:pt x="122" y="561"/>
                    </a:lnTo>
                    <a:lnTo>
                      <a:pt x="115" y="556"/>
                    </a:lnTo>
                    <a:lnTo>
                      <a:pt x="112" y="551"/>
                    </a:lnTo>
                    <a:lnTo>
                      <a:pt x="107" y="547"/>
                    </a:lnTo>
                    <a:lnTo>
                      <a:pt x="104" y="544"/>
                    </a:lnTo>
                    <a:lnTo>
                      <a:pt x="101" y="539"/>
                    </a:lnTo>
                    <a:lnTo>
                      <a:pt x="100" y="536"/>
                    </a:lnTo>
                    <a:lnTo>
                      <a:pt x="98" y="531"/>
                    </a:lnTo>
                    <a:lnTo>
                      <a:pt x="97" y="528"/>
                    </a:lnTo>
                    <a:lnTo>
                      <a:pt x="95" y="522"/>
                    </a:lnTo>
                    <a:lnTo>
                      <a:pt x="93" y="517"/>
                    </a:lnTo>
                    <a:lnTo>
                      <a:pt x="92" y="512"/>
                    </a:lnTo>
                    <a:lnTo>
                      <a:pt x="92" y="506"/>
                    </a:lnTo>
                    <a:lnTo>
                      <a:pt x="90" y="500"/>
                    </a:lnTo>
                    <a:lnTo>
                      <a:pt x="90" y="495"/>
                    </a:lnTo>
                    <a:lnTo>
                      <a:pt x="92" y="489"/>
                    </a:lnTo>
                    <a:lnTo>
                      <a:pt x="95" y="483"/>
                    </a:lnTo>
                    <a:lnTo>
                      <a:pt x="97" y="478"/>
                    </a:lnTo>
                    <a:lnTo>
                      <a:pt x="100" y="472"/>
                    </a:lnTo>
                    <a:lnTo>
                      <a:pt x="106" y="467"/>
                    </a:lnTo>
                    <a:lnTo>
                      <a:pt x="112" y="462"/>
                    </a:lnTo>
                    <a:lnTo>
                      <a:pt x="123" y="458"/>
                    </a:lnTo>
                    <a:lnTo>
                      <a:pt x="132" y="455"/>
                    </a:lnTo>
                    <a:lnTo>
                      <a:pt x="140" y="455"/>
                    </a:lnTo>
                    <a:lnTo>
                      <a:pt x="147" y="456"/>
                    </a:lnTo>
                    <a:lnTo>
                      <a:pt x="151" y="461"/>
                    </a:lnTo>
                    <a:lnTo>
                      <a:pt x="156" y="466"/>
                    </a:lnTo>
                    <a:lnTo>
                      <a:pt x="157" y="470"/>
                    </a:lnTo>
                    <a:lnTo>
                      <a:pt x="159" y="476"/>
                    </a:lnTo>
                    <a:lnTo>
                      <a:pt x="159" y="483"/>
                    </a:lnTo>
                    <a:lnTo>
                      <a:pt x="159" y="489"/>
                    </a:lnTo>
                    <a:lnTo>
                      <a:pt x="159" y="495"/>
                    </a:lnTo>
                    <a:lnTo>
                      <a:pt x="159" y="501"/>
                    </a:lnTo>
                    <a:lnTo>
                      <a:pt x="157" y="506"/>
                    </a:lnTo>
                    <a:lnTo>
                      <a:pt x="157" y="511"/>
                    </a:lnTo>
                    <a:lnTo>
                      <a:pt x="157" y="514"/>
                    </a:lnTo>
                    <a:lnTo>
                      <a:pt x="157" y="516"/>
                    </a:lnTo>
                    <a:lnTo>
                      <a:pt x="175" y="517"/>
                    </a:lnTo>
                    <a:lnTo>
                      <a:pt x="175" y="506"/>
                    </a:lnTo>
                    <a:lnTo>
                      <a:pt x="209" y="517"/>
                    </a:lnTo>
                    <a:lnTo>
                      <a:pt x="195" y="487"/>
                    </a:lnTo>
                    <a:lnTo>
                      <a:pt x="195" y="486"/>
                    </a:lnTo>
                    <a:lnTo>
                      <a:pt x="195" y="483"/>
                    </a:lnTo>
                    <a:lnTo>
                      <a:pt x="195" y="480"/>
                    </a:lnTo>
                    <a:lnTo>
                      <a:pt x="198" y="476"/>
                    </a:lnTo>
                    <a:lnTo>
                      <a:pt x="198" y="470"/>
                    </a:lnTo>
                    <a:lnTo>
                      <a:pt x="200" y="464"/>
                    </a:lnTo>
                    <a:lnTo>
                      <a:pt x="201" y="458"/>
                    </a:lnTo>
                    <a:lnTo>
                      <a:pt x="203" y="451"/>
                    </a:lnTo>
                    <a:lnTo>
                      <a:pt x="204" y="444"/>
                    </a:lnTo>
                    <a:lnTo>
                      <a:pt x="204" y="437"/>
                    </a:lnTo>
                    <a:lnTo>
                      <a:pt x="204" y="431"/>
                    </a:lnTo>
                    <a:lnTo>
                      <a:pt x="204" y="425"/>
                    </a:lnTo>
                    <a:lnTo>
                      <a:pt x="203" y="419"/>
                    </a:lnTo>
                    <a:lnTo>
                      <a:pt x="201" y="414"/>
                    </a:lnTo>
                    <a:lnTo>
                      <a:pt x="198" y="409"/>
                    </a:lnTo>
                    <a:lnTo>
                      <a:pt x="195" y="406"/>
                    </a:lnTo>
                    <a:lnTo>
                      <a:pt x="189" y="403"/>
                    </a:lnTo>
                    <a:lnTo>
                      <a:pt x="184" y="401"/>
                    </a:lnTo>
                    <a:lnTo>
                      <a:pt x="178" y="398"/>
                    </a:lnTo>
                    <a:lnTo>
                      <a:pt x="173" y="398"/>
                    </a:lnTo>
                    <a:lnTo>
                      <a:pt x="167" y="395"/>
                    </a:lnTo>
                    <a:lnTo>
                      <a:pt x="162" y="395"/>
                    </a:lnTo>
                    <a:lnTo>
                      <a:pt x="157" y="395"/>
                    </a:lnTo>
                    <a:lnTo>
                      <a:pt x="153" y="395"/>
                    </a:lnTo>
                    <a:lnTo>
                      <a:pt x="145" y="395"/>
                    </a:lnTo>
                    <a:lnTo>
                      <a:pt x="139" y="395"/>
                    </a:lnTo>
                    <a:lnTo>
                      <a:pt x="134" y="397"/>
                    </a:lnTo>
                    <a:lnTo>
                      <a:pt x="132" y="398"/>
                    </a:lnTo>
                    <a:lnTo>
                      <a:pt x="132" y="395"/>
                    </a:lnTo>
                    <a:lnTo>
                      <a:pt x="132" y="392"/>
                    </a:lnTo>
                    <a:lnTo>
                      <a:pt x="132" y="386"/>
                    </a:lnTo>
                    <a:lnTo>
                      <a:pt x="132" y="380"/>
                    </a:lnTo>
                    <a:lnTo>
                      <a:pt x="132" y="370"/>
                    </a:lnTo>
                    <a:lnTo>
                      <a:pt x="134" y="361"/>
                    </a:lnTo>
                    <a:lnTo>
                      <a:pt x="136" y="350"/>
                    </a:lnTo>
                    <a:lnTo>
                      <a:pt x="137" y="339"/>
                    </a:lnTo>
                    <a:lnTo>
                      <a:pt x="140" y="328"/>
                    </a:lnTo>
                    <a:lnTo>
                      <a:pt x="143" y="317"/>
                    </a:lnTo>
                    <a:lnTo>
                      <a:pt x="148" y="306"/>
                    </a:lnTo>
                    <a:lnTo>
                      <a:pt x="154" y="297"/>
                    </a:lnTo>
                    <a:lnTo>
                      <a:pt x="161" y="287"/>
                    </a:lnTo>
                    <a:lnTo>
                      <a:pt x="170" y="280"/>
                    </a:lnTo>
                    <a:lnTo>
                      <a:pt x="179" y="275"/>
                    </a:lnTo>
                    <a:lnTo>
                      <a:pt x="192" y="272"/>
                    </a:lnTo>
                    <a:lnTo>
                      <a:pt x="201" y="270"/>
                    </a:lnTo>
                    <a:lnTo>
                      <a:pt x="209" y="272"/>
                    </a:lnTo>
                    <a:lnTo>
                      <a:pt x="212" y="273"/>
                    </a:lnTo>
                    <a:lnTo>
                      <a:pt x="215" y="278"/>
                    </a:lnTo>
                    <a:lnTo>
                      <a:pt x="215" y="283"/>
                    </a:lnTo>
                    <a:lnTo>
                      <a:pt x="214" y="289"/>
                    </a:lnTo>
                    <a:lnTo>
                      <a:pt x="211" y="294"/>
                    </a:lnTo>
                    <a:lnTo>
                      <a:pt x="208" y="301"/>
                    </a:lnTo>
                    <a:lnTo>
                      <a:pt x="203" y="308"/>
                    </a:lnTo>
                    <a:lnTo>
                      <a:pt x="198" y="314"/>
                    </a:lnTo>
                    <a:lnTo>
                      <a:pt x="192" y="320"/>
                    </a:lnTo>
                    <a:lnTo>
                      <a:pt x="187" y="326"/>
                    </a:lnTo>
                    <a:lnTo>
                      <a:pt x="183" y="330"/>
                    </a:lnTo>
                    <a:lnTo>
                      <a:pt x="179" y="334"/>
                    </a:lnTo>
                    <a:lnTo>
                      <a:pt x="176" y="337"/>
                    </a:lnTo>
                    <a:lnTo>
                      <a:pt x="176" y="339"/>
                    </a:lnTo>
                    <a:lnTo>
                      <a:pt x="167" y="378"/>
                    </a:lnTo>
                    <a:lnTo>
                      <a:pt x="175" y="380"/>
                    </a:lnTo>
                    <a:lnTo>
                      <a:pt x="186" y="367"/>
                    </a:lnTo>
                    <a:lnTo>
                      <a:pt x="218" y="395"/>
                    </a:lnTo>
                    <a:lnTo>
                      <a:pt x="214" y="373"/>
                    </a:lnTo>
                    <a:lnTo>
                      <a:pt x="237" y="384"/>
                    </a:lnTo>
                    <a:lnTo>
                      <a:pt x="231" y="366"/>
                    </a:lnTo>
                    <a:lnTo>
                      <a:pt x="248" y="367"/>
                    </a:lnTo>
                    <a:lnTo>
                      <a:pt x="242" y="359"/>
                    </a:lnTo>
                    <a:lnTo>
                      <a:pt x="236" y="351"/>
                    </a:lnTo>
                    <a:lnTo>
                      <a:pt x="231" y="347"/>
                    </a:lnTo>
                    <a:lnTo>
                      <a:pt x="226" y="344"/>
                    </a:lnTo>
                    <a:lnTo>
                      <a:pt x="222" y="341"/>
                    </a:lnTo>
                    <a:lnTo>
                      <a:pt x="217" y="339"/>
                    </a:lnTo>
                    <a:lnTo>
                      <a:pt x="218" y="337"/>
                    </a:lnTo>
                    <a:lnTo>
                      <a:pt x="226" y="331"/>
                    </a:lnTo>
                    <a:lnTo>
                      <a:pt x="231" y="328"/>
                    </a:lnTo>
                    <a:lnTo>
                      <a:pt x="237" y="325"/>
                    </a:lnTo>
                    <a:lnTo>
                      <a:pt x="242" y="319"/>
                    </a:lnTo>
                    <a:lnTo>
                      <a:pt x="248" y="314"/>
                    </a:lnTo>
                    <a:lnTo>
                      <a:pt x="253" y="308"/>
                    </a:lnTo>
                    <a:lnTo>
                      <a:pt x="259" y="301"/>
                    </a:lnTo>
                    <a:lnTo>
                      <a:pt x="264" y="294"/>
                    </a:lnTo>
                    <a:lnTo>
                      <a:pt x="268" y="287"/>
                    </a:lnTo>
                    <a:lnTo>
                      <a:pt x="272" y="280"/>
                    </a:lnTo>
                    <a:lnTo>
                      <a:pt x="273" y="273"/>
                    </a:lnTo>
                    <a:lnTo>
                      <a:pt x="273" y="266"/>
                    </a:lnTo>
                    <a:lnTo>
                      <a:pt x="273" y="258"/>
                    </a:lnTo>
                    <a:lnTo>
                      <a:pt x="267" y="248"/>
                    </a:lnTo>
                    <a:lnTo>
                      <a:pt x="262" y="241"/>
                    </a:lnTo>
                    <a:lnTo>
                      <a:pt x="253" y="234"/>
                    </a:lnTo>
                    <a:lnTo>
                      <a:pt x="245" y="230"/>
                    </a:lnTo>
                    <a:lnTo>
                      <a:pt x="236" y="226"/>
                    </a:lnTo>
                    <a:lnTo>
                      <a:pt x="225" y="225"/>
                    </a:lnTo>
                    <a:lnTo>
                      <a:pt x="214" y="225"/>
                    </a:lnTo>
                    <a:lnTo>
                      <a:pt x="204" y="225"/>
                    </a:lnTo>
                    <a:lnTo>
                      <a:pt x="193" y="225"/>
                    </a:lnTo>
                    <a:lnTo>
                      <a:pt x="184" y="226"/>
                    </a:lnTo>
                    <a:lnTo>
                      <a:pt x="173" y="228"/>
                    </a:lnTo>
                    <a:lnTo>
                      <a:pt x="165" y="231"/>
                    </a:lnTo>
                    <a:lnTo>
                      <a:pt x="157" y="233"/>
                    </a:lnTo>
                    <a:lnTo>
                      <a:pt x="151" y="236"/>
                    </a:lnTo>
                    <a:lnTo>
                      <a:pt x="147" y="237"/>
                    </a:lnTo>
                    <a:lnTo>
                      <a:pt x="143" y="241"/>
                    </a:lnTo>
                    <a:lnTo>
                      <a:pt x="203" y="44"/>
                    </a:lnTo>
                    <a:lnTo>
                      <a:pt x="201" y="39"/>
                    </a:lnTo>
                    <a:lnTo>
                      <a:pt x="200" y="34"/>
                    </a:lnTo>
                    <a:lnTo>
                      <a:pt x="197" y="28"/>
                    </a:lnTo>
                    <a:lnTo>
                      <a:pt x="195" y="25"/>
                    </a:lnTo>
                    <a:lnTo>
                      <a:pt x="189" y="17"/>
                    </a:lnTo>
                    <a:lnTo>
                      <a:pt x="184" y="12"/>
                    </a:lnTo>
                    <a:lnTo>
                      <a:pt x="178" y="6"/>
                    </a:lnTo>
                    <a:lnTo>
                      <a:pt x="172" y="5"/>
                    </a:lnTo>
                    <a:lnTo>
                      <a:pt x="165" y="1"/>
                    </a:lnTo>
                    <a:lnTo>
                      <a:pt x="161" y="1"/>
                    </a:lnTo>
                    <a:lnTo>
                      <a:pt x="153" y="0"/>
                    </a:lnTo>
                    <a:lnTo>
                      <a:pt x="148" y="0"/>
                    </a:lnTo>
                    <a:lnTo>
                      <a:pt x="143" y="0"/>
                    </a:lnTo>
                    <a:lnTo>
                      <a:pt x="139" y="1"/>
                    </a:lnTo>
                    <a:lnTo>
                      <a:pt x="132" y="3"/>
                    </a:lnTo>
                    <a:lnTo>
                      <a:pt x="126" y="5"/>
                    </a:lnTo>
                    <a:lnTo>
                      <a:pt x="120" y="8"/>
                    </a:lnTo>
                    <a:lnTo>
                      <a:pt x="118" y="11"/>
                    </a:lnTo>
                    <a:lnTo>
                      <a:pt x="115" y="12"/>
                    </a:lnTo>
                    <a:lnTo>
                      <a:pt x="115" y="14"/>
                    </a:lnTo>
                    <a:close/>
                  </a:path>
                </a:pathLst>
              </a:custGeom>
              <a:solidFill>
                <a:srgbClr val="000099"/>
              </a:solidFill>
              <a:ln w="9525">
                <a:noFill/>
                <a:round/>
                <a:headEnd/>
                <a:tailEnd/>
              </a:ln>
            </p:spPr>
            <p:txBody>
              <a:bodyPr/>
              <a:lstStyle/>
              <a:p>
                <a:endParaRPr lang="de-AT"/>
              </a:p>
            </p:txBody>
          </p:sp>
          <p:sp>
            <p:nvSpPr>
              <p:cNvPr id="135" name="Freeform 150"/>
              <p:cNvSpPr>
                <a:spLocks/>
              </p:cNvSpPr>
              <p:nvPr/>
            </p:nvSpPr>
            <p:spPr bwMode="auto">
              <a:xfrm>
                <a:off x="1463" y="846"/>
                <a:ext cx="107" cy="132"/>
              </a:xfrm>
              <a:custGeom>
                <a:avLst/>
                <a:gdLst>
                  <a:gd name="T0" fmla="*/ 23 w 214"/>
                  <a:gd name="T1" fmla="*/ 2 h 265"/>
                  <a:gd name="T2" fmla="*/ 23 w 214"/>
                  <a:gd name="T3" fmla="*/ 4 h 265"/>
                  <a:gd name="T4" fmla="*/ 23 w 214"/>
                  <a:gd name="T5" fmla="*/ 8 h 265"/>
                  <a:gd name="T6" fmla="*/ 24 w 214"/>
                  <a:gd name="T7" fmla="*/ 14 h 265"/>
                  <a:gd name="T8" fmla="*/ 26 w 214"/>
                  <a:gd name="T9" fmla="*/ 21 h 265"/>
                  <a:gd name="T10" fmla="*/ 28 w 214"/>
                  <a:gd name="T11" fmla="*/ 28 h 265"/>
                  <a:gd name="T12" fmla="*/ 33 w 214"/>
                  <a:gd name="T13" fmla="*/ 35 h 265"/>
                  <a:gd name="T14" fmla="*/ 39 w 214"/>
                  <a:gd name="T15" fmla="*/ 41 h 265"/>
                  <a:gd name="T16" fmla="*/ 53 w 214"/>
                  <a:gd name="T17" fmla="*/ 49 h 265"/>
                  <a:gd name="T18" fmla="*/ 54 w 214"/>
                  <a:gd name="T19" fmla="*/ 66 h 265"/>
                  <a:gd name="T20" fmla="*/ 51 w 214"/>
                  <a:gd name="T21" fmla="*/ 65 h 265"/>
                  <a:gd name="T22" fmla="*/ 46 w 214"/>
                  <a:gd name="T23" fmla="*/ 62 h 265"/>
                  <a:gd name="T24" fmla="*/ 40 w 214"/>
                  <a:gd name="T25" fmla="*/ 58 h 265"/>
                  <a:gd name="T26" fmla="*/ 33 w 214"/>
                  <a:gd name="T27" fmla="*/ 53 h 265"/>
                  <a:gd name="T28" fmla="*/ 27 w 214"/>
                  <a:gd name="T29" fmla="*/ 46 h 265"/>
                  <a:gd name="T30" fmla="*/ 20 w 214"/>
                  <a:gd name="T31" fmla="*/ 37 h 265"/>
                  <a:gd name="T32" fmla="*/ 15 w 214"/>
                  <a:gd name="T33" fmla="*/ 26 h 265"/>
                  <a:gd name="T34" fmla="*/ 13 w 214"/>
                  <a:gd name="T35" fmla="*/ 19 h 265"/>
                  <a:gd name="T36" fmla="*/ 12 w 214"/>
                  <a:gd name="T37" fmla="*/ 19 h 265"/>
                  <a:gd name="T38" fmla="*/ 9 w 214"/>
                  <a:gd name="T39" fmla="*/ 19 h 265"/>
                  <a:gd name="T40" fmla="*/ 7 w 214"/>
                  <a:gd name="T41" fmla="*/ 19 h 265"/>
                  <a:gd name="T42" fmla="*/ 4 w 214"/>
                  <a:gd name="T43" fmla="*/ 18 h 265"/>
                  <a:gd name="T44" fmla="*/ 2 w 214"/>
                  <a:gd name="T45" fmla="*/ 18 h 265"/>
                  <a:gd name="T46" fmla="*/ 2 w 214"/>
                  <a:gd name="T47" fmla="*/ 17 h 265"/>
                  <a:gd name="T48" fmla="*/ 4 w 214"/>
                  <a:gd name="T49" fmla="*/ 16 h 265"/>
                  <a:gd name="T50" fmla="*/ 6 w 214"/>
                  <a:gd name="T51" fmla="*/ 16 h 265"/>
                  <a:gd name="T52" fmla="*/ 0 w 214"/>
                  <a:gd name="T53" fmla="*/ 13 h 265"/>
                  <a:gd name="T54" fmla="*/ 1 w 214"/>
                  <a:gd name="T55" fmla="*/ 8 h 265"/>
                  <a:gd name="T56" fmla="*/ 2 w 214"/>
                  <a:gd name="T57" fmla="*/ 6 h 265"/>
                  <a:gd name="T58" fmla="*/ 5 w 214"/>
                  <a:gd name="T59" fmla="*/ 6 h 265"/>
                  <a:gd name="T60" fmla="*/ 9 w 214"/>
                  <a:gd name="T61" fmla="*/ 6 h 265"/>
                  <a:gd name="T62" fmla="*/ 13 w 214"/>
                  <a:gd name="T63" fmla="*/ 6 h 265"/>
                  <a:gd name="T64" fmla="*/ 15 w 214"/>
                  <a:gd name="T65" fmla="*/ 6 h 265"/>
                  <a:gd name="T66" fmla="*/ 19 w 214"/>
                  <a:gd name="T67" fmla="*/ 3 h 265"/>
                  <a:gd name="T68" fmla="*/ 22 w 214"/>
                  <a:gd name="T69" fmla="*/ 0 h 265"/>
                  <a:gd name="T70" fmla="*/ 23 w 214"/>
                  <a:gd name="T71" fmla="*/ 2 h 26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4"/>
                  <a:gd name="T109" fmla="*/ 0 h 265"/>
                  <a:gd name="T110" fmla="*/ 214 w 214"/>
                  <a:gd name="T111" fmla="*/ 265 h 26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4" h="265">
                    <a:moveTo>
                      <a:pt x="91" y="8"/>
                    </a:moveTo>
                    <a:lnTo>
                      <a:pt x="89" y="10"/>
                    </a:lnTo>
                    <a:lnTo>
                      <a:pt x="89" y="13"/>
                    </a:lnTo>
                    <a:lnTo>
                      <a:pt x="89" y="18"/>
                    </a:lnTo>
                    <a:lnTo>
                      <a:pt x="91" y="25"/>
                    </a:lnTo>
                    <a:lnTo>
                      <a:pt x="91" y="35"/>
                    </a:lnTo>
                    <a:lnTo>
                      <a:pt x="93" y="46"/>
                    </a:lnTo>
                    <a:lnTo>
                      <a:pt x="94" y="57"/>
                    </a:lnTo>
                    <a:lnTo>
                      <a:pt x="99" y="72"/>
                    </a:lnTo>
                    <a:lnTo>
                      <a:pt x="102" y="85"/>
                    </a:lnTo>
                    <a:lnTo>
                      <a:pt x="107" y="99"/>
                    </a:lnTo>
                    <a:lnTo>
                      <a:pt x="113" y="113"/>
                    </a:lnTo>
                    <a:lnTo>
                      <a:pt x="122" y="127"/>
                    </a:lnTo>
                    <a:lnTo>
                      <a:pt x="130" y="140"/>
                    </a:lnTo>
                    <a:lnTo>
                      <a:pt x="141" y="154"/>
                    </a:lnTo>
                    <a:lnTo>
                      <a:pt x="153" y="165"/>
                    </a:lnTo>
                    <a:lnTo>
                      <a:pt x="169" y="177"/>
                    </a:lnTo>
                    <a:lnTo>
                      <a:pt x="211" y="197"/>
                    </a:lnTo>
                    <a:lnTo>
                      <a:pt x="214" y="265"/>
                    </a:lnTo>
                    <a:lnTo>
                      <a:pt x="213" y="265"/>
                    </a:lnTo>
                    <a:lnTo>
                      <a:pt x="208" y="263"/>
                    </a:lnTo>
                    <a:lnTo>
                      <a:pt x="202" y="260"/>
                    </a:lnTo>
                    <a:lnTo>
                      <a:pt x="194" y="255"/>
                    </a:lnTo>
                    <a:lnTo>
                      <a:pt x="183" y="249"/>
                    </a:lnTo>
                    <a:lnTo>
                      <a:pt x="171" y="243"/>
                    </a:lnTo>
                    <a:lnTo>
                      <a:pt x="158" y="235"/>
                    </a:lnTo>
                    <a:lnTo>
                      <a:pt x="146" y="225"/>
                    </a:lnTo>
                    <a:lnTo>
                      <a:pt x="132" y="213"/>
                    </a:lnTo>
                    <a:lnTo>
                      <a:pt x="118" y="199"/>
                    </a:lnTo>
                    <a:lnTo>
                      <a:pt x="105" y="185"/>
                    </a:lnTo>
                    <a:lnTo>
                      <a:pt x="93" y="168"/>
                    </a:lnTo>
                    <a:lnTo>
                      <a:pt x="80" y="149"/>
                    </a:lnTo>
                    <a:lnTo>
                      <a:pt x="71" y="127"/>
                    </a:lnTo>
                    <a:lnTo>
                      <a:pt x="63" y="105"/>
                    </a:lnTo>
                    <a:lnTo>
                      <a:pt x="58" y="80"/>
                    </a:lnTo>
                    <a:lnTo>
                      <a:pt x="55" y="79"/>
                    </a:lnTo>
                    <a:lnTo>
                      <a:pt x="49" y="79"/>
                    </a:lnTo>
                    <a:lnTo>
                      <a:pt x="46" y="79"/>
                    </a:lnTo>
                    <a:lnTo>
                      <a:pt x="41" y="77"/>
                    </a:lnTo>
                    <a:lnTo>
                      <a:pt x="36" y="77"/>
                    </a:lnTo>
                    <a:lnTo>
                      <a:pt x="32" y="77"/>
                    </a:lnTo>
                    <a:lnTo>
                      <a:pt x="27" y="77"/>
                    </a:lnTo>
                    <a:lnTo>
                      <a:pt x="22" y="75"/>
                    </a:lnTo>
                    <a:lnTo>
                      <a:pt x="16" y="75"/>
                    </a:lnTo>
                    <a:lnTo>
                      <a:pt x="13" y="75"/>
                    </a:lnTo>
                    <a:lnTo>
                      <a:pt x="7" y="74"/>
                    </a:lnTo>
                    <a:lnTo>
                      <a:pt x="3" y="72"/>
                    </a:lnTo>
                    <a:lnTo>
                      <a:pt x="5" y="68"/>
                    </a:lnTo>
                    <a:lnTo>
                      <a:pt x="13" y="66"/>
                    </a:lnTo>
                    <a:lnTo>
                      <a:pt x="16" y="64"/>
                    </a:lnTo>
                    <a:lnTo>
                      <a:pt x="21" y="64"/>
                    </a:lnTo>
                    <a:lnTo>
                      <a:pt x="22" y="64"/>
                    </a:lnTo>
                    <a:lnTo>
                      <a:pt x="24" y="64"/>
                    </a:lnTo>
                    <a:lnTo>
                      <a:pt x="0" y="54"/>
                    </a:lnTo>
                    <a:lnTo>
                      <a:pt x="24" y="46"/>
                    </a:lnTo>
                    <a:lnTo>
                      <a:pt x="3" y="35"/>
                    </a:lnTo>
                    <a:lnTo>
                      <a:pt x="7" y="25"/>
                    </a:lnTo>
                    <a:lnTo>
                      <a:pt x="11" y="25"/>
                    </a:lnTo>
                    <a:lnTo>
                      <a:pt x="17" y="25"/>
                    </a:lnTo>
                    <a:lnTo>
                      <a:pt x="25" y="27"/>
                    </a:lnTo>
                    <a:lnTo>
                      <a:pt x="33" y="27"/>
                    </a:lnTo>
                    <a:lnTo>
                      <a:pt x="41" y="29"/>
                    </a:lnTo>
                    <a:lnTo>
                      <a:pt x="49" y="27"/>
                    </a:lnTo>
                    <a:lnTo>
                      <a:pt x="55" y="27"/>
                    </a:lnTo>
                    <a:lnTo>
                      <a:pt x="61" y="24"/>
                    </a:lnTo>
                    <a:lnTo>
                      <a:pt x="68" y="19"/>
                    </a:lnTo>
                    <a:lnTo>
                      <a:pt x="74" y="14"/>
                    </a:lnTo>
                    <a:lnTo>
                      <a:pt x="78" y="11"/>
                    </a:lnTo>
                    <a:lnTo>
                      <a:pt x="85" y="2"/>
                    </a:lnTo>
                    <a:lnTo>
                      <a:pt x="88" y="0"/>
                    </a:lnTo>
                    <a:lnTo>
                      <a:pt x="91" y="8"/>
                    </a:lnTo>
                    <a:close/>
                  </a:path>
                </a:pathLst>
              </a:custGeom>
              <a:solidFill>
                <a:srgbClr val="000099"/>
              </a:solidFill>
              <a:ln w="9525">
                <a:noFill/>
                <a:round/>
                <a:headEnd/>
                <a:tailEnd/>
              </a:ln>
            </p:spPr>
            <p:txBody>
              <a:bodyPr/>
              <a:lstStyle/>
              <a:p>
                <a:endParaRPr lang="de-AT"/>
              </a:p>
            </p:txBody>
          </p:sp>
          <p:sp>
            <p:nvSpPr>
              <p:cNvPr id="136" name="Freeform 151"/>
              <p:cNvSpPr>
                <a:spLocks/>
              </p:cNvSpPr>
              <p:nvPr/>
            </p:nvSpPr>
            <p:spPr bwMode="auto">
              <a:xfrm>
                <a:off x="1522" y="1227"/>
                <a:ext cx="146" cy="113"/>
              </a:xfrm>
              <a:custGeom>
                <a:avLst/>
                <a:gdLst>
                  <a:gd name="T0" fmla="*/ 73 w 292"/>
                  <a:gd name="T1" fmla="*/ 34 h 227"/>
                  <a:gd name="T2" fmla="*/ 73 w 292"/>
                  <a:gd name="T3" fmla="*/ 31 h 227"/>
                  <a:gd name="T4" fmla="*/ 70 w 292"/>
                  <a:gd name="T5" fmla="*/ 27 h 227"/>
                  <a:gd name="T6" fmla="*/ 66 w 292"/>
                  <a:gd name="T7" fmla="*/ 23 h 227"/>
                  <a:gd name="T8" fmla="*/ 60 w 292"/>
                  <a:gd name="T9" fmla="*/ 18 h 227"/>
                  <a:gd name="T10" fmla="*/ 55 w 292"/>
                  <a:gd name="T11" fmla="*/ 13 h 227"/>
                  <a:gd name="T12" fmla="*/ 48 w 292"/>
                  <a:gd name="T13" fmla="*/ 8 h 227"/>
                  <a:gd name="T14" fmla="*/ 41 w 292"/>
                  <a:gd name="T15" fmla="*/ 4 h 227"/>
                  <a:gd name="T16" fmla="*/ 35 w 292"/>
                  <a:gd name="T17" fmla="*/ 1 h 227"/>
                  <a:gd name="T18" fmla="*/ 27 w 292"/>
                  <a:gd name="T19" fmla="*/ 0 h 227"/>
                  <a:gd name="T20" fmla="*/ 20 w 292"/>
                  <a:gd name="T21" fmla="*/ 0 h 227"/>
                  <a:gd name="T22" fmla="*/ 14 w 292"/>
                  <a:gd name="T23" fmla="*/ 1 h 227"/>
                  <a:gd name="T24" fmla="*/ 9 w 292"/>
                  <a:gd name="T25" fmla="*/ 4 h 227"/>
                  <a:gd name="T26" fmla="*/ 5 w 292"/>
                  <a:gd name="T27" fmla="*/ 9 h 227"/>
                  <a:gd name="T28" fmla="*/ 1 w 292"/>
                  <a:gd name="T29" fmla="*/ 14 h 227"/>
                  <a:gd name="T30" fmla="*/ 0 w 292"/>
                  <a:gd name="T31" fmla="*/ 21 h 227"/>
                  <a:gd name="T32" fmla="*/ 1 w 292"/>
                  <a:gd name="T33" fmla="*/ 29 h 227"/>
                  <a:gd name="T34" fmla="*/ 2 w 292"/>
                  <a:gd name="T35" fmla="*/ 35 h 227"/>
                  <a:gd name="T36" fmla="*/ 5 w 292"/>
                  <a:gd name="T37" fmla="*/ 42 h 227"/>
                  <a:gd name="T38" fmla="*/ 9 w 292"/>
                  <a:gd name="T39" fmla="*/ 46 h 227"/>
                  <a:gd name="T40" fmla="*/ 14 w 292"/>
                  <a:gd name="T41" fmla="*/ 50 h 227"/>
                  <a:gd name="T42" fmla="*/ 18 w 292"/>
                  <a:gd name="T43" fmla="*/ 53 h 227"/>
                  <a:gd name="T44" fmla="*/ 21 w 292"/>
                  <a:gd name="T45" fmla="*/ 55 h 227"/>
                  <a:gd name="T46" fmla="*/ 23 w 292"/>
                  <a:gd name="T47" fmla="*/ 56 h 227"/>
                  <a:gd name="T48" fmla="*/ 30 w 292"/>
                  <a:gd name="T49" fmla="*/ 43 h 227"/>
                  <a:gd name="T50" fmla="*/ 29 w 292"/>
                  <a:gd name="T51" fmla="*/ 42 h 227"/>
                  <a:gd name="T52" fmla="*/ 27 w 292"/>
                  <a:gd name="T53" fmla="*/ 40 h 227"/>
                  <a:gd name="T54" fmla="*/ 24 w 292"/>
                  <a:gd name="T55" fmla="*/ 38 h 227"/>
                  <a:gd name="T56" fmla="*/ 21 w 292"/>
                  <a:gd name="T57" fmla="*/ 35 h 227"/>
                  <a:gd name="T58" fmla="*/ 18 w 292"/>
                  <a:gd name="T59" fmla="*/ 31 h 227"/>
                  <a:gd name="T60" fmla="*/ 17 w 292"/>
                  <a:gd name="T61" fmla="*/ 27 h 227"/>
                  <a:gd name="T62" fmla="*/ 17 w 292"/>
                  <a:gd name="T63" fmla="*/ 23 h 227"/>
                  <a:gd name="T64" fmla="*/ 18 w 292"/>
                  <a:gd name="T65" fmla="*/ 19 h 227"/>
                  <a:gd name="T66" fmla="*/ 21 w 292"/>
                  <a:gd name="T67" fmla="*/ 17 h 227"/>
                  <a:gd name="T68" fmla="*/ 25 w 292"/>
                  <a:gd name="T69" fmla="*/ 16 h 227"/>
                  <a:gd name="T70" fmla="*/ 30 w 292"/>
                  <a:gd name="T71" fmla="*/ 17 h 227"/>
                  <a:gd name="T72" fmla="*/ 34 w 292"/>
                  <a:gd name="T73" fmla="*/ 20 h 227"/>
                  <a:gd name="T74" fmla="*/ 37 w 292"/>
                  <a:gd name="T75" fmla="*/ 22 h 227"/>
                  <a:gd name="T76" fmla="*/ 40 w 292"/>
                  <a:gd name="T77" fmla="*/ 25 h 227"/>
                  <a:gd name="T78" fmla="*/ 42 w 292"/>
                  <a:gd name="T79" fmla="*/ 27 h 227"/>
                  <a:gd name="T80" fmla="*/ 43 w 292"/>
                  <a:gd name="T81" fmla="*/ 27 h 227"/>
                  <a:gd name="T82" fmla="*/ 67 w 292"/>
                  <a:gd name="T83" fmla="*/ 43 h 227"/>
                  <a:gd name="T84" fmla="*/ 69 w 292"/>
                  <a:gd name="T85" fmla="*/ 41 h 227"/>
                  <a:gd name="T86" fmla="*/ 70 w 292"/>
                  <a:gd name="T87" fmla="*/ 39 h 227"/>
                  <a:gd name="T88" fmla="*/ 72 w 292"/>
                  <a:gd name="T89" fmla="*/ 36 h 227"/>
                  <a:gd name="T90" fmla="*/ 73 w 292"/>
                  <a:gd name="T91" fmla="*/ 35 h 22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92"/>
                  <a:gd name="T139" fmla="*/ 0 h 227"/>
                  <a:gd name="T140" fmla="*/ 292 w 292"/>
                  <a:gd name="T141" fmla="*/ 227 h 22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92" h="227">
                    <a:moveTo>
                      <a:pt x="292" y="140"/>
                    </a:moveTo>
                    <a:lnTo>
                      <a:pt x="292" y="136"/>
                    </a:lnTo>
                    <a:lnTo>
                      <a:pt x="290" y="132"/>
                    </a:lnTo>
                    <a:lnTo>
                      <a:pt x="289" y="127"/>
                    </a:lnTo>
                    <a:lnTo>
                      <a:pt x="284" y="119"/>
                    </a:lnTo>
                    <a:lnTo>
                      <a:pt x="278" y="111"/>
                    </a:lnTo>
                    <a:lnTo>
                      <a:pt x="272" y="102"/>
                    </a:lnTo>
                    <a:lnTo>
                      <a:pt x="264" y="93"/>
                    </a:lnTo>
                    <a:lnTo>
                      <a:pt x="254" y="83"/>
                    </a:lnTo>
                    <a:lnTo>
                      <a:pt x="243" y="72"/>
                    </a:lnTo>
                    <a:lnTo>
                      <a:pt x="232" y="63"/>
                    </a:lnTo>
                    <a:lnTo>
                      <a:pt x="220" y="52"/>
                    </a:lnTo>
                    <a:lnTo>
                      <a:pt x="209" y="43"/>
                    </a:lnTo>
                    <a:lnTo>
                      <a:pt x="195" y="32"/>
                    </a:lnTo>
                    <a:lnTo>
                      <a:pt x="182" y="25"/>
                    </a:lnTo>
                    <a:lnTo>
                      <a:pt x="167" y="18"/>
                    </a:lnTo>
                    <a:lnTo>
                      <a:pt x="154" y="13"/>
                    </a:lnTo>
                    <a:lnTo>
                      <a:pt x="139" y="7"/>
                    </a:lnTo>
                    <a:lnTo>
                      <a:pt x="125" y="4"/>
                    </a:lnTo>
                    <a:lnTo>
                      <a:pt x="111" y="0"/>
                    </a:lnTo>
                    <a:lnTo>
                      <a:pt x="96" y="2"/>
                    </a:lnTo>
                    <a:lnTo>
                      <a:pt x="82" y="2"/>
                    </a:lnTo>
                    <a:lnTo>
                      <a:pt x="70" y="4"/>
                    </a:lnTo>
                    <a:lnTo>
                      <a:pt x="57" y="7"/>
                    </a:lnTo>
                    <a:lnTo>
                      <a:pt x="48" y="13"/>
                    </a:lnTo>
                    <a:lnTo>
                      <a:pt x="37" y="19"/>
                    </a:lnTo>
                    <a:lnTo>
                      <a:pt x="28" y="27"/>
                    </a:lnTo>
                    <a:lnTo>
                      <a:pt x="20" y="36"/>
                    </a:lnTo>
                    <a:lnTo>
                      <a:pt x="12" y="46"/>
                    </a:lnTo>
                    <a:lnTo>
                      <a:pt x="7" y="58"/>
                    </a:lnTo>
                    <a:lnTo>
                      <a:pt x="3" y="71"/>
                    </a:lnTo>
                    <a:lnTo>
                      <a:pt x="0" y="86"/>
                    </a:lnTo>
                    <a:lnTo>
                      <a:pt x="1" y="102"/>
                    </a:lnTo>
                    <a:lnTo>
                      <a:pt x="1" y="116"/>
                    </a:lnTo>
                    <a:lnTo>
                      <a:pt x="4" y="130"/>
                    </a:lnTo>
                    <a:lnTo>
                      <a:pt x="9" y="143"/>
                    </a:lnTo>
                    <a:lnTo>
                      <a:pt x="17" y="157"/>
                    </a:lnTo>
                    <a:lnTo>
                      <a:pt x="23" y="168"/>
                    </a:lnTo>
                    <a:lnTo>
                      <a:pt x="31" y="177"/>
                    </a:lnTo>
                    <a:lnTo>
                      <a:pt x="39" y="186"/>
                    </a:lnTo>
                    <a:lnTo>
                      <a:pt x="48" y="196"/>
                    </a:lnTo>
                    <a:lnTo>
                      <a:pt x="57" y="202"/>
                    </a:lnTo>
                    <a:lnTo>
                      <a:pt x="67" y="208"/>
                    </a:lnTo>
                    <a:lnTo>
                      <a:pt x="73" y="215"/>
                    </a:lnTo>
                    <a:lnTo>
                      <a:pt x="81" y="219"/>
                    </a:lnTo>
                    <a:lnTo>
                      <a:pt x="87" y="221"/>
                    </a:lnTo>
                    <a:lnTo>
                      <a:pt x="92" y="225"/>
                    </a:lnTo>
                    <a:lnTo>
                      <a:pt x="95" y="227"/>
                    </a:lnTo>
                    <a:lnTo>
                      <a:pt x="96" y="227"/>
                    </a:lnTo>
                    <a:lnTo>
                      <a:pt x="123" y="172"/>
                    </a:lnTo>
                    <a:lnTo>
                      <a:pt x="121" y="171"/>
                    </a:lnTo>
                    <a:lnTo>
                      <a:pt x="118" y="169"/>
                    </a:lnTo>
                    <a:lnTo>
                      <a:pt x="114" y="166"/>
                    </a:lnTo>
                    <a:lnTo>
                      <a:pt x="111" y="163"/>
                    </a:lnTo>
                    <a:lnTo>
                      <a:pt x="103" y="158"/>
                    </a:lnTo>
                    <a:lnTo>
                      <a:pt x="98" y="154"/>
                    </a:lnTo>
                    <a:lnTo>
                      <a:pt x="90" y="146"/>
                    </a:lnTo>
                    <a:lnTo>
                      <a:pt x="85" y="141"/>
                    </a:lnTo>
                    <a:lnTo>
                      <a:pt x="79" y="133"/>
                    </a:lnTo>
                    <a:lnTo>
                      <a:pt x="75" y="125"/>
                    </a:lnTo>
                    <a:lnTo>
                      <a:pt x="70" y="118"/>
                    </a:lnTo>
                    <a:lnTo>
                      <a:pt x="68" y="110"/>
                    </a:lnTo>
                    <a:lnTo>
                      <a:pt x="65" y="102"/>
                    </a:lnTo>
                    <a:lnTo>
                      <a:pt x="67" y="94"/>
                    </a:lnTo>
                    <a:lnTo>
                      <a:pt x="68" y="86"/>
                    </a:lnTo>
                    <a:lnTo>
                      <a:pt x="75" y="79"/>
                    </a:lnTo>
                    <a:lnTo>
                      <a:pt x="81" y="72"/>
                    </a:lnTo>
                    <a:lnTo>
                      <a:pt x="87" y="68"/>
                    </a:lnTo>
                    <a:lnTo>
                      <a:pt x="95" y="66"/>
                    </a:lnTo>
                    <a:lnTo>
                      <a:pt x="103" y="66"/>
                    </a:lnTo>
                    <a:lnTo>
                      <a:pt x="111" y="68"/>
                    </a:lnTo>
                    <a:lnTo>
                      <a:pt x="120" y="71"/>
                    </a:lnTo>
                    <a:lnTo>
                      <a:pt x="128" y="75"/>
                    </a:lnTo>
                    <a:lnTo>
                      <a:pt x="136" y="80"/>
                    </a:lnTo>
                    <a:lnTo>
                      <a:pt x="143" y="85"/>
                    </a:lnTo>
                    <a:lnTo>
                      <a:pt x="150" y="89"/>
                    </a:lnTo>
                    <a:lnTo>
                      <a:pt x="156" y="94"/>
                    </a:lnTo>
                    <a:lnTo>
                      <a:pt x="162" y="100"/>
                    </a:lnTo>
                    <a:lnTo>
                      <a:pt x="165" y="104"/>
                    </a:lnTo>
                    <a:lnTo>
                      <a:pt x="170" y="108"/>
                    </a:lnTo>
                    <a:lnTo>
                      <a:pt x="171" y="110"/>
                    </a:lnTo>
                    <a:lnTo>
                      <a:pt x="173" y="111"/>
                    </a:lnTo>
                    <a:lnTo>
                      <a:pt x="217" y="160"/>
                    </a:lnTo>
                    <a:lnTo>
                      <a:pt x="267" y="174"/>
                    </a:lnTo>
                    <a:lnTo>
                      <a:pt x="268" y="169"/>
                    </a:lnTo>
                    <a:lnTo>
                      <a:pt x="273" y="165"/>
                    </a:lnTo>
                    <a:lnTo>
                      <a:pt x="275" y="160"/>
                    </a:lnTo>
                    <a:lnTo>
                      <a:pt x="279" y="157"/>
                    </a:lnTo>
                    <a:lnTo>
                      <a:pt x="282" y="152"/>
                    </a:lnTo>
                    <a:lnTo>
                      <a:pt x="286" y="146"/>
                    </a:lnTo>
                    <a:lnTo>
                      <a:pt x="289" y="143"/>
                    </a:lnTo>
                    <a:lnTo>
                      <a:pt x="292" y="140"/>
                    </a:lnTo>
                    <a:close/>
                  </a:path>
                </a:pathLst>
              </a:custGeom>
              <a:solidFill>
                <a:srgbClr val="000099"/>
              </a:solidFill>
              <a:ln w="9525">
                <a:noFill/>
                <a:round/>
                <a:headEnd/>
                <a:tailEnd/>
              </a:ln>
            </p:spPr>
            <p:txBody>
              <a:bodyPr/>
              <a:lstStyle/>
              <a:p>
                <a:endParaRPr lang="de-AT"/>
              </a:p>
            </p:txBody>
          </p:sp>
          <p:sp>
            <p:nvSpPr>
              <p:cNvPr id="137" name="Freeform 152"/>
              <p:cNvSpPr>
                <a:spLocks/>
              </p:cNvSpPr>
              <p:nvPr/>
            </p:nvSpPr>
            <p:spPr bwMode="auto">
              <a:xfrm>
                <a:off x="1565" y="1222"/>
                <a:ext cx="264" cy="209"/>
              </a:xfrm>
              <a:custGeom>
                <a:avLst/>
                <a:gdLst>
                  <a:gd name="T0" fmla="*/ 34 w 529"/>
                  <a:gd name="T1" fmla="*/ 97 h 419"/>
                  <a:gd name="T2" fmla="*/ 29 w 529"/>
                  <a:gd name="T3" fmla="*/ 96 h 419"/>
                  <a:gd name="T4" fmla="*/ 24 w 529"/>
                  <a:gd name="T5" fmla="*/ 95 h 419"/>
                  <a:gd name="T6" fmla="*/ 18 w 529"/>
                  <a:gd name="T7" fmla="*/ 93 h 419"/>
                  <a:gd name="T8" fmla="*/ 11 w 529"/>
                  <a:gd name="T9" fmla="*/ 88 h 419"/>
                  <a:gd name="T10" fmla="*/ 6 w 529"/>
                  <a:gd name="T11" fmla="*/ 83 h 419"/>
                  <a:gd name="T12" fmla="*/ 2 w 529"/>
                  <a:gd name="T13" fmla="*/ 76 h 419"/>
                  <a:gd name="T14" fmla="*/ 0 w 529"/>
                  <a:gd name="T15" fmla="*/ 66 h 419"/>
                  <a:gd name="T16" fmla="*/ 0 w 529"/>
                  <a:gd name="T17" fmla="*/ 54 h 419"/>
                  <a:gd name="T18" fmla="*/ 3 w 529"/>
                  <a:gd name="T19" fmla="*/ 40 h 419"/>
                  <a:gd name="T20" fmla="*/ 8 w 529"/>
                  <a:gd name="T21" fmla="*/ 29 h 419"/>
                  <a:gd name="T22" fmla="*/ 15 w 529"/>
                  <a:gd name="T23" fmla="*/ 20 h 419"/>
                  <a:gd name="T24" fmla="*/ 22 w 529"/>
                  <a:gd name="T25" fmla="*/ 12 h 419"/>
                  <a:gd name="T26" fmla="*/ 31 w 529"/>
                  <a:gd name="T27" fmla="*/ 6 h 419"/>
                  <a:gd name="T28" fmla="*/ 41 w 529"/>
                  <a:gd name="T29" fmla="*/ 2 h 419"/>
                  <a:gd name="T30" fmla="*/ 51 w 529"/>
                  <a:gd name="T31" fmla="*/ 0 h 419"/>
                  <a:gd name="T32" fmla="*/ 56 w 529"/>
                  <a:gd name="T33" fmla="*/ 0 h 419"/>
                  <a:gd name="T34" fmla="*/ 56 w 529"/>
                  <a:gd name="T35" fmla="*/ 3 h 419"/>
                  <a:gd name="T36" fmla="*/ 56 w 529"/>
                  <a:gd name="T37" fmla="*/ 6 h 419"/>
                  <a:gd name="T38" fmla="*/ 56 w 529"/>
                  <a:gd name="T39" fmla="*/ 9 h 419"/>
                  <a:gd name="T40" fmla="*/ 56 w 529"/>
                  <a:gd name="T41" fmla="*/ 12 h 419"/>
                  <a:gd name="T42" fmla="*/ 56 w 529"/>
                  <a:gd name="T43" fmla="*/ 14 h 419"/>
                  <a:gd name="T44" fmla="*/ 56 w 529"/>
                  <a:gd name="T45" fmla="*/ 15 h 419"/>
                  <a:gd name="T46" fmla="*/ 57 w 529"/>
                  <a:gd name="T47" fmla="*/ 16 h 419"/>
                  <a:gd name="T48" fmla="*/ 59 w 529"/>
                  <a:gd name="T49" fmla="*/ 16 h 419"/>
                  <a:gd name="T50" fmla="*/ 61 w 529"/>
                  <a:gd name="T51" fmla="*/ 17 h 419"/>
                  <a:gd name="T52" fmla="*/ 65 w 529"/>
                  <a:gd name="T53" fmla="*/ 18 h 419"/>
                  <a:gd name="T54" fmla="*/ 69 w 529"/>
                  <a:gd name="T55" fmla="*/ 20 h 419"/>
                  <a:gd name="T56" fmla="*/ 73 w 529"/>
                  <a:gd name="T57" fmla="*/ 23 h 419"/>
                  <a:gd name="T58" fmla="*/ 77 w 529"/>
                  <a:gd name="T59" fmla="*/ 27 h 419"/>
                  <a:gd name="T60" fmla="*/ 80 w 529"/>
                  <a:gd name="T61" fmla="*/ 32 h 419"/>
                  <a:gd name="T62" fmla="*/ 83 w 529"/>
                  <a:gd name="T63" fmla="*/ 37 h 419"/>
                  <a:gd name="T64" fmla="*/ 85 w 529"/>
                  <a:gd name="T65" fmla="*/ 43 h 419"/>
                  <a:gd name="T66" fmla="*/ 86 w 529"/>
                  <a:gd name="T67" fmla="*/ 50 h 419"/>
                  <a:gd name="T68" fmla="*/ 87 w 529"/>
                  <a:gd name="T69" fmla="*/ 57 h 419"/>
                  <a:gd name="T70" fmla="*/ 87 w 529"/>
                  <a:gd name="T71" fmla="*/ 63 h 419"/>
                  <a:gd name="T72" fmla="*/ 87 w 529"/>
                  <a:gd name="T73" fmla="*/ 67 h 419"/>
                  <a:gd name="T74" fmla="*/ 87 w 529"/>
                  <a:gd name="T75" fmla="*/ 70 h 419"/>
                  <a:gd name="T76" fmla="*/ 87 w 529"/>
                  <a:gd name="T77" fmla="*/ 72 h 419"/>
                  <a:gd name="T78" fmla="*/ 127 w 529"/>
                  <a:gd name="T79" fmla="*/ 50 h 419"/>
                  <a:gd name="T80" fmla="*/ 128 w 529"/>
                  <a:gd name="T81" fmla="*/ 55 h 419"/>
                  <a:gd name="T82" fmla="*/ 129 w 529"/>
                  <a:gd name="T83" fmla="*/ 63 h 419"/>
                  <a:gd name="T84" fmla="*/ 131 w 529"/>
                  <a:gd name="T85" fmla="*/ 73 h 419"/>
                  <a:gd name="T86" fmla="*/ 132 w 529"/>
                  <a:gd name="T87" fmla="*/ 83 h 419"/>
                  <a:gd name="T88" fmla="*/ 131 w 529"/>
                  <a:gd name="T89" fmla="*/ 93 h 419"/>
                  <a:gd name="T90" fmla="*/ 129 w 529"/>
                  <a:gd name="T91" fmla="*/ 100 h 419"/>
                  <a:gd name="T92" fmla="*/ 124 w 529"/>
                  <a:gd name="T93" fmla="*/ 104 h 419"/>
                  <a:gd name="T94" fmla="*/ 120 w 529"/>
                  <a:gd name="T95" fmla="*/ 104 h 419"/>
                  <a:gd name="T96" fmla="*/ 117 w 529"/>
                  <a:gd name="T97" fmla="*/ 102 h 419"/>
                  <a:gd name="T98" fmla="*/ 113 w 529"/>
                  <a:gd name="T99" fmla="*/ 100 h 419"/>
                  <a:gd name="T100" fmla="*/ 110 w 529"/>
                  <a:gd name="T101" fmla="*/ 97 h 419"/>
                  <a:gd name="T102" fmla="*/ 100 w 529"/>
                  <a:gd name="T103" fmla="*/ 93 h 419"/>
                  <a:gd name="T104" fmla="*/ 87 w 529"/>
                  <a:gd name="T105" fmla="*/ 88 h 419"/>
                  <a:gd name="T106" fmla="*/ 77 w 529"/>
                  <a:gd name="T107" fmla="*/ 87 h 419"/>
                  <a:gd name="T108" fmla="*/ 70 w 529"/>
                  <a:gd name="T109" fmla="*/ 88 h 419"/>
                  <a:gd name="T110" fmla="*/ 63 w 529"/>
                  <a:gd name="T111" fmla="*/ 90 h 419"/>
                  <a:gd name="T112" fmla="*/ 57 w 529"/>
                  <a:gd name="T113" fmla="*/ 93 h 419"/>
                  <a:gd name="T114" fmla="*/ 50 w 529"/>
                  <a:gd name="T115" fmla="*/ 95 h 419"/>
                  <a:gd name="T116" fmla="*/ 41 w 529"/>
                  <a:gd name="T117" fmla="*/ 97 h 419"/>
                  <a:gd name="T118" fmla="*/ 36 w 529"/>
                  <a:gd name="T119" fmla="*/ 97 h 41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29"/>
                  <a:gd name="T181" fmla="*/ 0 h 419"/>
                  <a:gd name="T182" fmla="*/ 529 w 529"/>
                  <a:gd name="T183" fmla="*/ 419 h 41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29" h="419">
                    <a:moveTo>
                      <a:pt x="144" y="391"/>
                    </a:moveTo>
                    <a:lnTo>
                      <a:pt x="138" y="389"/>
                    </a:lnTo>
                    <a:lnTo>
                      <a:pt x="129" y="389"/>
                    </a:lnTo>
                    <a:lnTo>
                      <a:pt x="118" y="386"/>
                    </a:lnTo>
                    <a:lnTo>
                      <a:pt x="108" y="384"/>
                    </a:lnTo>
                    <a:lnTo>
                      <a:pt x="96" y="381"/>
                    </a:lnTo>
                    <a:lnTo>
                      <a:pt x="85" y="377"/>
                    </a:lnTo>
                    <a:lnTo>
                      <a:pt x="72" y="372"/>
                    </a:lnTo>
                    <a:lnTo>
                      <a:pt x="60" y="364"/>
                    </a:lnTo>
                    <a:lnTo>
                      <a:pt x="47" y="355"/>
                    </a:lnTo>
                    <a:lnTo>
                      <a:pt x="36" y="347"/>
                    </a:lnTo>
                    <a:lnTo>
                      <a:pt x="26" y="334"/>
                    </a:lnTo>
                    <a:lnTo>
                      <a:pt x="18" y="322"/>
                    </a:lnTo>
                    <a:lnTo>
                      <a:pt x="10" y="305"/>
                    </a:lnTo>
                    <a:lnTo>
                      <a:pt x="4" y="288"/>
                    </a:lnTo>
                    <a:lnTo>
                      <a:pt x="0" y="267"/>
                    </a:lnTo>
                    <a:lnTo>
                      <a:pt x="0" y="247"/>
                    </a:lnTo>
                    <a:lnTo>
                      <a:pt x="2" y="216"/>
                    </a:lnTo>
                    <a:lnTo>
                      <a:pt x="8" y="189"/>
                    </a:lnTo>
                    <a:lnTo>
                      <a:pt x="15" y="163"/>
                    </a:lnTo>
                    <a:lnTo>
                      <a:pt x="24" y="141"/>
                    </a:lnTo>
                    <a:lnTo>
                      <a:pt x="35" y="117"/>
                    </a:lnTo>
                    <a:lnTo>
                      <a:pt x="47" y="98"/>
                    </a:lnTo>
                    <a:lnTo>
                      <a:pt x="60" y="80"/>
                    </a:lnTo>
                    <a:lnTo>
                      <a:pt x="76" y="66"/>
                    </a:lnTo>
                    <a:lnTo>
                      <a:pt x="91" y="50"/>
                    </a:lnTo>
                    <a:lnTo>
                      <a:pt x="108" y="38"/>
                    </a:lnTo>
                    <a:lnTo>
                      <a:pt x="126" y="27"/>
                    </a:lnTo>
                    <a:lnTo>
                      <a:pt x="146" y="19"/>
                    </a:lnTo>
                    <a:lnTo>
                      <a:pt x="165" y="11"/>
                    </a:lnTo>
                    <a:lnTo>
                      <a:pt x="183" y="6"/>
                    </a:lnTo>
                    <a:lnTo>
                      <a:pt x="204" y="2"/>
                    </a:lnTo>
                    <a:lnTo>
                      <a:pt x="222" y="0"/>
                    </a:lnTo>
                    <a:lnTo>
                      <a:pt x="226" y="2"/>
                    </a:lnTo>
                    <a:lnTo>
                      <a:pt x="227" y="9"/>
                    </a:lnTo>
                    <a:lnTo>
                      <a:pt x="227" y="14"/>
                    </a:lnTo>
                    <a:lnTo>
                      <a:pt x="227" y="19"/>
                    </a:lnTo>
                    <a:lnTo>
                      <a:pt x="227" y="25"/>
                    </a:lnTo>
                    <a:lnTo>
                      <a:pt x="227" y="31"/>
                    </a:lnTo>
                    <a:lnTo>
                      <a:pt x="227" y="38"/>
                    </a:lnTo>
                    <a:lnTo>
                      <a:pt x="227" y="42"/>
                    </a:lnTo>
                    <a:lnTo>
                      <a:pt x="227" y="48"/>
                    </a:lnTo>
                    <a:lnTo>
                      <a:pt x="227" y="53"/>
                    </a:lnTo>
                    <a:lnTo>
                      <a:pt x="227" y="58"/>
                    </a:lnTo>
                    <a:lnTo>
                      <a:pt x="227" y="61"/>
                    </a:lnTo>
                    <a:lnTo>
                      <a:pt x="227" y="63"/>
                    </a:lnTo>
                    <a:lnTo>
                      <a:pt x="227" y="64"/>
                    </a:lnTo>
                    <a:lnTo>
                      <a:pt x="229" y="64"/>
                    </a:lnTo>
                    <a:lnTo>
                      <a:pt x="232" y="64"/>
                    </a:lnTo>
                    <a:lnTo>
                      <a:pt x="237" y="66"/>
                    </a:lnTo>
                    <a:lnTo>
                      <a:pt x="241" y="67"/>
                    </a:lnTo>
                    <a:lnTo>
                      <a:pt x="247" y="69"/>
                    </a:lnTo>
                    <a:lnTo>
                      <a:pt x="254" y="72"/>
                    </a:lnTo>
                    <a:lnTo>
                      <a:pt x="262" y="75"/>
                    </a:lnTo>
                    <a:lnTo>
                      <a:pt x="269" y="78"/>
                    </a:lnTo>
                    <a:lnTo>
                      <a:pt x="277" y="83"/>
                    </a:lnTo>
                    <a:lnTo>
                      <a:pt x="285" y="88"/>
                    </a:lnTo>
                    <a:lnTo>
                      <a:pt x="293" y="95"/>
                    </a:lnTo>
                    <a:lnTo>
                      <a:pt x="301" y="102"/>
                    </a:lnTo>
                    <a:lnTo>
                      <a:pt x="308" y="109"/>
                    </a:lnTo>
                    <a:lnTo>
                      <a:pt x="315" y="117"/>
                    </a:lnTo>
                    <a:lnTo>
                      <a:pt x="323" y="128"/>
                    </a:lnTo>
                    <a:lnTo>
                      <a:pt x="327" y="139"/>
                    </a:lnTo>
                    <a:lnTo>
                      <a:pt x="332" y="150"/>
                    </a:lnTo>
                    <a:lnTo>
                      <a:pt x="335" y="163"/>
                    </a:lnTo>
                    <a:lnTo>
                      <a:pt x="340" y="175"/>
                    </a:lnTo>
                    <a:lnTo>
                      <a:pt x="341" y="188"/>
                    </a:lnTo>
                    <a:lnTo>
                      <a:pt x="344" y="202"/>
                    </a:lnTo>
                    <a:lnTo>
                      <a:pt x="346" y="214"/>
                    </a:lnTo>
                    <a:lnTo>
                      <a:pt x="348" y="228"/>
                    </a:lnTo>
                    <a:lnTo>
                      <a:pt x="348" y="239"/>
                    </a:lnTo>
                    <a:lnTo>
                      <a:pt x="348" y="252"/>
                    </a:lnTo>
                    <a:lnTo>
                      <a:pt x="348" y="261"/>
                    </a:lnTo>
                    <a:lnTo>
                      <a:pt x="349" y="270"/>
                    </a:lnTo>
                    <a:lnTo>
                      <a:pt x="349" y="277"/>
                    </a:lnTo>
                    <a:lnTo>
                      <a:pt x="349" y="283"/>
                    </a:lnTo>
                    <a:lnTo>
                      <a:pt x="349" y="286"/>
                    </a:lnTo>
                    <a:lnTo>
                      <a:pt x="349" y="288"/>
                    </a:lnTo>
                    <a:lnTo>
                      <a:pt x="509" y="202"/>
                    </a:lnTo>
                    <a:lnTo>
                      <a:pt x="509" y="203"/>
                    </a:lnTo>
                    <a:lnTo>
                      <a:pt x="510" y="211"/>
                    </a:lnTo>
                    <a:lnTo>
                      <a:pt x="513" y="222"/>
                    </a:lnTo>
                    <a:lnTo>
                      <a:pt x="516" y="236"/>
                    </a:lnTo>
                    <a:lnTo>
                      <a:pt x="519" y="253"/>
                    </a:lnTo>
                    <a:lnTo>
                      <a:pt x="523" y="272"/>
                    </a:lnTo>
                    <a:lnTo>
                      <a:pt x="526" y="292"/>
                    </a:lnTo>
                    <a:lnTo>
                      <a:pt x="529" y="314"/>
                    </a:lnTo>
                    <a:lnTo>
                      <a:pt x="529" y="334"/>
                    </a:lnTo>
                    <a:lnTo>
                      <a:pt x="529" y="353"/>
                    </a:lnTo>
                    <a:lnTo>
                      <a:pt x="527" y="372"/>
                    </a:lnTo>
                    <a:lnTo>
                      <a:pt x="524" y="389"/>
                    </a:lnTo>
                    <a:lnTo>
                      <a:pt x="518" y="402"/>
                    </a:lnTo>
                    <a:lnTo>
                      <a:pt x="510" y="413"/>
                    </a:lnTo>
                    <a:lnTo>
                      <a:pt x="499" y="417"/>
                    </a:lnTo>
                    <a:lnTo>
                      <a:pt x="485" y="419"/>
                    </a:lnTo>
                    <a:lnTo>
                      <a:pt x="480" y="416"/>
                    </a:lnTo>
                    <a:lnTo>
                      <a:pt x="474" y="414"/>
                    </a:lnTo>
                    <a:lnTo>
                      <a:pt x="468" y="409"/>
                    </a:lnTo>
                    <a:lnTo>
                      <a:pt x="462" y="405"/>
                    </a:lnTo>
                    <a:lnTo>
                      <a:pt x="454" y="400"/>
                    </a:lnTo>
                    <a:lnTo>
                      <a:pt x="448" y="397"/>
                    </a:lnTo>
                    <a:lnTo>
                      <a:pt x="441" y="391"/>
                    </a:lnTo>
                    <a:lnTo>
                      <a:pt x="437" y="389"/>
                    </a:lnTo>
                    <a:lnTo>
                      <a:pt x="402" y="374"/>
                    </a:lnTo>
                    <a:lnTo>
                      <a:pt x="374" y="363"/>
                    </a:lnTo>
                    <a:lnTo>
                      <a:pt x="349" y="355"/>
                    </a:lnTo>
                    <a:lnTo>
                      <a:pt x="329" y="350"/>
                    </a:lnTo>
                    <a:lnTo>
                      <a:pt x="310" y="349"/>
                    </a:lnTo>
                    <a:lnTo>
                      <a:pt x="294" y="349"/>
                    </a:lnTo>
                    <a:lnTo>
                      <a:pt x="280" y="352"/>
                    </a:lnTo>
                    <a:lnTo>
                      <a:pt x="268" y="356"/>
                    </a:lnTo>
                    <a:lnTo>
                      <a:pt x="255" y="361"/>
                    </a:lnTo>
                    <a:lnTo>
                      <a:pt x="243" y="366"/>
                    </a:lnTo>
                    <a:lnTo>
                      <a:pt x="230" y="372"/>
                    </a:lnTo>
                    <a:lnTo>
                      <a:pt x="218" y="378"/>
                    </a:lnTo>
                    <a:lnTo>
                      <a:pt x="202" y="381"/>
                    </a:lnTo>
                    <a:lnTo>
                      <a:pt x="185" y="386"/>
                    </a:lnTo>
                    <a:lnTo>
                      <a:pt x="166" y="389"/>
                    </a:lnTo>
                    <a:lnTo>
                      <a:pt x="144" y="391"/>
                    </a:lnTo>
                    <a:close/>
                  </a:path>
                </a:pathLst>
              </a:custGeom>
              <a:solidFill>
                <a:srgbClr val="CCB566"/>
              </a:solidFill>
              <a:ln w="9525">
                <a:noFill/>
                <a:round/>
                <a:headEnd/>
                <a:tailEnd/>
              </a:ln>
            </p:spPr>
            <p:txBody>
              <a:bodyPr/>
              <a:lstStyle/>
              <a:p>
                <a:endParaRPr lang="de-AT"/>
              </a:p>
            </p:txBody>
          </p:sp>
          <p:sp>
            <p:nvSpPr>
              <p:cNvPr id="138" name="Freeform 153"/>
              <p:cNvSpPr>
                <a:spLocks/>
              </p:cNvSpPr>
              <p:nvPr/>
            </p:nvSpPr>
            <p:spPr bwMode="auto">
              <a:xfrm>
                <a:off x="1562" y="1305"/>
                <a:ext cx="108" cy="96"/>
              </a:xfrm>
              <a:custGeom>
                <a:avLst/>
                <a:gdLst>
                  <a:gd name="T0" fmla="*/ 25 w 216"/>
                  <a:gd name="T1" fmla="*/ 27 h 192"/>
                  <a:gd name="T2" fmla="*/ 26 w 216"/>
                  <a:gd name="T3" fmla="*/ 30 h 192"/>
                  <a:gd name="T4" fmla="*/ 27 w 216"/>
                  <a:gd name="T5" fmla="*/ 34 h 192"/>
                  <a:gd name="T6" fmla="*/ 28 w 216"/>
                  <a:gd name="T7" fmla="*/ 38 h 192"/>
                  <a:gd name="T8" fmla="*/ 29 w 216"/>
                  <a:gd name="T9" fmla="*/ 42 h 192"/>
                  <a:gd name="T10" fmla="*/ 31 w 216"/>
                  <a:gd name="T11" fmla="*/ 45 h 192"/>
                  <a:gd name="T12" fmla="*/ 33 w 216"/>
                  <a:gd name="T13" fmla="*/ 47 h 192"/>
                  <a:gd name="T14" fmla="*/ 34 w 216"/>
                  <a:gd name="T15" fmla="*/ 48 h 192"/>
                  <a:gd name="T16" fmla="*/ 35 w 216"/>
                  <a:gd name="T17" fmla="*/ 47 h 192"/>
                  <a:gd name="T18" fmla="*/ 36 w 216"/>
                  <a:gd name="T19" fmla="*/ 44 h 192"/>
                  <a:gd name="T20" fmla="*/ 37 w 216"/>
                  <a:gd name="T21" fmla="*/ 42 h 192"/>
                  <a:gd name="T22" fmla="*/ 37 w 216"/>
                  <a:gd name="T23" fmla="*/ 41 h 192"/>
                  <a:gd name="T24" fmla="*/ 38 w 216"/>
                  <a:gd name="T25" fmla="*/ 42 h 192"/>
                  <a:gd name="T26" fmla="*/ 40 w 216"/>
                  <a:gd name="T27" fmla="*/ 44 h 192"/>
                  <a:gd name="T28" fmla="*/ 42 w 216"/>
                  <a:gd name="T29" fmla="*/ 47 h 192"/>
                  <a:gd name="T30" fmla="*/ 44 w 216"/>
                  <a:gd name="T31" fmla="*/ 48 h 192"/>
                  <a:gd name="T32" fmla="*/ 44 w 216"/>
                  <a:gd name="T33" fmla="*/ 46 h 192"/>
                  <a:gd name="T34" fmla="*/ 45 w 216"/>
                  <a:gd name="T35" fmla="*/ 42 h 192"/>
                  <a:gd name="T36" fmla="*/ 46 w 216"/>
                  <a:gd name="T37" fmla="*/ 39 h 192"/>
                  <a:gd name="T38" fmla="*/ 46 w 216"/>
                  <a:gd name="T39" fmla="*/ 38 h 192"/>
                  <a:gd name="T40" fmla="*/ 48 w 216"/>
                  <a:gd name="T41" fmla="*/ 40 h 192"/>
                  <a:gd name="T42" fmla="*/ 50 w 216"/>
                  <a:gd name="T43" fmla="*/ 41 h 192"/>
                  <a:gd name="T44" fmla="*/ 52 w 216"/>
                  <a:gd name="T45" fmla="*/ 43 h 192"/>
                  <a:gd name="T46" fmla="*/ 54 w 216"/>
                  <a:gd name="T47" fmla="*/ 42 h 192"/>
                  <a:gd name="T48" fmla="*/ 54 w 216"/>
                  <a:gd name="T49" fmla="*/ 38 h 192"/>
                  <a:gd name="T50" fmla="*/ 50 w 216"/>
                  <a:gd name="T51" fmla="*/ 19 h 192"/>
                  <a:gd name="T52" fmla="*/ 53 w 216"/>
                  <a:gd name="T53" fmla="*/ 7 h 192"/>
                  <a:gd name="T54" fmla="*/ 50 w 216"/>
                  <a:gd name="T55" fmla="*/ 7 h 192"/>
                  <a:gd name="T56" fmla="*/ 47 w 216"/>
                  <a:gd name="T57" fmla="*/ 9 h 192"/>
                  <a:gd name="T58" fmla="*/ 44 w 216"/>
                  <a:gd name="T59" fmla="*/ 9 h 192"/>
                  <a:gd name="T60" fmla="*/ 40 w 216"/>
                  <a:gd name="T61" fmla="*/ 9 h 192"/>
                  <a:gd name="T62" fmla="*/ 37 w 216"/>
                  <a:gd name="T63" fmla="*/ 10 h 192"/>
                  <a:gd name="T64" fmla="*/ 34 w 216"/>
                  <a:gd name="T65" fmla="*/ 10 h 192"/>
                  <a:gd name="T66" fmla="*/ 30 w 216"/>
                  <a:gd name="T67" fmla="*/ 9 h 192"/>
                  <a:gd name="T68" fmla="*/ 27 w 216"/>
                  <a:gd name="T69" fmla="*/ 9 h 192"/>
                  <a:gd name="T70" fmla="*/ 25 w 216"/>
                  <a:gd name="T71" fmla="*/ 7 h 192"/>
                  <a:gd name="T72" fmla="*/ 21 w 216"/>
                  <a:gd name="T73" fmla="*/ 6 h 192"/>
                  <a:gd name="T74" fmla="*/ 18 w 216"/>
                  <a:gd name="T75" fmla="*/ 5 h 192"/>
                  <a:gd name="T76" fmla="*/ 14 w 216"/>
                  <a:gd name="T77" fmla="*/ 3 h 192"/>
                  <a:gd name="T78" fmla="*/ 10 w 216"/>
                  <a:gd name="T79" fmla="*/ 2 h 192"/>
                  <a:gd name="T80" fmla="*/ 7 w 216"/>
                  <a:gd name="T81" fmla="*/ 1 h 192"/>
                  <a:gd name="T82" fmla="*/ 6 w 216"/>
                  <a:gd name="T83" fmla="*/ 2 h 192"/>
                  <a:gd name="T84" fmla="*/ 5 w 216"/>
                  <a:gd name="T85" fmla="*/ 3 h 192"/>
                  <a:gd name="T86" fmla="*/ 3 w 216"/>
                  <a:gd name="T87" fmla="*/ 7 h 192"/>
                  <a:gd name="T88" fmla="*/ 3 w 216"/>
                  <a:gd name="T89" fmla="*/ 10 h 192"/>
                  <a:gd name="T90" fmla="*/ 3 w 216"/>
                  <a:gd name="T91" fmla="*/ 13 h 192"/>
                  <a:gd name="T92" fmla="*/ 2 w 216"/>
                  <a:gd name="T93" fmla="*/ 16 h 192"/>
                  <a:gd name="T94" fmla="*/ 1 w 216"/>
                  <a:gd name="T95" fmla="*/ 19 h 192"/>
                  <a:gd name="T96" fmla="*/ 1 w 216"/>
                  <a:gd name="T97" fmla="*/ 22 h 192"/>
                  <a:gd name="T98" fmla="*/ 25 w 216"/>
                  <a:gd name="T99" fmla="*/ 27 h 19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16"/>
                  <a:gd name="T151" fmla="*/ 0 h 192"/>
                  <a:gd name="T152" fmla="*/ 216 w 216"/>
                  <a:gd name="T153" fmla="*/ 192 h 19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16" h="192">
                    <a:moveTo>
                      <a:pt x="97" y="108"/>
                    </a:moveTo>
                    <a:lnTo>
                      <a:pt x="98" y="111"/>
                    </a:lnTo>
                    <a:lnTo>
                      <a:pt x="98" y="114"/>
                    </a:lnTo>
                    <a:lnTo>
                      <a:pt x="101" y="120"/>
                    </a:lnTo>
                    <a:lnTo>
                      <a:pt x="105" y="126"/>
                    </a:lnTo>
                    <a:lnTo>
                      <a:pt x="106" y="134"/>
                    </a:lnTo>
                    <a:lnTo>
                      <a:pt x="109" y="142"/>
                    </a:lnTo>
                    <a:lnTo>
                      <a:pt x="114" y="150"/>
                    </a:lnTo>
                    <a:lnTo>
                      <a:pt x="115" y="158"/>
                    </a:lnTo>
                    <a:lnTo>
                      <a:pt x="119" y="165"/>
                    </a:lnTo>
                    <a:lnTo>
                      <a:pt x="122" y="172"/>
                    </a:lnTo>
                    <a:lnTo>
                      <a:pt x="125" y="178"/>
                    </a:lnTo>
                    <a:lnTo>
                      <a:pt x="128" y="184"/>
                    </a:lnTo>
                    <a:lnTo>
                      <a:pt x="130" y="187"/>
                    </a:lnTo>
                    <a:lnTo>
                      <a:pt x="131" y="190"/>
                    </a:lnTo>
                    <a:lnTo>
                      <a:pt x="134" y="192"/>
                    </a:lnTo>
                    <a:lnTo>
                      <a:pt x="136" y="189"/>
                    </a:lnTo>
                    <a:lnTo>
                      <a:pt x="139" y="186"/>
                    </a:lnTo>
                    <a:lnTo>
                      <a:pt x="140" y="181"/>
                    </a:lnTo>
                    <a:lnTo>
                      <a:pt x="144" y="175"/>
                    </a:lnTo>
                    <a:lnTo>
                      <a:pt x="145" y="170"/>
                    </a:lnTo>
                    <a:lnTo>
                      <a:pt x="147" y="165"/>
                    </a:lnTo>
                    <a:lnTo>
                      <a:pt x="147" y="162"/>
                    </a:lnTo>
                    <a:lnTo>
                      <a:pt x="148" y="162"/>
                    </a:lnTo>
                    <a:lnTo>
                      <a:pt x="150" y="165"/>
                    </a:lnTo>
                    <a:lnTo>
                      <a:pt x="155" y="172"/>
                    </a:lnTo>
                    <a:lnTo>
                      <a:pt x="159" y="176"/>
                    </a:lnTo>
                    <a:lnTo>
                      <a:pt x="162" y="181"/>
                    </a:lnTo>
                    <a:lnTo>
                      <a:pt x="167" y="186"/>
                    </a:lnTo>
                    <a:lnTo>
                      <a:pt x="170" y="189"/>
                    </a:lnTo>
                    <a:lnTo>
                      <a:pt x="173" y="189"/>
                    </a:lnTo>
                    <a:lnTo>
                      <a:pt x="175" y="186"/>
                    </a:lnTo>
                    <a:lnTo>
                      <a:pt x="176" y="183"/>
                    </a:lnTo>
                    <a:lnTo>
                      <a:pt x="178" y="175"/>
                    </a:lnTo>
                    <a:lnTo>
                      <a:pt x="180" y="168"/>
                    </a:lnTo>
                    <a:lnTo>
                      <a:pt x="180" y="161"/>
                    </a:lnTo>
                    <a:lnTo>
                      <a:pt x="181" y="156"/>
                    </a:lnTo>
                    <a:lnTo>
                      <a:pt x="181" y="151"/>
                    </a:lnTo>
                    <a:lnTo>
                      <a:pt x="183" y="151"/>
                    </a:lnTo>
                    <a:lnTo>
                      <a:pt x="186" y="153"/>
                    </a:lnTo>
                    <a:lnTo>
                      <a:pt x="189" y="158"/>
                    </a:lnTo>
                    <a:lnTo>
                      <a:pt x="194" y="161"/>
                    </a:lnTo>
                    <a:lnTo>
                      <a:pt x="198" y="164"/>
                    </a:lnTo>
                    <a:lnTo>
                      <a:pt x="205" y="168"/>
                    </a:lnTo>
                    <a:lnTo>
                      <a:pt x="208" y="170"/>
                    </a:lnTo>
                    <a:lnTo>
                      <a:pt x="211" y="172"/>
                    </a:lnTo>
                    <a:lnTo>
                      <a:pt x="216" y="167"/>
                    </a:lnTo>
                    <a:lnTo>
                      <a:pt x="216" y="159"/>
                    </a:lnTo>
                    <a:lnTo>
                      <a:pt x="216" y="151"/>
                    </a:lnTo>
                    <a:lnTo>
                      <a:pt x="216" y="150"/>
                    </a:lnTo>
                    <a:lnTo>
                      <a:pt x="198" y="76"/>
                    </a:lnTo>
                    <a:lnTo>
                      <a:pt x="214" y="29"/>
                    </a:lnTo>
                    <a:lnTo>
                      <a:pt x="211" y="29"/>
                    </a:lnTo>
                    <a:lnTo>
                      <a:pt x="205" y="31"/>
                    </a:lnTo>
                    <a:lnTo>
                      <a:pt x="198" y="31"/>
                    </a:lnTo>
                    <a:lnTo>
                      <a:pt x="194" y="33"/>
                    </a:lnTo>
                    <a:lnTo>
                      <a:pt x="186" y="33"/>
                    </a:lnTo>
                    <a:lnTo>
                      <a:pt x="181" y="34"/>
                    </a:lnTo>
                    <a:lnTo>
                      <a:pt x="173" y="34"/>
                    </a:lnTo>
                    <a:lnTo>
                      <a:pt x="167" y="36"/>
                    </a:lnTo>
                    <a:lnTo>
                      <a:pt x="159" y="36"/>
                    </a:lnTo>
                    <a:lnTo>
                      <a:pt x="153" y="37"/>
                    </a:lnTo>
                    <a:lnTo>
                      <a:pt x="145" y="37"/>
                    </a:lnTo>
                    <a:lnTo>
                      <a:pt x="139" y="37"/>
                    </a:lnTo>
                    <a:lnTo>
                      <a:pt x="133" y="37"/>
                    </a:lnTo>
                    <a:lnTo>
                      <a:pt x="130" y="37"/>
                    </a:lnTo>
                    <a:lnTo>
                      <a:pt x="122" y="36"/>
                    </a:lnTo>
                    <a:lnTo>
                      <a:pt x="117" y="36"/>
                    </a:lnTo>
                    <a:lnTo>
                      <a:pt x="109" y="34"/>
                    </a:lnTo>
                    <a:lnTo>
                      <a:pt x="105" y="33"/>
                    </a:lnTo>
                    <a:lnTo>
                      <a:pt x="97" y="29"/>
                    </a:lnTo>
                    <a:lnTo>
                      <a:pt x="90" y="26"/>
                    </a:lnTo>
                    <a:lnTo>
                      <a:pt x="83" y="25"/>
                    </a:lnTo>
                    <a:lnTo>
                      <a:pt x="76" y="23"/>
                    </a:lnTo>
                    <a:lnTo>
                      <a:pt x="69" y="20"/>
                    </a:lnTo>
                    <a:lnTo>
                      <a:pt x="61" y="15"/>
                    </a:lnTo>
                    <a:lnTo>
                      <a:pt x="53" y="14"/>
                    </a:lnTo>
                    <a:lnTo>
                      <a:pt x="47" y="11"/>
                    </a:lnTo>
                    <a:lnTo>
                      <a:pt x="40" y="8"/>
                    </a:lnTo>
                    <a:lnTo>
                      <a:pt x="34" y="6"/>
                    </a:lnTo>
                    <a:lnTo>
                      <a:pt x="28" y="3"/>
                    </a:lnTo>
                    <a:lnTo>
                      <a:pt x="25" y="0"/>
                    </a:lnTo>
                    <a:lnTo>
                      <a:pt x="22" y="6"/>
                    </a:lnTo>
                    <a:lnTo>
                      <a:pt x="20" y="11"/>
                    </a:lnTo>
                    <a:lnTo>
                      <a:pt x="19" y="15"/>
                    </a:lnTo>
                    <a:lnTo>
                      <a:pt x="17" y="23"/>
                    </a:lnTo>
                    <a:lnTo>
                      <a:pt x="15" y="28"/>
                    </a:lnTo>
                    <a:lnTo>
                      <a:pt x="15" y="34"/>
                    </a:lnTo>
                    <a:lnTo>
                      <a:pt x="14" y="40"/>
                    </a:lnTo>
                    <a:lnTo>
                      <a:pt x="12" y="47"/>
                    </a:lnTo>
                    <a:lnTo>
                      <a:pt x="9" y="53"/>
                    </a:lnTo>
                    <a:lnTo>
                      <a:pt x="9" y="59"/>
                    </a:lnTo>
                    <a:lnTo>
                      <a:pt x="6" y="64"/>
                    </a:lnTo>
                    <a:lnTo>
                      <a:pt x="6" y="72"/>
                    </a:lnTo>
                    <a:lnTo>
                      <a:pt x="4" y="76"/>
                    </a:lnTo>
                    <a:lnTo>
                      <a:pt x="3" y="83"/>
                    </a:lnTo>
                    <a:lnTo>
                      <a:pt x="1" y="87"/>
                    </a:lnTo>
                    <a:lnTo>
                      <a:pt x="0" y="95"/>
                    </a:lnTo>
                    <a:lnTo>
                      <a:pt x="97" y="108"/>
                    </a:lnTo>
                    <a:close/>
                  </a:path>
                </a:pathLst>
              </a:custGeom>
              <a:solidFill>
                <a:srgbClr val="FFFFFF"/>
              </a:solidFill>
              <a:ln w="9525">
                <a:noFill/>
                <a:round/>
                <a:headEnd/>
                <a:tailEnd/>
              </a:ln>
            </p:spPr>
            <p:txBody>
              <a:bodyPr/>
              <a:lstStyle/>
              <a:p>
                <a:endParaRPr lang="de-AT"/>
              </a:p>
            </p:txBody>
          </p:sp>
          <p:sp>
            <p:nvSpPr>
              <p:cNvPr id="139" name="Freeform 154"/>
              <p:cNvSpPr>
                <a:spLocks/>
              </p:cNvSpPr>
              <p:nvPr/>
            </p:nvSpPr>
            <p:spPr bwMode="auto">
              <a:xfrm>
                <a:off x="1558" y="1302"/>
                <a:ext cx="70" cy="60"/>
              </a:xfrm>
              <a:custGeom>
                <a:avLst/>
                <a:gdLst>
                  <a:gd name="T0" fmla="*/ 9 w 141"/>
                  <a:gd name="T1" fmla="*/ 2 h 121"/>
                  <a:gd name="T2" fmla="*/ 4 w 141"/>
                  <a:gd name="T3" fmla="*/ 23 h 121"/>
                  <a:gd name="T4" fmla="*/ 24 w 141"/>
                  <a:gd name="T5" fmla="*/ 26 h 121"/>
                  <a:gd name="T6" fmla="*/ 35 w 141"/>
                  <a:gd name="T7" fmla="*/ 13 h 121"/>
                  <a:gd name="T8" fmla="*/ 28 w 141"/>
                  <a:gd name="T9" fmla="*/ 29 h 121"/>
                  <a:gd name="T10" fmla="*/ 27 w 141"/>
                  <a:gd name="T11" fmla="*/ 30 h 121"/>
                  <a:gd name="T12" fmla="*/ 25 w 141"/>
                  <a:gd name="T13" fmla="*/ 29 h 121"/>
                  <a:gd name="T14" fmla="*/ 23 w 141"/>
                  <a:gd name="T15" fmla="*/ 29 h 121"/>
                  <a:gd name="T16" fmla="*/ 22 w 141"/>
                  <a:gd name="T17" fmla="*/ 29 h 121"/>
                  <a:gd name="T18" fmla="*/ 20 w 141"/>
                  <a:gd name="T19" fmla="*/ 29 h 121"/>
                  <a:gd name="T20" fmla="*/ 18 w 141"/>
                  <a:gd name="T21" fmla="*/ 29 h 121"/>
                  <a:gd name="T22" fmla="*/ 17 w 141"/>
                  <a:gd name="T23" fmla="*/ 29 h 121"/>
                  <a:gd name="T24" fmla="*/ 15 w 141"/>
                  <a:gd name="T25" fmla="*/ 28 h 121"/>
                  <a:gd name="T26" fmla="*/ 13 w 141"/>
                  <a:gd name="T27" fmla="*/ 28 h 121"/>
                  <a:gd name="T28" fmla="*/ 11 w 141"/>
                  <a:gd name="T29" fmla="*/ 28 h 121"/>
                  <a:gd name="T30" fmla="*/ 10 w 141"/>
                  <a:gd name="T31" fmla="*/ 28 h 121"/>
                  <a:gd name="T32" fmla="*/ 8 w 141"/>
                  <a:gd name="T33" fmla="*/ 28 h 121"/>
                  <a:gd name="T34" fmla="*/ 7 w 141"/>
                  <a:gd name="T35" fmla="*/ 28 h 121"/>
                  <a:gd name="T36" fmla="*/ 5 w 141"/>
                  <a:gd name="T37" fmla="*/ 27 h 121"/>
                  <a:gd name="T38" fmla="*/ 3 w 141"/>
                  <a:gd name="T39" fmla="*/ 27 h 121"/>
                  <a:gd name="T40" fmla="*/ 1 w 141"/>
                  <a:gd name="T41" fmla="*/ 27 h 121"/>
                  <a:gd name="T42" fmla="*/ 0 w 141"/>
                  <a:gd name="T43" fmla="*/ 28 h 121"/>
                  <a:gd name="T44" fmla="*/ 2 w 141"/>
                  <a:gd name="T45" fmla="*/ 14 h 121"/>
                  <a:gd name="T46" fmla="*/ 6 w 141"/>
                  <a:gd name="T47" fmla="*/ 0 h 121"/>
                  <a:gd name="T48" fmla="*/ 9 w 141"/>
                  <a:gd name="T49" fmla="*/ 2 h 121"/>
                  <a:gd name="T50" fmla="*/ 9 w 141"/>
                  <a:gd name="T51" fmla="*/ 2 h 12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41"/>
                  <a:gd name="T79" fmla="*/ 0 h 121"/>
                  <a:gd name="T80" fmla="*/ 141 w 141"/>
                  <a:gd name="T81" fmla="*/ 121 h 12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41" h="121">
                    <a:moveTo>
                      <a:pt x="36" y="8"/>
                    </a:moveTo>
                    <a:lnTo>
                      <a:pt x="16" y="94"/>
                    </a:lnTo>
                    <a:lnTo>
                      <a:pt x="97" y="104"/>
                    </a:lnTo>
                    <a:lnTo>
                      <a:pt x="141" y="52"/>
                    </a:lnTo>
                    <a:lnTo>
                      <a:pt x="113" y="118"/>
                    </a:lnTo>
                    <a:lnTo>
                      <a:pt x="108" y="121"/>
                    </a:lnTo>
                    <a:lnTo>
                      <a:pt x="100" y="119"/>
                    </a:lnTo>
                    <a:lnTo>
                      <a:pt x="94" y="119"/>
                    </a:lnTo>
                    <a:lnTo>
                      <a:pt x="88" y="118"/>
                    </a:lnTo>
                    <a:lnTo>
                      <a:pt x="80" y="118"/>
                    </a:lnTo>
                    <a:lnTo>
                      <a:pt x="74" y="116"/>
                    </a:lnTo>
                    <a:lnTo>
                      <a:pt x="68" y="116"/>
                    </a:lnTo>
                    <a:lnTo>
                      <a:pt x="61" y="115"/>
                    </a:lnTo>
                    <a:lnTo>
                      <a:pt x="55" y="115"/>
                    </a:lnTo>
                    <a:lnTo>
                      <a:pt x="47" y="115"/>
                    </a:lnTo>
                    <a:lnTo>
                      <a:pt x="41" y="113"/>
                    </a:lnTo>
                    <a:lnTo>
                      <a:pt x="35" y="113"/>
                    </a:lnTo>
                    <a:lnTo>
                      <a:pt x="29" y="113"/>
                    </a:lnTo>
                    <a:lnTo>
                      <a:pt x="21" y="111"/>
                    </a:lnTo>
                    <a:lnTo>
                      <a:pt x="14" y="111"/>
                    </a:lnTo>
                    <a:lnTo>
                      <a:pt x="7" y="111"/>
                    </a:lnTo>
                    <a:lnTo>
                      <a:pt x="0" y="113"/>
                    </a:lnTo>
                    <a:lnTo>
                      <a:pt x="10" y="57"/>
                    </a:lnTo>
                    <a:lnTo>
                      <a:pt x="25" y="0"/>
                    </a:lnTo>
                    <a:lnTo>
                      <a:pt x="36" y="8"/>
                    </a:lnTo>
                    <a:close/>
                  </a:path>
                </a:pathLst>
              </a:custGeom>
              <a:solidFill>
                <a:srgbClr val="000000"/>
              </a:solidFill>
              <a:ln w="9525">
                <a:noFill/>
                <a:round/>
                <a:headEnd/>
                <a:tailEnd/>
              </a:ln>
            </p:spPr>
            <p:txBody>
              <a:bodyPr/>
              <a:lstStyle/>
              <a:p>
                <a:endParaRPr lang="de-AT"/>
              </a:p>
            </p:txBody>
          </p:sp>
          <p:sp>
            <p:nvSpPr>
              <p:cNvPr id="140" name="Freeform 155"/>
              <p:cNvSpPr>
                <a:spLocks/>
              </p:cNvSpPr>
              <p:nvPr/>
            </p:nvSpPr>
            <p:spPr bwMode="auto">
              <a:xfrm>
                <a:off x="1571" y="1339"/>
                <a:ext cx="16" cy="10"/>
              </a:xfrm>
              <a:custGeom>
                <a:avLst/>
                <a:gdLst>
                  <a:gd name="T0" fmla="*/ 2 w 31"/>
                  <a:gd name="T1" fmla="*/ 0 h 19"/>
                  <a:gd name="T2" fmla="*/ 2 w 31"/>
                  <a:gd name="T3" fmla="*/ 0 h 19"/>
                  <a:gd name="T4" fmla="*/ 3 w 31"/>
                  <a:gd name="T5" fmla="*/ 0 h 19"/>
                  <a:gd name="T6" fmla="*/ 4 w 31"/>
                  <a:gd name="T7" fmla="*/ 1 h 19"/>
                  <a:gd name="T8" fmla="*/ 5 w 31"/>
                  <a:gd name="T9" fmla="*/ 1 h 19"/>
                  <a:gd name="T10" fmla="*/ 6 w 31"/>
                  <a:gd name="T11" fmla="*/ 2 h 19"/>
                  <a:gd name="T12" fmla="*/ 7 w 31"/>
                  <a:gd name="T13" fmla="*/ 2 h 19"/>
                  <a:gd name="T14" fmla="*/ 8 w 31"/>
                  <a:gd name="T15" fmla="*/ 2 h 19"/>
                  <a:gd name="T16" fmla="*/ 8 w 31"/>
                  <a:gd name="T17" fmla="*/ 3 h 19"/>
                  <a:gd name="T18" fmla="*/ 8 w 31"/>
                  <a:gd name="T19" fmla="*/ 4 h 19"/>
                  <a:gd name="T20" fmla="*/ 8 w 31"/>
                  <a:gd name="T21" fmla="*/ 5 h 19"/>
                  <a:gd name="T22" fmla="*/ 7 w 31"/>
                  <a:gd name="T23" fmla="*/ 5 h 19"/>
                  <a:gd name="T24" fmla="*/ 7 w 31"/>
                  <a:gd name="T25" fmla="*/ 5 h 19"/>
                  <a:gd name="T26" fmla="*/ 5 w 31"/>
                  <a:gd name="T27" fmla="*/ 5 h 19"/>
                  <a:gd name="T28" fmla="*/ 3 w 31"/>
                  <a:gd name="T29" fmla="*/ 4 h 19"/>
                  <a:gd name="T30" fmla="*/ 2 w 31"/>
                  <a:gd name="T31" fmla="*/ 4 h 19"/>
                  <a:gd name="T32" fmla="*/ 1 w 31"/>
                  <a:gd name="T33" fmla="*/ 4 h 19"/>
                  <a:gd name="T34" fmla="*/ 0 w 31"/>
                  <a:gd name="T35" fmla="*/ 2 h 19"/>
                  <a:gd name="T36" fmla="*/ 1 w 31"/>
                  <a:gd name="T37" fmla="*/ 2 h 19"/>
                  <a:gd name="T38" fmla="*/ 1 w 31"/>
                  <a:gd name="T39" fmla="*/ 0 h 19"/>
                  <a:gd name="T40" fmla="*/ 2 w 31"/>
                  <a:gd name="T41" fmla="*/ 0 h 19"/>
                  <a:gd name="T42" fmla="*/ 2 w 31"/>
                  <a:gd name="T43" fmla="*/ 0 h 1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1"/>
                  <a:gd name="T67" fmla="*/ 0 h 19"/>
                  <a:gd name="T68" fmla="*/ 31 w 31"/>
                  <a:gd name="T69" fmla="*/ 19 h 1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1" h="19">
                    <a:moveTo>
                      <a:pt x="5" y="0"/>
                    </a:moveTo>
                    <a:lnTo>
                      <a:pt x="5" y="0"/>
                    </a:lnTo>
                    <a:lnTo>
                      <a:pt x="9" y="0"/>
                    </a:lnTo>
                    <a:lnTo>
                      <a:pt x="13" y="2"/>
                    </a:lnTo>
                    <a:lnTo>
                      <a:pt x="17" y="4"/>
                    </a:lnTo>
                    <a:lnTo>
                      <a:pt x="22" y="5"/>
                    </a:lnTo>
                    <a:lnTo>
                      <a:pt x="27" y="7"/>
                    </a:lnTo>
                    <a:lnTo>
                      <a:pt x="30" y="8"/>
                    </a:lnTo>
                    <a:lnTo>
                      <a:pt x="31" y="11"/>
                    </a:lnTo>
                    <a:lnTo>
                      <a:pt x="30" y="15"/>
                    </a:lnTo>
                    <a:lnTo>
                      <a:pt x="30" y="18"/>
                    </a:lnTo>
                    <a:lnTo>
                      <a:pt x="28" y="19"/>
                    </a:lnTo>
                    <a:lnTo>
                      <a:pt x="25" y="19"/>
                    </a:lnTo>
                    <a:lnTo>
                      <a:pt x="17" y="18"/>
                    </a:lnTo>
                    <a:lnTo>
                      <a:pt x="11" y="16"/>
                    </a:lnTo>
                    <a:lnTo>
                      <a:pt x="5" y="15"/>
                    </a:lnTo>
                    <a:lnTo>
                      <a:pt x="2" y="13"/>
                    </a:lnTo>
                    <a:lnTo>
                      <a:pt x="0" y="8"/>
                    </a:lnTo>
                    <a:lnTo>
                      <a:pt x="2" y="5"/>
                    </a:lnTo>
                    <a:lnTo>
                      <a:pt x="3" y="0"/>
                    </a:lnTo>
                    <a:lnTo>
                      <a:pt x="5" y="0"/>
                    </a:lnTo>
                    <a:close/>
                  </a:path>
                </a:pathLst>
              </a:custGeom>
              <a:solidFill>
                <a:srgbClr val="000000"/>
              </a:solidFill>
              <a:ln w="9525">
                <a:noFill/>
                <a:round/>
                <a:headEnd/>
                <a:tailEnd/>
              </a:ln>
            </p:spPr>
            <p:txBody>
              <a:bodyPr/>
              <a:lstStyle/>
              <a:p>
                <a:endParaRPr lang="de-AT"/>
              </a:p>
            </p:txBody>
          </p:sp>
          <p:sp>
            <p:nvSpPr>
              <p:cNvPr id="141" name="Freeform 156"/>
              <p:cNvSpPr>
                <a:spLocks/>
              </p:cNvSpPr>
              <p:nvPr/>
            </p:nvSpPr>
            <p:spPr bwMode="auto">
              <a:xfrm>
                <a:off x="1575" y="1328"/>
                <a:ext cx="15" cy="9"/>
              </a:xfrm>
              <a:custGeom>
                <a:avLst/>
                <a:gdLst>
                  <a:gd name="T0" fmla="*/ 1 w 30"/>
                  <a:gd name="T1" fmla="*/ 0 h 19"/>
                  <a:gd name="T2" fmla="*/ 2 w 30"/>
                  <a:gd name="T3" fmla="*/ 0 h 19"/>
                  <a:gd name="T4" fmla="*/ 2 w 30"/>
                  <a:gd name="T5" fmla="*/ 0 h 19"/>
                  <a:gd name="T6" fmla="*/ 3 w 30"/>
                  <a:gd name="T7" fmla="*/ 0 h 19"/>
                  <a:gd name="T8" fmla="*/ 5 w 30"/>
                  <a:gd name="T9" fmla="*/ 0 h 19"/>
                  <a:gd name="T10" fmla="*/ 5 w 30"/>
                  <a:gd name="T11" fmla="*/ 1 h 19"/>
                  <a:gd name="T12" fmla="*/ 7 w 30"/>
                  <a:gd name="T13" fmla="*/ 1 h 19"/>
                  <a:gd name="T14" fmla="*/ 7 w 30"/>
                  <a:gd name="T15" fmla="*/ 2 h 19"/>
                  <a:gd name="T16" fmla="*/ 8 w 30"/>
                  <a:gd name="T17" fmla="*/ 2 h 19"/>
                  <a:gd name="T18" fmla="*/ 8 w 30"/>
                  <a:gd name="T19" fmla="*/ 3 h 19"/>
                  <a:gd name="T20" fmla="*/ 8 w 30"/>
                  <a:gd name="T21" fmla="*/ 4 h 19"/>
                  <a:gd name="T22" fmla="*/ 7 w 30"/>
                  <a:gd name="T23" fmla="*/ 4 h 19"/>
                  <a:gd name="T24" fmla="*/ 6 w 30"/>
                  <a:gd name="T25" fmla="*/ 4 h 19"/>
                  <a:gd name="T26" fmla="*/ 5 w 30"/>
                  <a:gd name="T27" fmla="*/ 4 h 19"/>
                  <a:gd name="T28" fmla="*/ 3 w 30"/>
                  <a:gd name="T29" fmla="*/ 4 h 19"/>
                  <a:gd name="T30" fmla="*/ 1 w 30"/>
                  <a:gd name="T31" fmla="*/ 3 h 19"/>
                  <a:gd name="T32" fmla="*/ 0 w 30"/>
                  <a:gd name="T33" fmla="*/ 3 h 19"/>
                  <a:gd name="T34" fmla="*/ 0 w 30"/>
                  <a:gd name="T35" fmla="*/ 2 h 19"/>
                  <a:gd name="T36" fmla="*/ 1 w 30"/>
                  <a:gd name="T37" fmla="*/ 1 h 19"/>
                  <a:gd name="T38" fmla="*/ 1 w 30"/>
                  <a:gd name="T39" fmla="*/ 0 h 19"/>
                  <a:gd name="T40" fmla="*/ 1 w 30"/>
                  <a:gd name="T41" fmla="*/ 0 h 19"/>
                  <a:gd name="T42" fmla="*/ 1 w 30"/>
                  <a:gd name="T43" fmla="*/ 0 h 1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0"/>
                  <a:gd name="T67" fmla="*/ 0 h 19"/>
                  <a:gd name="T68" fmla="*/ 30 w 30"/>
                  <a:gd name="T69" fmla="*/ 19 h 1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0" h="19">
                    <a:moveTo>
                      <a:pt x="3" y="0"/>
                    </a:moveTo>
                    <a:lnTo>
                      <a:pt x="5" y="0"/>
                    </a:lnTo>
                    <a:lnTo>
                      <a:pt x="8" y="0"/>
                    </a:lnTo>
                    <a:lnTo>
                      <a:pt x="12" y="2"/>
                    </a:lnTo>
                    <a:lnTo>
                      <a:pt x="17" y="3"/>
                    </a:lnTo>
                    <a:lnTo>
                      <a:pt x="20" y="5"/>
                    </a:lnTo>
                    <a:lnTo>
                      <a:pt x="26" y="6"/>
                    </a:lnTo>
                    <a:lnTo>
                      <a:pt x="28" y="8"/>
                    </a:lnTo>
                    <a:lnTo>
                      <a:pt x="30" y="11"/>
                    </a:lnTo>
                    <a:lnTo>
                      <a:pt x="30" y="14"/>
                    </a:lnTo>
                    <a:lnTo>
                      <a:pt x="30" y="17"/>
                    </a:lnTo>
                    <a:lnTo>
                      <a:pt x="26" y="17"/>
                    </a:lnTo>
                    <a:lnTo>
                      <a:pt x="23" y="19"/>
                    </a:lnTo>
                    <a:lnTo>
                      <a:pt x="17" y="17"/>
                    </a:lnTo>
                    <a:lnTo>
                      <a:pt x="9" y="16"/>
                    </a:lnTo>
                    <a:lnTo>
                      <a:pt x="3" y="14"/>
                    </a:lnTo>
                    <a:lnTo>
                      <a:pt x="0" y="13"/>
                    </a:lnTo>
                    <a:lnTo>
                      <a:pt x="0" y="8"/>
                    </a:lnTo>
                    <a:lnTo>
                      <a:pt x="1" y="5"/>
                    </a:lnTo>
                    <a:lnTo>
                      <a:pt x="1" y="2"/>
                    </a:lnTo>
                    <a:lnTo>
                      <a:pt x="3" y="0"/>
                    </a:lnTo>
                    <a:close/>
                  </a:path>
                </a:pathLst>
              </a:custGeom>
              <a:solidFill>
                <a:srgbClr val="000000"/>
              </a:solidFill>
              <a:ln w="9525">
                <a:noFill/>
                <a:round/>
                <a:headEnd/>
                <a:tailEnd/>
              </a:ln>
            </p:spPr>
            <p:txBody>
              <a:bodyPr/>
              <a:lstStyle/>
              <a:p>
                <a:endParaRPr lang="de-AT"/>
              </a:p>
            </p:txBody>
          </p:sp>
          <p:sp>
            <p:nvSpPr>
              <p:cNvPr id="142" name="Freeform 157"/>
              <p:cNvSpPr>
                <a:spLocks/>
              </p:cNvSpPr>
              <p:nvPr/>
            </p:nvSpPr>
            <p:spPr bwMode="auto">
              <a:xfrm>
                <a:off x="1579" y="1319"/>
                <a:ext cx="15" cy="8"/>
              </a:xfrm>
              <a:custGeom>
                <a:avLst/>
                <a:gdLst>
                  <a:gd name="T0" fmla="*/ 1 w 29"/>
                  <a:gd name="T1" fmla="*/ 0 h 15"/>
                  <a:gd name="T2" fmla="*/ 2 w 29"/>
                  <a:gd name="T3" fmla="*/ 0 h 15"/>
                  <a:gd name="T4" fmla="*/ 3 w 29"/>
                  <a:gd name="T5" fmla="*/ 1 h 15"/>
                  <a:gd name="T6" fmla="*/ 4 w 29"/>
                  <a:gd name="T7" fmla="*/ 1 h 15"/>
                  <a:gd name="T8" fmla="*/ 5 w 29"/>
                  <a:gd name="T9" fmla="*/ 1 h 15"/>
                  <a:gd name="T10" fmla="*/ 7 w 29"/>
                  <a:gd name="T11" fmla="*/ 2 h 15"/>
                  <a:gd name="T12" fmla="*/ 7 w 29"/>
                  <a:gd name="T13" fmla="*/ 2 h 15"/>
                  <a:gd name="T14" fmla="*/ 8 w 29"/>
                  <a:gd name="T15" fmla="*/ 2 h 15"/>
                  <a:gd name="T16" fmla="*/ 7 w 29"/>
                  <a:gd name="T17" fmla="*/ 3 h 15"/>
                  <a:gd name="T18" fmla="*/ 7 w 29"/>
                  <a:gd name="T19" fmla="*/ 3 h 15"/>
                  <a:gd name="T20" fmla="*/ 7 w 29"/>
                  <a:gd name="T21" fmla="*/ 4 h 15"/>
                  <a:gd name="T22" fmla="*/ 6 w 29"/>
                  <a:gd name="T23" fmla="*/ 4 h 15"/>
                  <a:gd name="T24" fmla="*/ 4 w 29"/>
                  <a:gd name="T25" fmla="*/ 4 h 15"/>
                  <a:gd name="T26" fmla="*/ 2 w 29"/>
                  <a:gd name="T27" fmla="*/ 3 h 15"/>
                  <a:gd name="T28" fmla="*/ 1 w 29"/>
                  <a:gd name="T29" fmla="*/ 3 h 15"/>
                  <a:gd name="T30" fmla="*/ 0 w 29"/>
                  <a:gd name="T31" fmla="*/ 3 h 15"/>
                  <a:gd name="T32" fmla="*/ 0 w 29"/>
                  <a:gd name="T33" fmla="*/ 1 h 15"/>
                  <a:gd name="T34" fmla="*/ 1 w 29"/>
                  <a:gd name="T35" fmla="*/ 0 h 15"/>
                  <a:gd name="T36" fmla="*/ 1 w 29"/>
                  <a:gd name="T37" fmla="*/ 0 h 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
                  <a:gd name="T58" fmla="*/ 0 h 15"/>
                  <a:gd name="T59" fmla="*/ 29 w 29"/>
                  <a:gd name="T60" fmla="*/ 15 h 1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 h="15">
                    <a:moveTo>
                      <a:pt x="4" y="0"/>
                    </a:moveTo>
                    <a:lnTo>
                      <a:pt x="7" y="0"/>
                    </a:lnTo>
                    <a:lnTo>
                      <a:pt x="11" y="1"/>
                    </a:lnTo>
                    <a:lnTo>
                      <a:pt x="15" y="1"/>
                    </a:lnTo>
                    <a:lnTo>
                      <a:pt x="20" y="3"/>
                    </a:lnTo>
                    <a:lnTo>
                      <a:pt x="25" y="5"/>
                    </a:lnTo>
                    <a:lnTo>
                      <a:pt x="26" y="5"/>
                    </a:lnTo>
                    <a:lnTo>
                      <a:pt x="29" y="8"/>
                    </a:lnTo>
                    <a:lnTo>
                      <a:pt x="28" y="9"/>
                    </a:lnTo>
                    <a:lnTo>
                      <a:pt x="28" y="12"/>
                    </a:lnTo>
                    <a:lnTo>
                      <a:pt x="25" y="14"/>
                    </a:lnTo>
                    <a:lnTo>
                      <a:pt x="22" y="15"/>
                    </a:lnTo>
                    <a:lnTo>
                      <a:pt x="14" y="14"/>
                    </a:lnTo>
                    <a:lnTo>
                      <a:pt x="7" y="12"/>
                    </a:lnTo>
                    <a:lnTo>
                      <a:pt x="1" y="11"/>
                    </a:lnTo>
                    <a:lnTo>
                      <a:pt x="0" y="9"/>
                    </a:lnTo>
                    <a:lnTo>
                      <a:pt x="0" y="3"/>
                    </a:lnTo>
                    <a:lnTo>
                      <a:pt x="4" y="0"/>
                    </a:lnTo>
                    <a:close/>
                  </a:path>
                </a:pathLst>
              </a:custGeom>
              <a:solidFill>
                <a:srgbClr val="000000"/>
              </a:solidFill>
              <a:ln w="9525">
                <a:noFill/>
                <a:round/>
                <a:headEnd/>
                <a:tailEnd/>
              </a:ln>
            </p:spPr>
            <p:txBody>
              <a:bodyPr/>
              <a:lstStyle/>
              <a:p>
                <a:endParaRPr lang="de-AT"/>
              </a:p>
            </p:txBody>
          </p:sp>
          <p:sp>
            <p:nvSpPr>
              <p:cNvPr id="143" name="Freeform 158"/>
              <p:cNvSpPr>
                <a:spLocks/>
              </p:cNvSpPr>
              <p:nvPr/>
            </p:nvSpPr>
            <p:spPr bwMode="auto">
              <a:xfrm>
                <a:off x="1630" y="1352"/>
                <a:ext cx="14" cy="24"/>
              </a:xfrm>
              <a:custGeom>
                <a:avLst/>
                <a:gdLst>
                  <a:gd name="T0" fmla="*/ 0 w 28"/>
                  <a:gd name="T1" fmla="*/ 2 h 49"/>
                  <a:gd name="T2" fmla="*/ 5 w 28"/>
                  <a:gd name="T3" fmla="*/ 0 h 49"/>
                  <a:gd name="T4" fmla="*/ 7 w 28"/>
                  <a:gd name="T5" fmla="*/ 11 h 49"/>
                  <a:gd name="T6" fmla="*/ 6 w 28"/>
                  <a:gd name="T7" fmla="*/ 12 h 49"/>
                  <a:gd name="T8" fmla="*/ 0 w 28"/>
                  <a:gd name="T9" fmla="*/ 2 h 49"/>
                  <a:gd name="T10" fmla="*/ 0 w 28"/>
                  <a:gd name="T11" fmla="*/ 2 h 49"/>
                  <a:gd name="T12" fmla="*/ 0 60000 65536"/>
                  <a:gd name="T13" fmla="*/ 0 60000 65536"/>
                  <a:gd name="T14" fmla="*/ 0 60000 65536"/>
                  <a:gd name="T15" fmla="*/ 0 60000 65536"/>
                  <a:gd name="T16" fmla="*/ 0 60000 65536"/>
                  <a:gd name="T17" fmla="*/ 0 60000 65536"/>
                  <a:gd name="T18" fmla="*/ 0 w 28"/>
                  <a:gd name="T19" fmla="*/ 0 h 49"/>
                  <a:gd name="T20" fmla="*/ 28 w 28"/>
                  <a:gd name="T21" fmla="*/ 49 h 49"/>
                </a:gdLst>
                <a:ahLst/>
                <a:cxnLst>
                  <a:cxn ang="T12">
                    <a:pos x="T0" y="T1"/>
                  </a:cxn>
                  <a:cxn ang="T13">
                    <a:pos x="T2" y="T3"/>
                  </a:cxn>
                  <a:cxn ang="T14">
                    <a:pos x="T4" y="T5"/>
                  </a:cxn>
                  <a:cxn ang="T15">
                    <a:pos x="T6" y="T7"/>
                  </a:cxn>
                  <a:cxn ang="T16">
                    <a:pos x="T8" y="T9"/>
                  </a:cxn>
                  <a:cxn ang="T17">
                    <a:pos x="T10" y="T11"/>
                  </a:cxn>
                </a:cxnLst>
                <a:rect l="T18" t="T19" r="T20" b="T21"/>
                <a:pathLst>
                  <a:path w="28" h="49">
                    <a:moveTo>
                      <a:pt x="0" y="10"/>
                    </a:moveTo>
                    <a:lnTo>
                      <a:pt x="17" y="0"/>
                    </a:lnTo>
                    <a:lnTo>
                      <a:pt x="28" y="47"/>
                    </a:lnTo>
                    <a:lnTo>
                      <a:pt x="24" y="49"/>
                    </a:lnTo>
                    <a:lnTo>
                      <a:pt x="0" y="10"/>
                    </a:lnTo>
                    <a:close/>
                  </a:path>
                </a:pathLst>
              </a:custGeom>
              <a:solidFill>
                <a:srgbClr val="000000"/>
              </a:solidFill>
              <a:ln w="9525">
                <a:noFill/>
                <a:round/>
                <a:headEnd/>
                <a:tailEnd/>
              </a:ln>
            </p:spPr>
            <p:txBody>
              <a:bodyPr/>
              <a:lstStyle/>
              <a:p>
                <a:endParaRPr lang="de-AT"/>
              </a:p>
            </p:txBody>
          </p:sp>
          <p:sp>
            <p:nvSpPr>
              <p:cNvPr id="144" name="Freeform 159"/>
              <p:cNvSpPr>
                <a:spLocks/>
              </p:cNvSpPr>
              <p:nvPr/>
            </p:nvSpPr>
            <p:spPr bwMode="auto">
              <a:xfrm>
                <a:off x="1641" y="1343"/>
                <a:ext cx="14" cy="27"/>
              </a:xfrm>
              <a:custGeom>
                <a:avLst/>
                <a:gdLst>
                  <a:gd name="T0" fmla="*/ 0 w 30"/>
                  <a:gd name="T1" fmla="*/ 3 h 53"/>
                  <a:gd name="T2" fmla="*/ 3 w 30"/>
                  <a:gd name="T3" fmla="*/ 0 h 53"/>
                  <a:gd name="T4" fmla="*/ 7 w 30"/>
                  <a:gd name="T5" fmla="*/ 14 h 53"/>
                  <a:gd name="T6" fmla="*/ 0 w 30"/>
                  <a:gd name="T7" fmla="*/ 3 h 53"/>
                  <a:gd name="T8" fmla="*/ 0 w 30"/>
                  <a:gd name="T9" fmla="*/ 3 h 53"/>
                  <a:gd name="T10" fmla="*/ 0 60000 65536"/>
                  <a:gd name="T11" fmla="*/ 0 60000 65536"/>
                  <a:gd name="T12" fmla="*/ 0 60000 65536"/>
                  <a:gd name="T13" fmla="*/ 0 60000 65536"/>
                  <a:gd name="T14" fmla="*/ 0 60000 65536"/>
                  <a:gd name="T15" fmla="*/ 0 w 30"/>
                  <a:gd name="T16" fmla="*/ 0 h 53"/>
                  <a:gd name="T17" fmla="*/ 30 w 30"/>
                  <a:gd name="T18" fmla="*/ 53 h 53"/>
                </a:gdLst>
                <a:ahLst/>
                <a:cxnLst>
                  <a:cxn ang="T10">
                    <a:pos x="T0" y="T1"/>
                  </a:cxn>
                  <a:cxn ang="T11">
                    <a:pos x="T2" y="T3"/>
                  </a:cxn>
                  <a:cxn ang="T12">
                    <a:pos x="T4" y="T5"/>
                  </a:cxn>
                  <a:cxn ang="T13">
                    <a:pos x="T6" y="T7"/>
                  </a:cxn>
                  <a:cxn ang="T14">
                    <a:pos x="T8" y="T9"/>
                  </a:cxn>
                </a:cxnLst>
                <a:rect l="T15" t="T16" r="T17" b="T18"/>
                <a:pathLst>
                  <a:path w="30" h="53">
                    <a:moveTo>
                      <a:pt x="0" y="10"/>
                    </a:moveTo>
                    <a:lnTo>
                      <a:pt x="14" y="0"/>
                    </a:lnTo>
                    <a:lnTo>
                      <a:pt x="30" y="53"/>
                    </a:lnTo>
                    <a:lnTo>
                      <a:pt x="0" y="10"/>
                    </a:lnTo>
                    <a:close/>
                  </a:path>
                </a:pathLst>
              </a:custGeom>
              <a:solidFill>
                <a:srgbClr val="000000"/>
              </a:solidFill>
              <a:ln w="9525">
                <a:noFill/>
                <a:round/>
                <a:headEnd/>
                <a:tailEnd/>
              </a:ln>
            </p:spPr>
            <p:txBody>
              <a:bodyPr/>
              <a:lstStyle/>
              <a:p>
                <a:endParaRPr lang="de-AT"/>
              </a:p>
            </p:txBody>
          </p:sp>
          <p:sp>
            <p:nvSpPr>
              <p:cNvPr id="145" name="Freeform 160"/>
              <p:cNvSpPr>
                <a:spLocks/>
              </p:cNvSpPr>
              <p:nvPr/>
            </p:nvSpPr>
            <p:spPr bwMode="auto">
              <a:xfrm>
                <a:off x="1619" y="1359"/>
                <a:ext cx="11" cy="24"/>
              </a:xfrm>
              <a:custGeom>
                <a:avLst/>
                <a:gdLst>
                  <a:gd name="T0" fmla="*/ 0 w 22"/>
                  <a:gd name="T1" fmla="*/ 2 h 48"/>
                  <a:gd name="T2" fmla="*/ 5 w 22"/>
                  <a:gd name="T3" fmla="*/ 0 h 48"/>
                  <a:gd name="T4" fmla="*/ 6 w 22"/>
                  <a:gd name="T5" fmla="*/ 12 h 48"/>
                  <a:gd name="T6" fmla="*/ 0 w 22"/>
                  <a:gd name="T7" fmla="*/ 2 h 48"/>
                  <a:gd name="T8" fmla="*/ 0 w 22"/>
                  <a:gd name="T9" fmla="*/ 2 h 48"/>
                  <a:gd name="T10" fmla="*/ 0 60000 65536"/>
                  <a:gd name="T11" fmla="*/ 0 60000 65536"/>
                  <a:gd name="T12" fmla="*/ 0 60000 65536"/>
                  <a:gd name="T13" fmla="*/ 0 60000 65536"/>
                  <a:gd name="T14" fmla="*/ 0 60000 65536"/>
                  <a:gd name="T15" fmla="*/ 0 w 22"/>
                  <a:gd name="T16" fmla="*/ 0 h 48"/>
                  <a:gd name="T17" fmla="*/ 22 w 22"/>
                  <a:gd name="T18" fmla="*/ 48 h 48"/>
                </a:gdLst>
                <a:ahLst/>
                <a:cxnLst>
                  <a:cxn ang="T10">
                    <a:pos x="T0" y="T1"/>
                  </a:cxn>
                  <a:cxn ang="T11">
                    <a:pos x="T2" y="T3"/>
                  </a:cxn>
                  <a:cxn ang="T12">
                    <a:pos x="T4" y="T5"/>
                  </a:cxn>
                  <a:cxn ang="T13">
                    <a:pos x="T6" y="T7"/>
                  </a:cxn>
                  <a:cxn ang="T14">
                    <a:pos x="T8" y="T9"/>
                  </a:cxn>
                </a:cxnLst>
                <a:rect l="T15" t="T16" r="T17" b="T18"/>
                <a:pathLst>
                  <a:path w="22" h="48">
                    <a:moveTo>
                      <a:pt x="0" y="6"/>
                    </a:moveTo>
                    <a:lnTo>
                      <a:pt x="18" y="0"/>
                    </a:lnTo>
                    <a:lnTo>
                      <a:pt x="22" y="48"/>
                    </a:lnTo>
                    <a:lnTo>
                      <a:pt x="0" y="6"/>
                    </a:lnTo>
                    <a:close/>
                  </a:path>
                </a:pathLst>
              </a:custGeom>
              <a:solidFill>
                <a:srgbClr val="000000"/>
              </a:solidFill>
              <a:ln w="9525">
                <a:noFill/>
                <a:round/>
                <a:headEnd/>
                <a:tailEnd/>
              </a:ln>
            </p:spPr>
            <p:txBody>
              <a:bodyPr/>
              <a:lstStyle/>
              <a:p>
                <a:endParaRPr lang="de-AT"/>
              </a:p>
            </p:txBody>
          </p:sp>
          <p:sp>
            <p:nvSpPr>
              <p:cNvPr id="146" name="Freeform 161"/>
              <p:cNvSpPr>
                <a:spLocks/>
              </p:cNvSpPr>
              <p:nvPr/>
            </p:nvSpPr>
            <p:spPr bwMode="auto">
              <a:xfrm>
                <a:off x="1585" y="1231"/>
                <a:ext cx="237" cy="193"/>
              </a:xfrm>
              <a:custGeom>
                <a:avLst/>
                <a:gdLst>
                  <a:gd name="T0" fmla="*/ 7 w 474"/>
                  <a:gd name="T1" fmla="*/ 22 h 386"/>
                  <a:gd name="T2" fmla="*/ 10 w 474"/>
                  <a:gd name="T3" fmla="*/ 19 h 386"/>
                  <a:gd name="T4" fmla="*/ 15 w 474"/>
                  <a:gd name="T5" fmla="*/ 15 h 386"/>
                  <a:gd name="T6" fmla="*/ 22 w 474"/>
                  <a:gd name="T7" fmla="*/ 11 h 386"/>
                  <a:gd name="T8" fmla="*/ 28 w 474"/>
                  <a:gd name="T9" fmla="*/ 6 h 386"/>
                  <a:gd name="T10" fmla="*/ 33 w 474"/>
                  <a:gd name="T11" fmla="*/ 3 h 386"/>
                  <a:gd name="T12" fmla="*/ 38 w 474"/>
                  <a:gd name="T13" fmla="*/ 2 h 386"/>
                  <a:gd name="T14" fmla="*/ 41 w 474"/>
                  <a:gd name="T15" fmla="*/ 1 h 386"/>
                  <a:gd name="T16" fmla="*/ 44 w 474"/>
                  <a:gd name="T17" fmla="*/ 0 h 386"/>
                  <a:gd name="T18" fmla="*/ 42 w 474"/>
                  <a:gd name="T19" fmla="*/ 15 h 386"/>
                  <a:gd name="T20" fmla="*/ 44 w 474"/>
                  <a:gd name="T21" fmla="*/ 16 h 386"/>
                  <a:gd name="T22" fmla="*/ 50 w 474"/>
                  <a:gd name="T23" fmla="*/ 19 h 386"/>
                  <a:gd name="T24" fmla="*/ 57 w 474"/>
                  <a:gd name="T25" fmla="*/ 23 h 386"/>
                  <a:gd name="T26" fmla="*/ 64 w 474"/>
                  <a:gd name="T27" fmla="*/ 29 h 386"/>
                  <a:gd name="T28" fmla="*/ 70 w 474"/>
                  <a:gd name="T29" fmla="*/ 38 h 386"/>
                  <a:gd name="T30" fmla="*/ 71 w 474"/>
                  <a:gd name="T31" fmla="*/ 49 h 386"/>
                  <a:gd name="T32" fmla="*/ 71 w 474"/>
                  <a:gd name="T33" fmla="*/ 58 h 386"/>
                  <a:gd name="T34" fmla="*/ 70 w 474"/>
                  <a:gd name="T35" fmla="*/ 65 h 386"/>
                  <a:gd name="T36" fmla="*/ 70 w 474"/>
                  <a:gd name="T37" fmla="*/ 70 h 386"/>
                  <a:gd name="T38" fmla="*/ 69 w 474"/>
                  <a:gd name="T39" fmla="*/ 73 h 386"/>
                  <a:gd name="T40" fmla="*/ 111 w 474"/>
                  <a:gd name="T41" fmla="*/ 72 h 386"/>
                  <a:gd name="T42" fmla="*/ 119 w 474"/>
                  <a:gd name="T43" fmla="*/ 82 h 386"/>
                  <a:gd name="T44" fmla="*/ 118 w 474"/>
                  <a:gd name="T45" fmla="*/ 90 h 386"/>
                  <a:gd name="T46" fmla="*/ 116 w 474"/>
                  <a:gd name="T47" fmla="*/ 95 h 386"/>
                  <a:gd name="T48" fmla="*/ 111 w 474"/>
                  <a:gd name="T49" fmla="*/ 97 h 386"/>
                  <a:gd name="T50" fmla="*/ 107 w 474"/>
                  <a:gd name="T51" fmla="*/ 94 h 386"/>
                  <a:gd name="T52" fmla="*/ 103 w 474"/>
                  <a:gd name="T53" fmla="*/ 90 h 386"/>
                  <a:gd name="T54" fmla="*/ 98 w 474"/>
                  <a:gd name="T55" fmla="*/ 85 h 386"/>
                  <a:gd name="T56" fmla="*/ 91 w 474"/>
                  <a:gd name="T57" fmla="*/ 80 h 386"/>
                  <a:gd name="T58" fmla="*/ 84 w 474"/>
                  <a:gd name="T59" fmla="*/ 77 h 386"/>
                  <a:gd name="T60" fmla="*/ 75 w 474"/>
                  <a:gd name="T61" fmla="*/ 77 h 386"/>
                  <a:gd name="T62" fmla="*/ 66 w 474"/>
                  <a:gd name="T63" fmla="*/ 80 h 386"/>
                  <a:gd name="T64" fmla="*/ 56 w 474"/>
                  <a:gd name="T65" fmla="*/ 82 h 386"/>
                  <a:gd name="T66" fmla="*/ 47 w 474"/>
                  <a:gd name="T67" fmla="*/ 86 h 386"/>
                  <a:gd name="T68" fmla="*/ 41 w 474"/>
                  <a:gd name="T69" fmla="*/ 88 h 386"/>
                  <a:gd name="T70" fmla="*/ 39 w 474"/>
                  <a:gd name="T71" fmla="*/ 89 h 386"/>
                  <a:gd name="T72" fmla="*/ 41 w 474"/>
                  <a:gd name="T73" fmla="*/ 86 h 386"/>
                  <a:gd name="T74" fmla="*/ 45 w 474"/>
                  <a:gd name="T75" fmla="*/ 80 h 386"/>
                  <a:gd name="T76" fmla="*/ 49 w 474"/>
                  <a:gd name="T77" fmla="*/ 71 h 386"/>
                  <a:gd name="T78" fmla="*/ 53 w 474"/>
                  <a:gd name="T79" fmla="*/ 59 h 386"/>
                  <a:gd name="T80" fmla="*/ 54 w 474"/>
                  <a:gd name="T81" fmla="*/ 48 h 386"/>
                  <a:gd name="T82" fmla="*/ 52 w 474"/>
                  <a:gd name="T83" fmla="*/ 39 h 386"/>
                  <a:gd name="T84" fmla="*/ 47 w 474"/>
                  <a:gd name="T85" fmla="*/ 31 h 386"/>
                  <a:gd name="T86" fmla="*/ 41 w 474"/>
                  <a:gd name="T87" fmla="*/ 26 h 386"/>
                  <a:gd name="T88" fmla="*/ 34 w 474"/>
                  <a:gd name="T89" fmla="*/ 23 h 386"/>
                  <a:gd name="T90" fmla="*/ 30 w 474"/>
                  <a:gd name="T91" fmla="*/ 22 h 386"/>
                  <a:gd name="T92" fmla="*/ 29 w 474"/>
                  <a:gd name="T93" fmla="*/ 22 h 386"/>
                  <a:gd name="T94" fmla="*/ 25 w 474"/>
                  <a:gd name="T95" fmla="*/ 22 h 386"/>
                  <a:gd name="T96" fmla="*/ 19 w 474"/>
                  <a:gd name="T97" fmla="*/ 24 h 386"/>
                  <a:gd name="T98" fmla="*/ 12 w 474"/>
                  <a:gd name="T99" fmla="*/ 26 h 386"/>
                  <a:gd name="T100" fmla="*/ 5 w 474"/>
                  <a:gd name="T101" fmla="*/ 31 h 386"/>
                  <a:gd name="T102" fmla="*/ 7 w 474"/>
                  <a:gd name="T103" fmla="*/ 23 h 38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74"/>
                  <a:gd name="T157" fmla="*/ 0 h 386"/>
                  <a:gd name="T158" fmla="*/ 474 w 474"/>
                  <a:gd name="T159" fmla="*/ 386 h 38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74" h="386">
                    <a:moveTo>
                      <a:pt x="25" y="89"/>
                    </a:moveTo>
                    <a:lnTo>
                      <a:pt x="25" y="89"/>
                    </a:lnTo>
                    <a:lnTo>
                      <a:pt x="28" y="88"/>
                    </a:lnTo>
                    <a:lnTo>
                      <a:pt x="31" y="85"/>
                    </a:lnTo>
                    <a:lnTo>
                      <a:pt x="36" y="81"/>
                    </a:lnTo>
                    <a:lnTo>
                      <a:pt x="39" y="75"/>
                    </a:lnTo>
                    <a:lnTo>
                      <a:pt x="47" y="72"/>
                    </a:lnTo>
                    <a:lnTo>
                      <a:pt x="53" y="66"/>
                    </a:lnTo>
                    <a:lnTo>
                      <a:pt x="61" y="61"/>
                    </a:lnTo>
                    <a:lnTo>
                      <a:pt x="69" y="55"/>
                    </a:lnTo>
                    <a:lnTo>
                      <a:pt x="77" y="49"/>
                    </a:lnTo>
                    <a:lnTo>
                      <a:pt x="85" y="42"/>
                    </a:lnTo>
                    <a:lnTo>
                      <a:pt x="94" y="36"/>
                    </a:lnTo>
                    <a:lnTo>
                      <a:pt x="102" y="31"/>
                    </a:lnTo>
                    <a:lnTo>
                      <a:pt x="110" y="25"/>
                    </a:lnTo>
                    <a:lnTo>
                      <a:pt x="117" y="21"/>
                    </a:lnTo>
                    <a:lnTo>
                      <a:pt x="125" y="19"/>
                    </a:lnTo>
                    <a:lnTo>
                      <a:pt x="131" y="14"/>
                    </a:lnTo>
                    <a:lnTo>
                      <a:pt x="138" y="11"/>
                    </a:lnTo>
                    <a:lnTo>
                      <a:pt x="142" y="10"/>
                    </a:lnTo>
                    <a:lnTo>
                      <a:pt x="149" y="8"/>
                    </a:lnTo>
                    <a:lnTo>
                      <a:pt x="153" y="5"/>
                    </a:lnTo>
                    <a:lnTo>
                      <a:pt x="156" y="5"/>
                    </a:lnTo>
                    <a:lnTo>
                      <a:pt x="161" y="2"/>
                    </a:lnTo>
                    <a:lnTo>
                      <a:pt x="164" y="2"/>
                    </a:lnTo>
                    <a:lnTo>
                      <a:pt x="171" y="0"/>
                    </a:lnTo>
                    <a:lnTo>
                      <a:pt x="174" y="0"/>
                    </a:lnTo>
                    <a:lnTo>
                      <a:pt x="175" y="0"/>
                    </a:lnTo>
                    <a:lnTo>
                      <a:pt x="177" y="2"/>
                    </a:lnTo>
                    <a:lnTo>
                      <a:pt x="166" y="63"/>
                    </a:lnTo>
                    <a:lnTo>
                      <a:pt x="167" y="63"/>
                    </a:lnTo>
                    <a:lnTo>
                      <a:pt x="171" y="63"/>
                    </a:lnTo>
                    <a:lnTo>
                      <a:pt x="175" y="64"/>
                    </a:lnTo>
                    <a:lnTo>
                      <a:pt x="181" y="67"/>
                    </a:lnTo>
                    <a:lnTo>
                      <a:pt x="189" y="71"/>
                    </a:lnTo>
                    <a:lnTo>
                      <a:pt x="199" y="74"/>
                    </a:lnTo>
                    <a:lnTo>
                      <a:pt x="208" y="78"/>
                    </a:lnTo>
                    <a:lnTo>
                      <a:pt x="217" y="85"/>
                    </a:lnTo>
                    <a:lnTo>
                      <a:pt x="228" y="91"/>
                    </a:lnTo>
                    <a:lnTo>
                      <a:pt x="238" y="99"/>
                    </a:lnTo>
                    <a:lnTo>
                      <a:pt x="247" y="107"/>
                    </a:lnTo>
                    <a:lnTo>
                      <a:pt x="256" y="117"/>
                    </a:lnTo>
                    <a:lnTo>
                      <a:pt x="264" y="127"/>
                    </a:lnTo>
                    <a:lnTo>
                      <a:pt x="271" y="139"/>
                    </a:lnTo>
                    <a:lnTo>
                      <a:pt x="277" y="152"/>
                    </a:lnTo>
                    <a:lnTo>
                      <a:pt x="282" y="167"/>
                    </a:lnTo>
                    <a:lnTo>
                      <a:pt x="282" y="182"/>
                    </a:lnTo>
                    <a:lnTo>
                      <a:pt x="283" y="196"/>
                    </a:lnTo>
                    <a:lnTo>
                      <a:pt x="283" y="208"/>
                    </a:lnTo>
                    <a:lnTo>
                      <a:pt x="283" y="221"/>
                    </a:lnTo>
                    <a:lnTo>
                      <a:pt x="282" y="232"/>
                    </a:lnTo>
                    <a:lnTo>
                      <a:pt x="282" y="242"/>
                    </a:lnTo>
                    <a:lnTo>
                      <a:pt x="280" y="250"/>
                    </a:lnTo>
                    <a:lnTo>
                      <a:pt x="280" y="260"/>
                    </a:lnTo>
                    <a:lnTo>
                      <a:pt x="278" y="266"/>
                    </a:lnTo>
                    <a:lnTo>
                      <a:pt x="278" y="272"/>
                    </a:lnTo>
                    <a:lnTo>
                      <a:pt x="277" y="277"/>
                    </a:lnTo>
                    <a:lnTo>
                      <a:pt x="275" y="282"/>
                    </a:lnTo>
                    <a:lnTo>
                      <a:pt x="274" y="288"/>
                    </a:lnTo>
                    <a:lnTo>
                      <a:pt x="274" y="289"/>
                    </a:lnTo>
                    <a:lnTo>
                      <a:pt x="367" y="261"/>
                    </a:lnTo>
                    <a:lnTo>
                      <a:pt x="455" y="207"/>
                    </a:lnTo>
                    <a:lnTo>
                      <a:pt x="441" y="286"/>
                    </a:lnTo>
                    <a:lnTo>
                      <a:pt x="474" y="299"/>
                    </a:lnTo>
                    <a:lnTo>
                      <a:pt x="474" y="313"/>
                    </a:lnTo>
                    <a:lnTo>
                      <a:pt x="474" y="327"/>
                    </a:lnTo>
                    <a:lnTo>
                      <a:pt x="472" y="338"/>
                    </a:lnTo>
                    <a:lnTo>
                      <a:pt x="471" y="349"/>
                    </a:lnTo>
                    <a:lnTo>
                      <a:pt x="469" y="358"/>
                    </a:lnTo>
                    <a:lnTo>
                      <a:pt x="468" y="364"/>
                    </a:lnTo>
                    <a:lnTo>
                      <a:pt x="464" y="372"/>
                    </a:lnTo>
                    <a:lnTo>
                      <a:pt x="463" y="377"/>
                    </a:lnTo>
                    <a:lnTo>
                      <a:pt x="457" y="383"/>
                    </a:lnTo>
                    <a:lnTo>
                      <a:pt x="450" y="386"/>
                    </a:lnTo>
                    <a:lnTo>
                      <a:pt x="444" y="386"/>
                    </a:lnTo>
                    <a:lnTo>
                      <a:pt x="436" y="383"/>
                    </a:lnTo>
                    <a:lnTo>
                      <a:pt x="433" y="380"/>
                    </a:lnTo>
                    <a:lnTo>
                      <a:pt x="428" y="375"/>
                    </a:lnTo>
                    <a:lnTo>
                      <a:pt x="422" y="371"/>
                    </a:lnTo>
                    <a:lnTo>
                      <a:pt x="418" y="364"/>
                    </a:lnTo>
                    <a:lnTo>
                      <a:pt x="411" y="358"/>
                    </a:lnTo>
                    <a:lnTo>
                      <a:pt x="405" y="352"/>
                    </a:lnTo>
                    <a:lnTo>
                      <a:pt x="397" y="346"/>
                    </a:lnTo>
                    <a:lnTo>
                      <a:pt x="391" y="338"/>
                    </a:lnTo>
                    <a:lnTo>
                      <a:pt x="382" y="332"/>
                    </a:lnTo>
                    <a:lnTo>
                      <a:pt x="372" y="325"/>
                    </a:lnTo>
                    <a:lnTo>
                      <a:pt x="363" y="319"/>
                    </a:lnTo>
                    <a:lnTo>
                      <a:pt x="353" y="314"/>
                    </a:lnTo>
                    <a:lnTo>
                      <a:pt x="344" y="310"/>
                    </a:lnTo>
                    <a:lnTo>
                      <a:pt x="333" y="308"/>
                    </a:lnTo>
                    <a:lnTo>
                      <a:pt x="324" y="307"/>
                    </a:lnTo>
                    <a:lnTo>
                      <a:pt x="313" y="308"/>
                    </a:lnTo>
                    <a:lnTo>
                      <a:pt x="300" y="308"/>
                    </a:lnTo>
                    <a:lnTo>
                      <a:pt x="288" y="310"/>
                    </a:lnTo>
                    <a:lnTo>
                      <a:pt x="274" y="313"/>
                    </a:lnTo>
                    <a:lnTo>
                      <a:pt x="261" y="317"/>
                    </a:lnTo>
                    <a:lnTo>
                      <a:pt x="247" y="321"/>
                    </a:lnTo>
                    <a:lnTo>
                      <a:pt x="233" y="324"/>
                    </a:lnTo>
                    <a:lnTo>
                      <a:pt x="221" y="328"/>
                    </a:lnTo>
                    <a:lnTo>
                      <a:pt x="210" y="333"/>
                    </a:lnTo>
                    <a:lnTo>
                      <a:pt x="197" y="336"/>
                    </a:lnTo>
                    <a:lnTo>
                      <a:pt x="188" y="341"/>
                    </a:lnTo>
                    <a:lnTo>
                      <a:pt x="177" y="344"/>
                    </a:lnTo>
                    <a:lnTo>
                      <a:pt x="171" y="347"/>
                    </a:lnTo>
                    <a:lnTo>
                      <a:pt x="163" y="350"/>
                    </a:lnTo>
                    <a:lnTo>
                      <a:pt x="158" y="352"/>
                    </a:lnTo>
                    <a:lnTo>
                      <a:pt x="155" y="355"/>
                    </a:lnTo>
                    <a:lnTo>
                      <a:pt x="155" y="353"/>
                    </a:lnTo>
                    <a:lnTo>
                      <a:pt x="156" y="350"/>
                    </a:lnTo>
                    <a:lnTo>
                      <a:pt x="161" y="344"/>
                    </a:lnTo>
                    <a:lnTo>
                      <a:pt x="166" y="338"/>
                    </a:lnTo>
                    <a:lnTo>
                      <a:pt x="171" y="328"/>
                    </a:lnTo>
                    <a:lnTo>
                      <a:pt x="177" y="319"/>
                    </a:lnTo>
                    <a:lnTo>
                      <a:pt x="183" y="308"/>
                    </a:lnTo>
                    <a:lnTo>
                      <a:pt x="189" y="296"/>
                    </a:lnTo>
                    <a:lnTo>
                      <a:pt x="196" y="282"/>
                    </a:lnTo>
                    <a:lnTo>
                      <a:pt x="202" y="269"/>
                    </a:lnTo>
                    <a:lnTo>
                      <a:pt x="205" y="253"/>
                    </a:lnTo>
                    <a:lnTo>
                      <a:pt x="211" y="239"/>
                    </a:lnTo>
                    <a:lnTo>
                      <a:pt x="213" y="224"/>
                    </a:lnTo>
                    <a:lnTo>
                      <a:pt x="216" y="208"/>
                    </a:lnTo>
                    <a:lnTo>
                      <a:pt x="216" y="194"/>
                    </a:lnTo>
                    <a:lnTo>
                      <a:pt x="214" y="180"/>
                    </a:lnTo>
                    <a:lnTo>
                      <a:pt x="211" y="166"/>
                    </a:lnTo>
                    <a:lnTo>
                      <a:pt x="205" y="153"/>
                    </a:lnTo>
                    <a:lnTo>
                      <a:pt x="200" y="142"/>
                    </a:lnTo>
                    <a:lnTo>
                      <a:pt x="192" y="133"/>
                    </a:lnTo>
                    <a:lnTo>
                      <a:pt x="185" y="124"/>
                    </a:lnTo>
                    <a:lnTo>
                      <a:pt x="177" y="117"/>
                    </a:lnTo>
                    <a:lnTo>
                      <a:pt x="167" y="110"/>
                    </a:lnTo>
                    <a:lnTo>
                      <a:pt x="161" y="105"/>
                    </a:lnTo>
                    <a:lnTo>
                      <a:pt x="152" y="100"/>
                    </a:lnTo>
                    <a:lnTo>
                      <a:pt x="144" y="96"/>
                    </a:lnTo>
                    <a:lnTo>
                      <a:pt x="136" y="92"/>
                    </a:lnTo>
                    <a:lnTo>
                      <a:pt x="130" y="91"/>
                    </a:lnTo>
                    <a:lnTo>
                      <a:pt x="125" y="88"/>
                    </a:lnTo>
                    <a:lnTo>
                      <a:pt x="122" y="88"/>
                    </a:lnTo>
                    <a:lnTo>
                      <a:pt x="117" y="88"/>
                    </a:lnTo>
                    <a:lnTo>
                      <a:pt x="116" y="88"/>
                    </a:lnTo>
                    <a:lnTo>
                      <a:pt x="114" y="88"/>
                    </a:lnTo>
                    <a:lnTo>
                      <a:pt x="110" y="88"/>
                    </a:lnTo>
                    <a:lnTo>
                      <a:pt x="105" y="88"/>
                    </a:lnTo>
                    <a:lnTo>
                      <a:pt x="99" y="88"/>
                    </a:lnTo>
                    <a:lnTo>
                      <a:pt x="91" y="89"/>
                    </a:lnTo>
                    <a:lnTo>
                      <a:pt x="83" y="92"/>
                    </a:lnTo>
                    <a:lnTo>
                      <a:pt x="75" y="96"/>
                    </a:lnTo>
                    <a:lnTo>
                      <a:pt x="64" y="97"/>
                    </a:lnTo>
                    <a:lnTo>
                      <a:pt x="55" y="102"/>
                    </a:lnTo>
                    <a:lnTo>
                      <a:pt x="45" y="107"/>
                    </a:lnTo>
                    <a:lnTo>
                      <a:pt x="36" y="113"/>
                    </a:lnTo>
                    <a:lnTo>
                      <a:pt x="25" y="119"/>
                    </a:lnTo>
                    <a:lnTo>
                      <a:pt x="17" y="127"/>
                    </a:lnTo>
                    <a:lnTo>
                      <a:pt x="8" y="135"/>
                    </a:lnTo>
                    <a:lnTo>
                      <a:pt x="0" y="146"/>
                    </a:lnTo>
                    <a:lnTo>
                      <a:pt x="25" y="89"/>
                    </a:lnTo>
                    <a:close/>
                  </a:path>
                </a:pathLst>
              </a:custGeom>
              <a:solidFill>
                <a:srgbClr val="E3CC63"/>
              </a:solidFill>
              <a:ln w="9525">
                <a:noFill/>
                <a:round/>
                <a:headEnd/>
                <a:tailEnd/>
              </a:ln>
            </p:spPr>
            <p:txBody>
              <a:bodyPr/>
              <a:lstStyle/>
              <a:p>
                <a:endParaRPr lang="de-AT"/>
              </a:p>
            </p:txBody>
          </p:sp>
          <p:sp>
            <p:nvSpPr>
              <p:cNvPr id="147" name="Freeform 162"/>
              <p:cNvSpPr>
                <a:spLocks/>
              </p:cNvSpPr>
              <p:nvPr/>
            </p:nvSpPr>
            <p:spPr bwMode="auto">
              <a:xfrm>
                <a:off x="1764" y="1335"/>
                <a:ext cx="31" cy="36"/>
              </a:xfrm>
              <a:custGeom>
                <a:avLst/>
                <a:gdLst>
                  <a:gd name="T0" fmla="*/ 0 w 63"/>
                  <a:gd name="T1" fmla="*/ 7 h 72"/>
                  <a:gd name="T2" fmla="*/ 0 w 63"/>
                  <a:gd name="T3" fmla="*/ 7 h 72"/>
                  <a:gd name="T4" fmla="*/ 0 w 63"/>
                  <a:gd name="T5" fmla="*/ 9 h 72"/>
                  <a:gd name="T6" fmla="*/ 1 w 63"/>
                  <a:gd name="T7" fmla="*/ 10 h 72"/>
                  <a:gd name="T8" fmla="*/ 1 w 63"/>
                  <a:gd name="T9" fmla="*/ 12 h 72"/>
                  <a:gd name="T10" fmla="*/ 1 w 63"/>
                  <a:gd name="T11" fmla="*/ 14 h 72"/>
                  <a:gd name="T12" fmla="*/ 1 w 63"/>
                  <a:gd name="T13" fmla="*/ 16 h 72"/>
                  <a:gd name="T14" fmla="*/ 1 w 63"/>
                  <a:gd name="T15" fmla="*/ 18 h 72"/>
                  <a:gd name="T16" fmla="*/ 15 w 63"/>
                  <a:gd name="T17" fmla="*/ 14 h 72"/>
                  <a:gd name="T18" fmla="*/ 15 w 63"/>
                  <a:gd name="T19" fmla="*/ 12 h 72"/>
                  <a:gd name="T20" fmla="*/ 15 w 63"/>
                  <a:gd name="T21" fmla="*/ 10 h 72"/>
                  <a:gd name="T22" fmla="*/ 15 w 63"/>
                  <a:gd name="T23" fmla="*/ 9 h 72"/>
                  <a:gd name="T24" fmla="*/ 15 w 63"/>
                  <a:gd name="T25" fmla="*/ 7 h 72"/>
                  <a:gd name="T26" fmla="*/ 15 w 63"/>
                  <a:gd name="T27" fmla="*/ 5 h 72"/>
                  <a:gd name="T28" fmla="*/ 14 w 63"/>
                  <a:gd name="T29" fmla="*/ 3 h 72"/>
                  <a:gd name="T30" fmla="*/ 14 w 63"/>
                  <a:gd name="T31" fmla="*/ 1 h 72"/>
                  <a:gd name="T32" fmla="*/ 14 w 63"/>
                  <a:gd name="T33" fmla="*/ 0 h 72"/>
                  <a:gd name="T34" fmla="*/ 0 w 63"/>
                  <a:gd name="T35" fmla="*/ 7 h 72"/>
                  <a:gd name="T36" fmla="*/ 0 w 63"/>
                  <a:gd name="T37" fmla="*/ 7 h 7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3"/>
                  <a:gd name="T58" fmla="*/ 0 h 72"/>
                  <a:gd name="T59" fmla="*/ 63 w 63"/>
                  <a:gd name="T60" fmla="*/ 72 h 7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3" h="72">
                    <a:moveTo>
                      <a:pt x="0" y="28"/>
                    </a:moveTo>
                    <a:lnTo>
                      <a:pt x="2" y="31"/>
                    </a:lnTo>
                    <a:lnTo>
                      <a:pt x="2" y="36"/>
                    </a:lnTo>
                    <a:lnTo>
                      <a:pt x="5" y="42"/>
                    </a:lnTo>
                    <a:lnTo>
                      <a:pt x="5" y="48"/>
                    </a:lnTo>
                    <a:lnTo>
                      <a:pt x="6" y="56"/>
                    </a:lnTo>
                    <a:lnTo>
                      <a:pt x="6" y="64"/>
                    </a:lnTo>
                    <a:lnTo>
                      <a:pt x="6" y="72"/>
                    </a:lnTo>
                    <a:lnTo>
                      <a:pt x="63" y="59"/>
                    </a:lnTo>
                    <a:lnTo>
                      <a:pt x="63" y="51"/>
                    </a:lnTo>
                    <a:lnTo>
                      <a:pt x="61" y="43"/>
                    </a:lnTo>
                    <a:lnTo>
                      <a:pt x="61" y="36"/>
                    </a:lnTo>
                    <a:lnTo>
                      <a:pt x="60" y="28"/>
                    </a:lnTo>
                    <a:lnTo>
                      <a:pt x="60" y="20"/>
                    </a:lnTo>
                    <a:lnTo>
                      <a:pt x="58" y="12"/>
                    </a:lnTo>
                    <a:lnTo>
                      <a:pt x="58" y="4"/>
                    </a:lnTo>
                    <a:lnTo>
                      <a:pt x="58" y="0"/>
                    </a:lnTo>
                    <a:lnTo>
                      <a:pt x="0" y="28"/>
                    </a:lnTo>
                    <a:close/>
                  </a:path>
                </a:pathLst>
              </a:custGeom>
              <a:solidFill>
                <a:srgbClr val="000000"/>
              </a:solidFill>
              <a:ln w="9525">
                <a:noFill/>
                <a:round/>
                <a:headEnd/>
                <a:tailEnd/>
              </a:ln>
            </p:spPr>
            <p:txBody>
              <a:bodyPr/>
              <a:lstStyle/>
              <a:p>
                <a:endParaRPr lang="de-AT"/>
              </a:p>
            </p:txBody>
          </p:sp>
          <p:sp>
            <p:nvSpPr>
              <p:cNvPr id="148" name="Freeform 163"/>
              <p:cNvSpPr>
                <a:spLocks/>
              </p:cNvSpPr>
              <p:nvPr/>
            </p:nvSpPr>
            <p:spPr bwMode="auto">
              <a:xfrm>
                <a:off x="1740" y="1363"/>
                <a:ext cx="65" cy="79"/>
              </a:xfrm>
              <a:custGeom>
                <a:avLst/>
                <a:gdLst>
                  <a:gd name="T0" fmla="*/ 14 w 131"/>
                  <a:gd name="T1" fmla="*/ 1 h 158"/>
                  <a:gd name="T2" fmla="*/ 14 w 131"/>
                  <a:gd name="T3" fmla="*/ 2 h 158"/>
                  <a:gd name="T4" fmla="*/ 13 w 131"/>
                  <a:gd name="T5" fmla="*/ 5 h 158"/>
                  <a:gd name="T6" fmla="*/ 12 w 131"/>
                  <a:gd name="T7" fmla="*/ 7 h 158"/>
                  <a:gd name="T8" fmla="*/ 10 w 131"/>
                  <a:gd name="T9" fmla="*/ 11 h 158"/>
                  <a:gd name="T10" fmla="*/ 8 w 131"/>
                  <a:gd name="T11" fmla="*/ 13 h 158"/>
                  <a:gd name="T12" fmla="*/ 4 w 131"/>
                  <a:gd name="T13" fmla="*/ 17 h 158"/>
                  <a:gd name="T14" fmla="*/ 0 w 131"/>
                  <a:gd name="T15" fmla="*/ 19 h 158"/>
                  <a:gd name="T16" fmla="*/ 0 w 131"/>
                  <a:gd name="T17" fmla="*/ 20 h 158"/>
                  <a:gd name="T18" fmla="*/ 2 w 131"/>
                  <a:gd name="T19" fmla="*/ 21 h 158"/>
                  <a:gd name="T20" fmla="*/ 4 w 131"/>
                  <a:gd name="T21" fmla="*/ 22 h 158"/>
                  <a:gd name="T22" fmla="*/ 7 w 131"/>
                  <a:gd name="T23" fmla="*/ 22 h 158"/>
                  <a:gd name="T24" fmla="*/ 8 w 131"/>
                  <a:gd name="T25" fmla="*/ 22 h 158"/>
                  <a:gd name="T26" fmla="*/ 8 w 131"/>
                  <a:gd name="T27" fmla="*/ 22 h 158"/>
                  <a:gd name="T28" fmla="*/ 7 w 131"/>
                  <a:gd name="T29" fmla="*/ 24 h 158"/>
                  <a:gd name="T30" fmla="*/ 5 w 131"/>
                  <a:gd name="T31" fmla="*/ 27 h 158"/>
                  <a:gd name="T32" fmla="*/ 5 w 131"/>
                  <a:gd name="T33" fmla="*/ 30 h 158"/>
                  <a:gd name="T34" fmla="*/ 6 w 131"/>
                  <a:gd name="T35" fmla="*/ 33 h 158"/>
                  <a:gd name="T36" fmla="*/ 10 w 131"/>
                  <a:gd name="T37" fmla="*/ 32 h 158"/>
                  <a:gd name="T38" fmla="*/ 10 w 131"/>
                  <a:gd name="T39" fmla="*/ 33 h 158"/>
                  <a:gd name="T40" fmla="*/ 10 w 131"/>
                  <a:gd name="T41" fmla="*/ 37 h 158"/>
                  <a:gd name="T42" fmla="*/ 13 w 131"/>
                  <a:gd name="T43" fmla="*/ 37 h 158"/>
                  <a:gd name="T44" fmla="*/ 16 w 131"/>
                  <a:gd name="T45" fmla="*/ 36 h 158"/>
                  <a:gd name="T46" fmla="*/ 16 w 131"/>
                  <a:gd name="T47" fmla="*/ 36 h 158"/>
                  <a:gd name="T48" fmla="*/ 16 w 131"/>
                  <a:gd name="T49" fmla="*/ 39 h 158"/>
                  <a:gd name="T50" fmla="*/ 18 w 131"/>
                  <a:gd name="T51" fmla="*/ 39 h 158"/>
                  <a:gd name="T52" fmla="*/ 21 w 131"/>
                  <a:gd name="T53" fmla="*/ 37 h 158"/>
                  <a:gd name="T54" fmla="*/ 23 w 131"/>
                  <a:gd name="T55" fmla="*/ 34 h 158"/>
                  <a:gd name="T56" fmla="*/ 25 w 131"/>
                  <a:gd name="T57" fmla="*/ 30 h 158"/>
                  <a:gd name="T58" fmla="*/ 27 w 131"/>
                  <a:gd name="T59" fmla="*/ 27 h 158"/>
                  <a:gd name="T60" fmla="*/ 28 w 131"/>
                  <a:gd name="T61" fmla="*/ 23 h 158"/>
                  <a:gd name="T62" fmla="*/ 30 w 131"/>
                  <a:gd name="T63" fmla="*/ 19 h 158"/>
                  <a:gd name="T64" fmla="*/ 31 w 131"/>
                  <a:gd name="T65" fmla="*/ 14 h 158"/>
                  <a:gd name="T66" fmla="*/ 31 w 131"/>
                  <a:gd name="T67" fmla="*/ 11 h 158"/>
                  <a:gd name="T68" fmla="*/ 32 w 131"/>
                  <a:gd name="T69" fmla="*/ 7 h 158"/>
                  <a:gd name="T70" fmla="*/ 32 w 131"/>
                  <a:gd name="T71" fmla="*/ 5 h 158"/>
                  <a:gd name="T72" fmla="*/ 32 w 131"/>
                  <a:gd name="T73" fmla="*/ 4 h 158"/>
                  <a:gd name="T74" fmla="*/ 32 w 131"/>
                  <a:gd name="T75" fmla="*/ 2 h 158"/>
                  <a:gd name="T76" fmla="*/ 19 w 131"/>
                  <a:gd name="T77" fmla="*/ 1 h 158"/>
                  <a:gd name="T78" fmla="*/ 14 w 131"/>
                  <a:gd name="T79" fmla="*/ 0 h 15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31"/>
                  <a:gd name="T121" fmla="*/ 0 h 158"/>
                  <a:gd name="T122" fmla="*/ 131 w 131"/>
                  <a:gd name="T123" fmla="*/ 158 h 15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31" h="158">
                    <a:moveTo>
                      <a:pt x="59" y="0"/>
                    </a:moveTo>
                    <a:lnTo>
                      <a:pt x="59" y="1"/>
                    </a:lnTo>
                    <a:lnTo>
                      <a:pt x="59" y="8"/>
                    </a:lnTo>
                    <a:lnTo>
                      <a:pt x="57" y="11"/>
                    </a:lnTo>
                    <a:lnTo>
                      <a:pt x="56" y="16"/>
                    </a:lnTo>
                    <a:lnTo>
                      <a:pt x="54" y="20"/>
                    </a:lnTo>
                    <a:lnTo>
                      <a:pt x="53" y="26"/>
                    </a:lnTo>
                    <a:lnTo>
                      <a:pt x="50" y="31"/>
                    </a:lnTo>
                    <a:lnTo>
                      <a:pt x="47" y="37"/>
                    </a:lnTo>
                    <a:lnTo>
                      <a:pt x="42" y="44"/>
                    </a:lnTo>
                    <a:lnTo>
                      <a:pt x="37" y="48"/>
                    </a:lnTo>
                    <a:lnTo>
                      <a:pt x="32" y="55"/>
                    </a:lnTo>
                    <a:lnTo>
                      <a:pt x="25" y="59"/>
                    </a:lnTo>
                    <a:lnTo>
                      <a:pt x="18" y="66"/>
                    </a:lnTo>
                    <a:lnTo>
                      <a:pt x="9" y="70"/>
                    </a:lnTo>
                    <a:lnTo>
                      <a:pt x="3" y="73"/>
                    </a:lnTo>
                    <a:lnTo>
                      <a:pt x="0" y="78"/>
                    </a:lnTo>
                    <a:lnTo>
                      <a:pt x="1" y="81"/>
                    </a:lnTo>
                    <a:lnTo>
                      <a:pt x="4" y="84"/>
                    </a:lnTo>
                    <a:lnTo>
                      <a:pt x="9" y="86"/>
                    </a:lnTo>
                    <a:lnTo>
                      <a:pt x="15" y="87"/>
                    </a:lnTo>
                    <a:lnTo>
                      <a:pt x="18" y="89"/>
                    </a:lnTo>
                    <a:lnTo>
                      <a:pt x="23" y="89"/>
                    </a:lnTo>
                    <a:lnTo>
                      <a:pt x="28" y="89"/>
                    </a:lnTo>
                    <a:lnTo>
                      <a:pt x="31" y="89"/>
                    </a:lnTo>
                    <a:lnTo>
                      <a:pt x="34" y="89"/>
                    </a:lnTo>
                    <a:lnTo>
                      <a:pt x="36" y="89"/>
                    </a:lnTo>
                    <a:lnTo>
                      <a:pt x="34" y="91"/>
                    </a:lnTo>
                    <a:lnTo>
                      <a:pt x="32" y="94"/>
                    </a:lnTo>
                    <a:lnTo>
                      <a:pt x="29" y="97"/>
                    </a:lnTo>
                    <a:lnTo>
                      <a:pt x="28" y="105"/>
                    </a:lnTo>
                    <a:lnTo>
                      <a:pt x="23" y="109"/>
                    </a:lnTo>
                    <a:lnTo>
                      <a:pt x="22" y="117"/>
                    </a:lnTo>
                    <a:lnTo>
                      <a:pt x="20" y="122"/>
                    </a:lnTo>
                    <a:lnTo>
                      <a:pt x="20" y="128"/>
                    </a:lnTo>
                    <a:lnTo>
                      <a:pt x="25" y="131"/>
                    </a:lnTo>
                    <a:lnTo>
                      <a:pt x="34" y="131"/>
                    </a:lnTo>
                    <a:lnTo>
                      <a:pt x="42" y="128"/>
                    </a:lnTo>
                    <a:lnTo>
                      <a:pt x="45" y="128"/>
                    </a:lnTo>
                    <a:lnTo>
                      <a:pt x="43" y="130"/>
                    </a:lnTo>
                    <a:lnTo>
                      <a:pt x="42" y="139"/>
                    </a:lnTo>
                    <a:lnTo>
                      <a:pt x="42" y="145"/>
                    </a:lnTo>
                    <a:lnTo>
                      <a:pt x="48" y="148"/>
                    </a:lnTo>
                    <a:lnTo>
                      <a:pt x="54" y="147"/>
                    </a:lnTo>
                    <a:lnTo>
                      <a:pt x="61" y="144"/>
                    </a:lnTo>
                    <a:lnTo>
                      <a:pt x="64" y="141"/>
                    </a:lnTo>
                    <a:lnTo>
                      <a:pt x="67" y="141"/>
                    </a:lnTo>
                    <a:lnTo>
                      <a:pt x="65" y="142"/>
                    </a:lnTo>
                    <a:lnTo>
                      <a:pt x="64" y="150"/>
                    </a:lnTo>
                    <a:lnTo>
                      <a:pt x="65" y="156"/>
                    </a:lnTo>
                    <a:lnTo>
                      <a:pt x="70" y="158"/>
                    </a:lnTo>
                    <a:lnTo>
                      <a:pt x="73" y="156"/>
                    </a:lnTo>
                    <a:lnTo>
                      <a:pt x="79" y="153"/>
                    </a:lnTo>
                    <a:lnTo>
                      <a:pt x="86" y="145"/>
                    </a:lnTo>
                    <a:lnTo>
                      <a:pt x="93" y="139"/>
                    </a:lnTo>
                    <a:lnTo>
                      <a:pt x="95" y="133"/>
                    </a:lnTo>
                    <a:lnTo>
                      <a:pt x="100" y="128"/>
                    </a:lnTo>
                    <a:lnTo>
                      <a:pt x="101" y="120"/>
                    </a:lnTo>
                    <a:lnTo>
                      <a:pt x="106" y="116"/>
                    </a:lnTo>
                    <a:lnTo>
                      <a:pt x="109" y="108"/>
                    </a:lnTo>
                    <a:lnTo>
                      <a:pt x="112" y="100"/>
                    </a:lnTo>
                    <a:lnTo>
                      <a:pt x="115" y="92"/>
                    </a:lnTo>
                    <a:lnTo>
                      <a:pt x="118" y="83"/>
                    </a:lnTo>
                    <a:lnTo>
                      <a:pt x="120" y="73"/>
                    </a:lnTo>
                    <a:lnTo>
                      <a:pt x="123" y="66"/>
                    </a:lnTo>
                    <a:lnTo>
                      <a:pt x="125" y="58"/>
                    </a:lnTo>
                    <a:lnTo>
                      <a:pt x="126" y="51"/>
                    </a:lnTo>
                    <a:lnTo>
                      <a:pt x="126" y="44"/>
                    </a:lnTo>
                    <a:lnTo>
                      <a:pt x="128" y="37"/>
                    </a:lnTo>
                    <a:lnTo>
                      <a:pt x="129" y="31"/>
                    </a:lnTo>
                    <a:lnTo>
                      <a:pt x="129" y="28"/>
                    </a:lnTo>
                    <a:lnTo>
                      <a:pt x="129" y="22"/>
                    </a:lnTo>
                    <a:lnTo>
                      <a:pt x="129" y="19"/>
                    </a:lnTo>
                    <a:lnTo>
                      <a:pt x="129" y="16"/>
                    </a:lnTo>
                    <a:lnTo>
                      <a:pt x="129" y="12"/>
                    </a:lnTo>
                    <a:lnTo>
                      <a:pt x="129" y="8"/>
                    </a:lnTo>
                    <a:lnTo>
                      <a:pt x="131" y="8"/>
                    </a:lnTo>
                    <a:lnTo>
                      <a:pt x="79" y="3"/>
                    </a:lnTo>
                    <a:lnTo>
                      <a:pt x="59" y="0"/>
                    </a:lnTo>
                    <a:close/>
                  </a:path>
                </a:pathLst>
              </a:custGeom>
              <a:solidFill>
                <a:srgbClr val="FFFFFF"/>
              </a:solidFill>
              <a:ln w="9525">
                <a:noFill/>
                <a:round/>
                <a:headEnd/>
                <a:tailEnd/>
              </a:ln>
            </p:spPr>
            <p:txBody>
              <a:bodyPr/>
              <a:lstStyle/>
              <a:p>
                <a:endParaRPr lang="de-AT"/>
              </a:p>
            </p:txBody>
          </p:sp>
          <p:sp>
            <p:nvSpPr>
              <p:cNvPr id="149" name="Freeform 164"/>
              <p:cNvSpPr>
                <a:spLocks/>
              </p:cNvSpPr>
              <p:nvPr/>
            </p:nvSpPr>
            <p:spPr bwMode="auto">
              <a:xfrm>
                <a:off x="1738" y="1361"/>
                <a:ext cx="78" cy="83"/>
              </a:xfrm>
              <a:custGeom>
                <a:avLst/>
                <a:gdLst>
                  <a:gd name="T0" fmla="*/ 15 w 154"/>
                  <a:gd name="T1" fmla="*/ 3 h 166"/>
                  <a:gd name="T2" fmla="*/ 13 w 154"/>
                  <a:gd name="T3" fmla="*/ 7 h 166"/>
                  <a:gd name="T4" fmla="*/ 10 w 154"/>
                  <a:gd name="T5" fmla="*/ 12 h 166"/>
                  <a:gd name="T6" fmla="*/ 6 w 154"/>
                  <a:gd name="T7" fmla="*/ 15 h 166"/>
                  <a:gd name="T8" fmla="*/ 3 w 154"/>
                  <a:gd name="T9" fmla="*/ 18 h 166"/>
                  <a:gd name="T10" fmla="*/ 0 w 154"/>
                  <a:gd name="T11" fmla="*/ 21 h 166"/>
                  <a:gd name="T12" fmla="*/ 2 w 154"/>
                  <a:gd name="T13" fmla="*/ 23 h 166"/>
                  <a:gd name="T14" fmla="*/ 5 w 154"/>
                  <a:gd name="T15" fmla="*/ 24 h 166"/>
                  <a:gd name="T16" fmla="*/ 7 w 154"/>
                  <a:gd name="T17" fmla="*/ 24 h 166"/>
                  <a:gd name="T18" fmla="*/ 8 w 154"/>
                  <a:gd name="T19" fmla="*/ 25 h 166"/>
                  <a:gd name="T20" fmla="*/ 6 w 154"/>
                  <a:gd name="T21" fmla="*/ 29 h 166"/>
                  <a:gd name="T22" fmla="*/ 6 w 154"/>
                  <a:gd name="T23" fmla="*/ 34 h 166"/>
                  <a:gd name="T24" fmla="*/ 10 w 154"/>
                  <a:gd name="T25" fmla="*/ 35 h 166"/>
                  <a:gd name="T26" fmla="*/ 11 w 154"/>
                  <a:gd name="T27" fmla="*/ 36 h 166"/>
                  <a:gd name="T28" fmla="*/ 12 w 154"/>
                  <a:gd name="T29" fmla="*/ 39 h 166"/>
                  <a:gd name="T30" fmla="*/ 15 w 154"/>
                  <a:gd name="T31" fmla="*/ 39 h 166"/>
                  <a:gd name="T32" fmla="*/ 17 w 154"/>
                  <a:gd name="T33" fmla="*/ 39 h 166"/>
                  <a:gd name="T34" fmla="*/ 18 w 154"/>
                  <a:gd name="T35" fmla="*/ 42 h 166"/>
                  <a:gd name="T36" fmla="*/ 21 w 154"/>
                  <a:gd name="T37" fmla="*/ 41 h 166"/>
                  <a:gd name="T38" fmla="*/ 25 w 154"/>
                  <a:gd name="T39" fmla="*/ 38 h 166"/>
                  <a:gd name="T40" fmla="*/ 26 w 154"/>
                  <a:gd name="T41" fmla="*/ 36 h 166"/>
                  <a:gd name="T42" fmla="*/ 28 w 154"/>
                  <a:gd name="T43" fmla="*/ 33 h 166"/>
                  <a:gd name="T44" fmla="*/ 30 w 154"/>
                  <a:gd name="T45" fmla="*/ 28 h 166"/>
                  <a:gd name="T46" fmla="*/ 32 w 154"/>
                  <a:gd name="T47" fmla="*/ 22 h 166"/>
                  <a:gd name="T48" fmla="*/ 33 w 154"/>
                  <a:gd name="T49" fmla="*/ 15 h 166"/>
                  <a:gd name="T50" fmla="*/ 35 w 154"/>
                  <a:gd name="T51" fmla="*/ 10 h 166"/>
                  <a:gd name="T52" fmla="*/ 36 w 154"/>
                  <a:gd name="T53" fmla="*/ 6 h 166"/>
                  <a:gd name="T54" fmla="*/ 38 w 154"/>
                  <a:gd name="T55" fmla="*/ 3 h 166"/>
                  <a:gd name="T56" fmla="*/ 27 w 154"/>
                  <a:gd name="T57" fmla="*/ 0 h 166"/>
                  <a:gd name="T58" fmla="*/ 33 w 154"/>
                  <a:gd name="T59" fmla="*/ 5 h 166"/>
                  <a:gd name="T60" fmla="*/ 32 w 154"/>
                  <a:gd name="T61" fmla="*/ 6 h 166"/>
                  <a:gd name="T62" fmla="*/ 32 w 154"/>
                  <a:gd name="T63" fmla="*/ 11 h 166"/>
                  <a:gd name="T64" fmla="*/ 31 w 154"/>
                  <a:gd name="T65" fmla="*/ 18 h 166"/>
                  <a:gd name="T66" fmla="*/ 29 w 154"/>
                  <a:gd name="T67" fmla="*/ 24 h 166"/>
                  <a:gd name="T68" fmla="*/ 27 w 154"/>
                  <a:gd name="T69" fmla="*/ 29 h 166"/>
                  <a:gd name="T70" fmla="*/ 25 w 154"/>
                  <a:gd name="T71" fmla="*/ 33 h 166"/>
                  <a:gd name="T72" fmla="*/ 22 w 154"/>
                  <a:gd name="T73" fmla="*/ 37 h 166"/>
                  <a:gd name="T74" fmla="*/ 19 w 154"/>
                  <a:gd name="T75" fmla="*/ 39 h 166"/>
                  <a:gd name="T76" fmla="*/ 18 w 154"/>
                  <a:gd name="T77" fmla="*/ 37 h 166"/>
                  <a:gd name="T78" fmla="*/ 15 w 154"/>
                  <a:gd name="T79" fmla="*/ 37 h 166"/>
                  <a:gd name="T80" fmla="*/ 13 w 154"/>
                  <a:gd name="T81" fmla="*/ 36 h 166"/>
                  <a:gd name="T82" fmla="*/ 14 w 154"/>
                  <a:gd name="T83" fmla="*/ 32 h 166"/>
                  <a:gd name="T84" fmla="*/ 10 w 154"/>
                  <a:gd name="T85" fmla="*/ 31 h 166"/>
                  <a:gd name="T86" fmla="*/ 8 w 154"/>
                  <a:gd name="T87" fmla="*/ 30 h 166"/>
                  <a:gd name="T88" fmla="*/ 10 w 154"/>
                  <a:gd name="T89" fmla="*/ 25 h 166"/>
                  <a:gd name="T90" fmla="*/ 13 w 154"/>
                  <a:gd name="T91" fmla="*/ 22 h 166"/>
                  <a:gd name="T92" fmla="*/ 10 w 154"/>
                  <a:gd name="T93" fmla="*/ 21 h 166"/>
                  <a:gd name="T94" fmla="*/ 8 w 154"/>
                  <a:gd name="T95" fmla="*/ 22 h 166"/>
                  <a:gd name="T96" fmla="*/ 5 w 154"/>
                  <a:gd name="T97" fmla="*/ 21 h 166"/>
                  <a:gd name="T98" fmla="*/ 5 w 154"/>
                  <a:gd name="T99" fmla="*/ 20 h 166"/>
                  <a:gd name="T100" fmla="*/ 10 w 154"/>
                  <a:gd name="T101" fmla="*/ 16 h 166"/>
                  <a:gd name="T102" fmla="*/ 14 w 154"/>
                  <a:gd name="T103" fmla="*/ 13 h 166"/>
                  <a:gd name="T104" fmla="*/ 15 w 154"/>
                  <a:gd name="T105" fmla="*/ 9 h 166"/>
                  <a:gd name="T106" fmla="*/ 16 w 154"/>
                  <a:gd name="T107" fmla="*/ 3 h 166"/>
                  <a:gd name="T108" fmla="*/ 15 w 154"/>
                  <a:gd name="T109" fmla="*/ 1 h 16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54"/>
                  <a:gd name="T166" fmla="*/ 0 h 166"/>
                  <a:gd name="T167" fmla="*/ 154 w 154"/>
                  <a:gd name="T168" fmla="*/ 166 h 16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54" h="166">
                    <a:moveTo>
                      <a:pt x="60" y="6"/>
                    </a:moveTo>
                    <a:lnTo>
                      <a:pt x="59" y="8"/>
                    </a:lnTo>
                    <a:lnTo>
                      <a:pt x="59" y="11"/>
                    </a:lnTo>
                    <a:lnTo>
                      <a:pt x="57" y="16"/>
                    </a:lnTo>
                    <a:lnTo>
                      <a:pt x="54" y="24"/>
                    </a:lnTo>
                    <a:lnTo>
                      <a:pt x="50" y="31"/>
                    </a:lnTo>
                    <a:lnTo>
                      <a:pt x="45" y="41"/>
                    </a:lnTo>
                    <a:lnTo>
                      <a:pt x="40" y="46"/>
                    </a:lnTo>
                    <a:lnTo>
                      <a:pt x="37" y="50"/>
                    </a:lnTo>
                    <a:lnTo>
                      <a:pt x="32" y="56"/>
                    </a:lnTo>
                    <a:lnTo>
                      <a:pt x="26" y="61"/>
                    </a:lnTo>
                    <a:lnTo>
                      <a:pt x="21" y="63"/>
                    </a:lnTo>
                    <a:lnTo>
                      <a:pt x="17" y="66"/>
                    </a:lnTo>
                    <a:lnTo>
                      <a:pt x="12" y="69"/>
                    </a:lnTo>
                    <a:lnTo>
                      <a:pt x="9" y="71"/>
                    </a:lnTo>
                    <a:lnTo>
                      <a:pt x="4" y="75"/>
                    </a:lnTo>
                    <a:lnTo>
                      <a:pt x="3" y="78"/>
                    </a:lnTo>
                    <a:lnTo>
                      <a:pt x="0" y="85"/>
                    </a:lnTo>
                    <a:lnTo>
                      <a:pt x="1" y="89"/>
                    </a:lnTo>
                    <a:lnTo>
                      <a:pt x="1" y="91"/>
                    </a:lnTo>
                    <a:lnTo>
                      <a:pt x="6" y="94"/>
                    </a:lnTo>
                    <a:lnTo>
                      <a:pt x="9" y="94"/>
                    </a:lnTo>
                    <a:lnTo>
                      <a:pt x="14" y="96"/>
                    </a:lnTo>
                    <a:lnTo>
                      <a:pt x="18" y="96"/>
                    </a:lnTo>
                    <a:lnTo>
                      <a:pt x="23" y="97"/>
                    </a:lnTo>
                    <a:lnTo>
                      <a:pt x="25" y="97"/>
                    </a:lnTo>
                    <a:lnTo>
                      <a:pt x="26" y="97"/>
                    </a:lnTo>
                    <a:lnTo>
                      <a:pt x="32" y="100"/>
                    </a:lnTo>
                    <a:lnTo>
                      <a:pt x="31" y="100"/>
                    </a:lnTo>
                    <a:lnTo>
                      <a:pt x="29" y="103"/>
                    </a:lnTo>
                    <a:lnTo>
                      <a:pt x="26" y="108"/>
                    </a:lnTo>
                    <a:lnTo>
                      <a:pt x="25" y="114"/>
                    </a:lnTo>
                    <a:lnTo>
                      <a:pt x="21" y="119"/>
                    </a:lnTo>
                    <a:lnTo>
                      <a:pt x="20" y="125"/>
                    </a:lnTo>
                    <a:lnTo>
                      <a:pt x="20" y="128"/>
                    </a:lnTo>
                    <a:lnTo>
                      <a:pt x="21" y="135"/>
                    </a:lnTo>
                    <a:lnTo>
                      <a:pt x="25" y="138"/>
                    </a:lnTo>
                    <a:lnTo>
                      <a:pt x="32" y="138"/>
                    </a:lnTo>
                    <a:lnTo>
                      <a:pt x="39" y="138"/>
                    </a:lnTo>
                    <a:lnTo>
                      <a:pt x="42" y="138"/>
                    </a:lnTo>
                    <a:lnTo>
                      <a:pt x="45" y="139"/>
                    </a:lnTo>
                    <a:lnTo>
                      <a:pt x="43" y="141"/>
                    </a:lnTo>
                    <a:lnTo>
                      <a:pt x="43" y="146"/>
                    </a:lnTo>
                    <a:lnTo>
                      <a:pt x="43" y="150"/>
                    </a:lnTo>
                    <a:lnTo>
                      <a:pt x="45" y="153"/>
                    </a:lnTo>
                    <a:lnTo>
                      <a:pt x="48" y="155"/>
                    </a:lnTo>
                    <a:lnTo>
                      <a:pt x="56" y="155"/>
                    </a:lnTo>
                    <a:lnTo>
                      <a:pt x="60" y="153"/>
                    </a:lnTo>
                    <a:lnTo>
                      <a:pt x="62" y="153"/>
                    </a:lnTo>
                    <a:lnTo>
                      <a:pt x="65" y="152"/>
                    </a:lnTo>
                    <a:lnTo>
                      <a:pt x="65" y="153"/>
                    </a:lnTo>
                    <a:lnTo>
                      <a:pt x="65" y="158"/>
                    </a:lnTo>
                    <a:lnTo>
                      <a:pt x="65" y="161"/>
                    </a:lnTo>
                    <a:lnTo>
                      <a:pt x="70" y="166"/>
                    </a:lnTo>
                    <a:lnTo>
                      <a:pt x="73" y="164"/>
                    </a:lnTo>
                    <a:lnTo>
                      <a:pt x="76" y="164"/>
                    </a:lnTo>
                    <a:lnTo>
                      <a:pt x="81" y="161"/>
                    </a:lnTo>
                    <a:lnTo>
                      <a:pt x="85" y="160"/>
                    </a:lnTo>
                    <a:lnTo>
                      <a:pt x="93" y="153"/>
                    </a:lnTo>
                    <a:lnTo>
                      <a:pt x="96" y="152"/>
                    </a:lnTo>
                    <a:lnTo>
                      <a:pt x="96" y="150"/>
                    </a:lnTo>
                    <a:lnTo>
                      <a:pt x="100" y="146"/>
                    </a:lnTo>
                    <a:lnTo>
                      <a:pt x="101" y="142"/>
                    </a:lnTo>
                    <a:lnTo>
                      <a:pt x="104" y="139"/>
                    </a:lnTo>
                    <a:lnTo>
                      <a:pt x="107" y="135"/>
                    </a:lnTo>
                    <a:lnTo>
                      <a:pt x="111" y="130"/>
                    </a:lnTo>
                    <a:lnTo>
                      <a:pt x="112" y="125"/>
                    </a:lnTo>
                    <a:lnTo>
                      <a:pt x="115" y="119"/>
                    </a:lnTo>
                    <a:lnTo>
                      <a:pt x="117" y="113"/>
                    </a:lnTo>
                    <a:lnTo>
                      <a:pt x="120" y="106"/>
                    </a:lnTo>
                    <a:lnTo>
                      <a:pt x="121" y="97"/>
                    </a:lnTo>
                    <a:lnTo>
                      <a:pt x="125" y="89"/>
                    </a:lnTo>
                    <a:lnTo>
                      <a:pt x="126" y="80"/>
                    </a:lnTo>
                    <a:lnTo>
                      <a:pt x="128" y="72"/>
                    </a:lnTo>
                    <a:lnTo>
                      <a:pt x="129" y="63"/>
                    </a:lnTo>
                    <a:lnTo>
                      <a:pt x="131" y="56"/>
                    </a:lnTo>
                    <a:lnTo>
                      <a:pt x="132" y="49"/>
                    </a:lnTo>
                    <a:lnTo>
                      <a:pt x="136" y="42"/>
                    </a:lnTo>
                    <a:lnTo>
                      <a:pt x="137" y="36"/>
                    </a:lnTo>
                    <a:lnTo>
                      <a:pt x="139" y="30"/>
                    </a:lnTo>
                    <a:lnTo>
                      <a:pt x="142" y="25"/>
                    </a:lnTo>
                    <a:lnTo>
                      <a:pt x="143" y="22"/>
                    </a:lnTo>
                    <a:lnTo>
                      <a:pt x="148" y="14"/>
                    </a:lnTo>
                    <a:lnTo>
                      <a:pt x="151" y="10"/>
                    </a:lnTo>
                    <a:lnTo>
                      <a:pt x="153" y="6"/>
                    </a:lnTo>
                    <a:lnTo>
                      <a:pt x="154" y="6"/>
                    </a:lnTo>
                    <a:lnTo>
                      <a:pt x="107" y="0"/>
                    </a:lnTo>
                    <a:lnTo>
                      <a:pt x="90" y="10"/>
                    </a:lnTo>
                    <a:lnTo>
                      <a:pt x="128" y="17"/>
                    </a:lnTo>
                    <a:lnTo>
                      <a:pt x="128" y="19"/>
                    </a:lnTo>
                    <a:lnTo>
                      <a:pt x="126" y="22"/>
                    </a:lnTo>
                    <a:lnTo>
                      <a:pt x="126" y="27"/>
                    </a:lnTo>
                    <a:lnTo>
                      <a:pt x="126" y="33"/>
                    </a:lnTo>
                    <a:lnTo>
                      <a:pt x="125" y="39"/>
                    </a:lnTo>
                    <a:lnTo>
                      <a:pt x="125" y="47"/>
                    </a:lnTo>
                    <a:lnTo>
                      <a:pt x="125" y="55"/>
                    </a:lnTo>
                    <a:lnTo>
                      <a:pt x="123" y="63"/>
                    </a:lnTo>
                    <a:lnTo>
                      <a:pt x="121" y="72"/>
                    </a:lnTo>
                    <a:lnTo>
                      <a:pt x="120" y="78"/>
                    </a:lnTo>
                    <a:lnTo>
                      <a:pt x="117" y="88"/>
                    </a:lnTo>
                    <a:lnTo>
                      <a:pt x="115" y="96"/>
                    </a:lnTo>
                    <a:lnTo>
                      <a:pt x="112" y="103"/>
                    </a:lnTo>
                    <a:lnTo>
                      <a:pt x="111" y="110"/>
                    </a:lnTo>
                    <a:lnTo>
                      <a:pt x="107" y="116"/>
                    </a:lnTo>
                    <a:lnTo>
                      <a:pt x="103" y="121"/>
                    </a:lnTo>
                    <a:lnTo>
                      <a:pt x="100" y="125"/>
                    </a:lnTo>
                    <a:lnTo>
                      <a:pt x="98" y="130"/>
                    </a:lnTo>
                    <a:lnTo>
                      <a:pt x="95" y="135"/>
                    </a:lnTo>
                    <a:lnTo>
                      <a:pt x="90" y="141"/>
                    </a:lnTo>
                    <a:lnTo>
                      <a:pt x="87" y="147"/>
                    </a:lnTo>
                    <a:lnTo>
                      <a:pt x="79" y="152"/>
                    </a:lnTo>
                    <a:lnTo>
                      <a:pt x="76" y="155"/>
                    </a:lnTo>
                    <a:lnTo>
                      <a:pt x="73" y="153"/>
                    </a:lnTo>
                    <a:lnTo>
                      <a:pt x="71" y="150"/>
                    </a:lnTo>
                    <a:lnTo>
                      <a:pt x="71" y="146"/>
                    </a:lnTo>
                    <a:lnTo>
                      <a:pt x="67" y="144"/>
                    </a:lnTo>
                    <a:lnTo>
                      <a:pt x="65" y="144"/>
                    </a:lnTo>
                    <a:lnTo>
                      <a:pt x="60" y="147"/>
                    </a:lnTo>
                    <a:lnTo>
                      <a:pt x="54" y="149"/>
                    </a:lnTo>
                    <a:lnTo>
                      <a:pt x="51" y="149"/>
                    </a:lnTo>
                    <a:lnTo>
                      <a:pt x="50" y="144"/>
                    </a:lnTo>
                    <a:lnTo>
                      <a:pt x="51" y="136"/>
                    </a:lnTo>
                    <a:lnTo>
                      <a:pt x="51" y="130"/>
                    </a:lnTo>
                    <a:lnTo>
                      <a:pt x="53" y="128"/>
                    </a:lnTo>
                    <a:lnTo>
                      <a:pt x="46" y="122"/>
                    </a:lnTo>
                    <a:lnTo>
                      <a:pt x="43" y="124"/>
                    </a:lnTo>
                    <a:lnTo>
                      <a:pt x="39" y="127"/>
                    </a:lnTo>
                    <a:lnTo>
                      <a:pt x="34" y="127"/>
                    </a:lnTo>
                    <a:lnTo>
                      <a:pt x="29" y="125"/>
                    </a:lnTo>
                    <a:lnTo>
                      <a:pt x="29" y="121"/>
                    </a:lnTo>
                    <a:lnTo>
                      <a:pt x="32" y="116"/>
                    </a:lnTo>
                    <a:lnTo>
                      <a:pt x="35" y="110"/>
                    </a:lnTo>
                    <a:lnTo>
                      <a:pt x="40" y="103"/>
                    </a:lnTo>
                    <a:lnTo>
                      <a:pt x="43" y="97"/>
                    </a:lnTo>
                    <a:lnTo>
                      <a:pt x="48" y="94"/>
                    </a:lnTo>
                    <a:lnTo>
                      <a:pt x="50" y="89"/>
                    </a:lnTo>
                    <a:lnTo>
                      <a:pt x="51" y="89"/>
                    </a:lnTo>
                    <a:lnTo>
                      <a:pt x="42" y="86"/>
                    </a:lnTo>
                    <a:lnTo>
                      <a:pt x="40" y="86"/>
                    </a:lnTo>
                    <a:lnTo>
                      <a:pt x="37" y="86"/>
                    </a:lnTo>
                    <a:lnTo>
                      <a:pt x="34" y="86"/>
                    </a:lnTo>
                    <a:lnTo>
                      <a:pt x="29" y="88"/>
                    </a:lnTo>
                    <a:lnTo>
                      <a:pt x="25" y="86"/>
                    </a:lnTo>
                    <a:lnTo>
                      <a:pt x="20" y="86"/>
                    </a:lnTo>
                    <a:lnTo>
                      <a:pt x="17" y="86"/>
                    </a:lnTo>
                    <a:lnTo>
                      <a:pt x="15" y="85"/>
                    </a:lnTo>
                    <a:lnTo>
                      <a:pt x="15" y="80"/>
                    </a:lnTo>
                    <a:lnTo>
                      <a:pt x="18" y="77"/>
                    </a:lnTo>
                    <a:lnTo>
                      <a:pt x="23" y="74"/>
                    </a:lnTo>
                    <a:lnTo>
                      <a:pt x="31" y="69"/>
                    </a:lnTo>
                    <a:lnTo>
                      <a:pt x="37" y="64"/>
                    </a:lnTo>
                    <a:lnTo>
                      <a:pt x="45" y="61"/>
                    </a:lnTo>
                    <a:lnTo>
                      <a:pt x="50" y="56"/>
                    </a:lnTo>
                    <a:lnTo>
                      <a:pt x="54" y="55"/>
                    </a:lnTo>
                    <a:lnTo>
                      <a:pt x="56" y="50"/>
                    </a:lnTo>
                    <a:lnTo>
                      <a:pt x="57" y="46"/>
                    </a:lnTo>
                    <a:lnTo>
                      <a:pt x="59" y="36"/>
                    </a:lnTo>
                    <a:lnTo>
                      <a:pt x="60" y="28"/>
                    </a:lnTo>
                    <a:lnTo>
                      <a:pt x="60" y="21"/>
                    </a:lnTo>
                    <a:lnTo>
                      <a:pt x="62" y="13"/>
                    </a:lnTo>
                    <a:lnTo>
                      <a:pt x="62" y="8"/>
                    </a:lnTo>
                    <a:lnTo>
                      <a:pt x="62" y="6"/>
                    </a:lnTo>
                    <a:lnTo>
                      <a:pt x="60" y="6"/>
                    </a:lnTo>
                    <a:close/>
                  </a:path>
                </a:pathLst>
              </a:custGeom>
              <a:solidFill>
                <a:srgbClr val="000000"/>
              </a:solidFill>
              <a:ln w="9525">
                <a:noFill/>
                <a:round/>
                <a:headEnd/>
                <a:tailEnd/>
              </a:ln>
            </p:spPr>
            <p:txBody>
              <a:bodyPr/>
              <a:lstStyle/>
              <a:p>
                <a:endParaRPr lang="de-AT"/>
              </a:p>
            </p:txBody>
          </p:sp>
          <p:sp>
            <p:nvSpPr>
              <p:cNvPr id="150" name="Freeform 165"/>
              <p:cNvSpPr>
                <a:spLocks/>
              </p:cNvSpPr>
              <p:nvPr/>
            </p:nvSpPr>
            <p:spPr bwMode="auto">
              <a:xfrm>
                <a:off x="1790" y="1363"/>
                <a:ext cx="11" cy="33"/>
              </a:xfrm>
              <a:custGeom>
                <a:avLst/>
                <a:gdLst>
                  <a:gd name="T0" fmla="*/ 5 w 22"/>
                  <a:gd name="T1" fmla="*/ 0 h 66"/>
                  <a:gd name="T2" fmla="*/ 0 w 22"/>
                  <a:gd name="T3" fmla="*/ 14 h 66"/>
                  <a:gd name="T4" fmla="*/ 3 w 22"/>
                  <a:gd name="T5" fmla="*/ 17 h 66"/>
                  <a:gd name="T6" fmla="*/ 6 w 22"/>
                  <a:gd name="T7" fmla="*/ 0 h 66"/>
                  <a:gd name="T8" fmla="*/ 5 w 22"/>
                  <a:gd name="T9" fmla="*/ 0 h 66"/>
                  <a:gd name="T10" fmla="*/ 5 w 22"/>
                  <a:gd name="T11" fmla="*/ 0 h 66"/>
                  <a:gd name="T12" fmla="*/ 0 60000 65536"/>
                  <a:gd name="T13" fmla="*/ 0 60000 65536"/>
                  <a:gd name="T14" fmla="*/ 0 60000 65536"/>
                  <a:gd name="T15" fmla="*/ 0 60000 65536"/>
                  <a:gd name="T16" fmla="*/ 0 60000 65536"/>
                  <a:gd name="T17" fmla="*/ 0 60000 65536"/>
                  <a:gd name="T18" fmla="*/ 0 w 22"/>
                  <a:gd name="T19" fmla="*/ 0 h 66"/>
                  <a:gd name="T20" fmla="*/ 22 w 22"/>
                  <a:gd name="T21" fmla="*/ 66 h 66"/>
                </a:gdLst>
                <a:ahLst/>
                <a:cxnLst>
                  <a:cxn ang="T12">
                    <a:pos x="T0" y="T1"/>
                  </a:cxn>
                  <a:cxn ang="T13">
                    <a:pos x="T2" y="T3"/>
                  </a:cxn>
                  <a:cxn ang="T14">
                    <a:pos x="T4" y="T5"/>
                  </a:cxn>
                  <a:cxn ang="T15">
                    <a:pos x="T6" y="T7"/>
                  </a:cxn>
                  <a:cxn ang="T16">
                    <a:pos x="T8" y="T9"/>
                  </a:cxn>
                  <a:cxn ang="T17">
                    <a:pos x="T10" y="T11"/>
                  </a:cxn>
                </a:cxnLst>
                <a:rect l="T18" t="T19" r="T20" b="T21"/>
                <a:pathLst>
                  <a:path w="22" h="66">
                    <a:moveTo>
                      <a:pt x="17" y="0"/>
                    </a:moveTo>
                    <a:lnTo>
                      <a:pt x="0" y="59"/>
                    </a:lnTo>
                    <a:lnTo>
                      <a:pt x="12" y="66"/>
                    </a:lnTo>
                    <a:lnTo>
                      <a:pt x="22" y="0"/>
                    </a:lnTo>
                    <a:lnTo>
                      <a:pt x="17" y="0"/>
                    </a:lnTo>
                    <a:close/>
                  </a:path>
                </a:pathLst>
              </a:custGeom>
              <a:solidFill>
                <a:srgbClr val="000000"/>
              </a:solidFill>
              <a:ln w="9525">
                <a:noFill/>
                <a:round/>
                <a:headEnd/>
                <a:tailEnd/>
              </a:ln>
            </p:spPr>
            <p:txBody>
              <a:bodyPr/>
              <a:lstStyle/>
              <a:p>
                <a:endParaRPr lang="de-AT"/>
              </a:p>
            </p:txBody>
          </p:sp>
          <p:sp>
            <p:nvSpPr>
              <p:cNvPr id="151" name="Freeform 166"/>
              <p:cNvSpPr>
                <a:spLocks/>
              </p:cNvSpPr>
              <p:nvPr/>
            </p:nvSpPr>
            <p:spPr bwMode="auto">
              <a:xfrm>
                <a:off x="1780" y="1357"/>
                <a:ext cx="9" cy="34"/>
              </a:xfrm>
              <a:custGeom>
                <a:avLst/>
                <a:gdLst>
                  <a:gd name="T0" fmla="*/ 3 w 17"/>
                  <a:gd name="T1" fmla="*/ 1 h 68"/>
                  <a:gd name="T2" fmla="*/ 0 w 17"/>
                  <a:gd name="T3" fmla="*/ 15 h 68"/>
                  <a:gd name="T4" fmla="*/ 4 w 17"/>
                  <a:gd name="T5" fmla="*/ 17 h 68"/>
                  <a:gd name="T6" fmla="*/ 4 w 17"/>
                  <a:gd name="T7" fmla="*/ 5 h 68"/>
                  <a:gd name="T8" fmla="*/ 5 w 17"/>
                  <a:gd name="T9" fmla="*/ 0 h 68"/>
                  <a:gd name="T10" fmla="*/ 3 w 17"/>
                  <a:gd name="T11" fmla="*/ 1 h 68"/>
                  <a:gd name="T12" fmla="*/ 3 w 17"/>
                  <a:gd name="T13" fmla="*/ 1 h 68"/>
                  <a:gd name="T14" fmla="*/ 0 60000 65536"/>
                  <a:gd name="T15" fmla="*/ 0 60000 65536"/>
                  <a:gd name="T16" fmla="*/ 0 60000 65536"/>
                  <a:gd name="T17" fmla="*/ 0 60000 65536"/>
                  <a:gd name="T18" fmla="*/ 0 60000 65536"/>
                  <a:gd name="T19" fmla="*/ 0 60000 65536"/>
                  <a:gd name="T20" fmla="*/ 0 60000 65536"/>
                  <a:gd name="T21" fmla="*/ 0 w 17"/>
                  <a:gd name="T22" fmla="*/ 0 h 68"/>
                  <a:gd name="T23" fmla="*/ 17 w 17"/>
                  <a:gd name="T24" fmla="*/ 68 h 6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68">
                    <a:moveTo>
                      <a:pt x="9" y="2"/>
                    </a:moveTo>
                    <a:lnTo>
                      <a:pt x="0" y="60"/>
                    </a:lnTo>
                    <a:lnTo>
                      <a:pt x="16" y="68"/>
                    </a:lnTo>
                    <a:lnTo>
                      <a:pt x="14" y="22"/>
                    </a:lnTo>
                    <a:lnTo>
                      <a:pt x="17" y="0"/>
                    </a:lnTo>
                    <a:lnTo>
                      <a:pt x="9" y="2"/>
                    </a:lnTo>
                    <a:close/>
                  </a:path>
                </a:pathLst>
              </a:custGeom>
              <a:solidFill>
                <a:srgbClr val="000000"/>
              </a:solidFill>
              <a:ln w="9525">
                <a:noFill/>
                <a:round/>
                <a:headEnd/>
                <a:tailEnd/>
              </a:ln>
            </p:spPr>
            <p:txBody>
              <a:bodyPr/>
              <a:lstStyle/>
              <a:p>
                <a:endParaRPr lang="de-AT"/>
              </a:p>
            </p:txBody>
          </p:sp>
          <p:sp>
            <p:nvSpPr>
              <p:cNvPr id="152" name="Freeform 167"/>
              <p:cNvSpPr>
                <a:spLocks/>
              </p:cNvSpPr>
              <p:nvPr/>
            </p:nvSpPr>
            <p:spPr bwMode="auto">
              <a:xfrm>
                <a:off x="1774" y="1357"/>
                <a:ext cx="7" cy="27"/>
              </a:xfrm>
              <a:custGeom>
                <a:avLst/>
                <a:gdLst>
                  <a:gd name="T0" fmla="*/ 1 w 14"/>
                  <a:gd name="T1" fmla="*/ 0 h 54"/>
                  <a:gd name="T2" fmla="*/ 0 w 14"/>
                  <a:gd name="T3" fmla="*/ 14 h 54"/>
                  <a:gd name="T4" fmla="*/ 4 w 14"/>
                  <a:gd name="T5" fmla="*/ 1 h 54"/>
                  <a:gd name="T6" fmla="*/ 1 w 14"/>
                  <a:gd name="T7" fmla="*/ 0 h 54"/>
                  <a:gd name="T8" fmla="*/ 1 w 14"/>
                  <a:gd name="T9" fmla="*/ 0 h 54"/>
                  <a:gd name="T10" fmla="*/ 0 60000 65536"/>
                  <a:gd name="T11" fmla="*/ 0 60000 65536"/>
                  <a:gd name="T12" fmla="*/ 0 60000 65536"/>
                  <a:gd name="T13" fmla="*/ 0 60000 65536"/>
                  <a:gd name="T14" fmla="*/ 0 60000 65536"/>
                  <a:gd name="T15" fmla="*/ 0 w 14"/>
                  <a:gd name="T16" fmla="*/ 0 h 54"/>
                  <a:gd name="T17" fmla="*/ 14 w 14"/>
                  <a:gd name="T18" fmla="*/ 54 h 54"/>
                </a:gdLst>
                <a:ahLst/>
                <a:cxnLst>
                  <a:cxn ang="T10">
                    <a:pos x="T0" y="T1"/>
                  </a:cxn>
                  <a:cxn ang="T11">
                    <a:pos x="T2" y="T3"/>
                  </a:cxn>
                  <a:cxn ang="T12">
                    <a:pos x="T4" y="T5"/>
                  </a:cxn>
                  <a:cxn ang="T13">
                    <a:pos x="T6" y="T7"/>
                  </a:cxn>
                  <a:cxn ang="T14">
                    <a:pos x="T8" y="T9"/>
                  </a:cxn>
                </a:cxnLst>
                <a:rect l="T15" t="T16" r="T17" b="T18"/>
                <a:pathLst>
                  <a:path w="14" h="54">
                    <a:moveTo>
                      <a:pt x="4" y="0"/>
                    </a:moveTo>
                    <a:lnTo>
                      <a:pt x="0" y="54"/>
                    </a:lnTo>
                    <a:lnTo>
                      <a:pt x="14" y="2"/>
                    </a:lnTo>
                    <a:lnTo>
                      <a:pt x="4" y="0"/>
                    </a:lnTo>
                    <a:close/>
                  </a:path>
                </a:pathLst>
              </a:custGeom>
              <a:solidFill>
                <a:srgbClr val="000000"/>
              </a:solidFill>
              <a:ln w="9525">
                <a:noFill/>
                <a:round/>
                <a:headEnd/>
                <a:tailEnd/>
              </a:ln>
            </p:spPr>
            <p:txBody>
              <a:bodyPr/>
              <a:lstStyle/>
              <a:p>
                <a:endParaRPr lang="de-AT"/>
              </a:p>
            </p:txBody>
          </p:sp>
          <p:sp>
            <p:nvSpPr>
              <p:cNvPr id="153" name="Freeform 168"/>
              <p:cNvSpPr>
                <a:spLocks/>
              </p:cNvSpPr>
              <p:nvPr/>
            </p:nvSpPr>
            <p:spPr bwMode="auto">
              <a:xfrm>
                <a:off x="1763" y="1381"/>
                <a:ext cx="39" cy="22"/>
              </a:xfrm>
              <a:custGeom>
                <a:avLst/>
                <a:gdLst>
                  <a:gd name="T0" fmla="*/ 20 w 78"/>
                  <a:gd name="T1" fmla="*/ 6 h 44"/>
                  <a:gd name="T2" fmla="*/ 19 w 78"/>
                  <a:gd name="T3" fmla="*/ 11 h 44"/>
                  <a:gd name="T4" fmla="*/ 19 w 78"/>
                  <a:gd name="T5" fmla="*/ 11 h 44"/>
                  <a:gd name="T6" fmla="*/ 17 w 78"/>
                  <a:gd name="T7" fmla="*/ 10 h 44"/>
                  <a:gd name="T8" fmla="*/ 15 w 78"/>
                  <a:gd name="T9" fmla="*/ 9 h 44"/>
                  <a:gd name="T10" fmla="*/ 13 w 78"/>
                  <a:gd name="T11" fmla="*/ 7 h 44"/>
                  <a:gd name="T12" fmla="*/ 12 w 78"/>
                  <a:gd name="T13" fmla="*/ 6 h 44"/>
                  <a:gd name="T14" fmla="*/ 10 w 78"/>
                  <a:gd name="T15" fmla="*/ 6 h 44"/>
                  <a:gd name="T16" fmla="*/ 10 w 78"/>
                  <a:gd name="T17" fmla="*/ 5 h 44"/>
                  <a:gd name="T18" fmla="*/ 8 w 78"/>
                  <a:gd name="T19" fmla="*/ 5 h 44"/>
                  <a:gd name="T20" fmla="*/ 6 w 78"/>
                  <a:gd name="T21" fmla="*/ 3 h 44"/>
                  <a:gd name="T22" fmla="*/ 5 w 78"/>
                  <a:gd name="T23" fmla="*/ 3 h 44"/>
                  <a:gd name="T24" fmla="*/ 3 w 78"/>
                  <a:gd name="T25" fmla="*/ 3 h 44"/>
                  <a:gd name="T26" fmla="*/ 1 w 78"/>
                  <a:gd name="T27" fmla="*/ 3 h 44"/>
                  <a:gd name="T28" fmla="*/ 1 w 78"/>
                  <a:gd name="T29" fmla="*/ 1 h 44"/>
                  <a:gd name="T30" fmla="*/ 0 w 78"/>
                  <a:gd name="T31" fmla="*/ 1 h 44"/>
                  <a:gd name="T32" fmla="*/ 0 w 78"/>
                  <a:gd name="T33" fmla="*/ 0 h 44"/>
                  <a:gd name="T34" fmla="*/ 0 w 78"/>
                  <a:gd name="T35" fmla="*/ 0 h 44"/>
                  <a:gd name="T36" fmla="*/ 1 w 78"/>
                  <a:gd name="T37" fmla="*/ 0 h 44"/>
                  <a:gd name="T38" fmla="*/ 1 w 78"/>
                  <a:gd name="T39" fmla="*/ 1 h 44"/>
                  <a:gd name="T40" fmla="*/ 3 w 78"/>
                  <a:gd name="T41" fmla="*/ 1 h 44"/>
                  <a:gd name="T42" fmla="*/ 5 w 78"/>
                  <a:gd name="T43" fmla="*/ 1 h 44"/>
                  <a:gd name="T44" fmla="*/ 5 w 78"/>
                  <a:gd name="T45" fmla="*/ 1 h 44"/>
                  <a:gd name="T46" fmla="*/ 7 w 78"/>
                  <a:gd name="T47" fmla="*/ 1 h 44"/>
                  <a:gd name="T48" fmla="*/ 9 w 78"/>
                  <a:gd name="T49" fmla="*/ 2 h 44"/>
                  <a:gd name="T50" fmla="*/ 10 w 78"/>
                  <a:gd name="T51" fmla="*/ 3 h 44"/>
                  <a:gd name="T52" fmla="*/ 11 w 78"/>
                  <a:gd name="T53" fmla="*/ 3 h 44"/>
                  <a:gd name="T54" fmla="*/ 12 w 78"/>
                  <a:gd name="T55" fmla="*/ 3 h 44"/>
                  <a:gd name="T56" fmla="*/ 14 w 78"/>
                  <a:gd name="T57" fmla="*/ 3 h 44"/>
                  <a:gd name="T58" fmla="*/ 15 w 78"/>
                  <a:gd name="T59" fmla="*/ 5 h 44"/>
                  <a:gd name="T60" fmla="*/ 17 w 78"/>
                  <a:gd name="T61" fmla="*/ 6 h 44"/>
                  <a:gd name="T62" fmla="*/ 19 w 78"/>
                  <a:gd name="T63" fmla="*/ 6 h 44"/>
                  <a:gd name="T64" fmla="*/ 20 w 78"/>
                  <a:gd name="T65" fmla="*/ 6 h 44"/>
                  <a:gd name="T66" fmla="*/ 20 w 78"/>
                  <a:gd name="T67" fmla="*/ 6 h 4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8"/>
                  <a:gd name="T103" fmla="*/ 0 h 44"/>
                  <a:gd name="T104" fmla="*/ 78 w 78"/>
                  <a:gd name="T105" fmla="*/ 44 h 4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8" h="44">
                    <a:moveTo>
                      <a:pt x="78" y="26"/>
                    </a:moveTo>
                    <a:lnTo>
                      <a:pt x="75" y="44"/>
                    </a:lnTo>
                    <a:lnTo>
                      <a:pt x="73" y="42"/>
                    </a:lnTo>
                    <a:lnTo>
                      <a:pt x="68" y="37"/>
                    </a:lnTo>
                    <a:lnTo>
                      <a:pt x="61" y="33"/>
                    </a:lnTo>
                    <a:lnTo>
                      <a:pt x="53" y="30"/>
                    </a:lnTo>
                    <a:lnTo>
                      <a:pt x="48" y="25"/>
                    </a:lnTo>
                    <a:lnTo>
                      <a:pt x="43" y="22"/>
                    </a:lnTo>
                    <a:lnTo>
                      <a:pt x="37" y="20"/>
                    </a:lnTo>
                    <a:lnTo>
                      <a:pt x="32" y="17"/>
                    </a:lnTo>
                    <a:lnTo>
                      <a:pt x="25" y="15"/>
                    </a:lnTo>
                    <a:lnTo>
                      <a:pt x="20" y="12"/>
                    </a:lnTo>
                    <a:lnTo>
                      <a:pt x="12" y="9"/>
                    </a:lnTo>
                    <a:lnTo>
                      <a:pt x="7" y="9"/>
                    </a:lnTo>
                    <a:lnTo>
                      <a:pt x="1" y="6"/>
                    </a:lnTo>
                    <a:lnTo>
                      <a:pt x="0" y="3"/>
                    </a:lnTo>
                    <a:lnTo>
                      <a:pt x="0" y="0"/>
                    </a:lnTo>
                    <a:lnTo>
                      <a:pt x="3" y="0"/>
                    </a:lnTo>
                    <a:lnTo>
                      <a:pt x="7" y="1"/>
                    </a:lnTo>
                    <a:lnTo>
                      <a:pt x="15" y="5"/>
                    </a:lnTo>
                    <a:lnTo>
                      <a:pt x="18" y="5"/>
                    </a:lnTo>
                    <a:lnTo>
                      <a:pt x="23" y="6"/>
                    </a:lnTo>
                    <a:lnTo>
                      <a:pt x="28" y="6"/>
                    </a:lnTo>
                    <a:lnTo>
                      <a:pt x="34" y="8"/>
                    </a:lnTo>
                    <a:lnTo>
                      <a:pt x="39" y="9"/>
                    </a:lnTo>
                    <a:lnTo>
                      <a:pt x="45" y="11"/>
                    </a:lnTo>
                    <a:lnTo>
                      <a:pt x="50" y="12"/>
                    </a:lnTo>
                    <a:lnTo>
                      <a:pt x="57" y="15"/>
                    </a:lnTo>
                    <a:lnTo>
                      <a:pt x="61" y="17"/>
                    </a:lnTo>
                    <a:lnTo>
                      <a:pt x="68" y="22"/>
                    </a:lnTo>
                    <a:lnTo>
                      <a:pt x="75" y="25"/>
                    </a:lnTo>
                    <a:lnTo>
                      <a:pt x="78" y="26"/>
                    </a:lnTo>
                    <a:close/>
                  </a:path>
                </a:pathLst>
              </a:custGeom>
              <a:solidFill>
                <a:srgbClr val="000000"/>
              </a:solidFill>
              <a:ln w="9525">
                <a:noFill/>
                <a:round/>
                <a:headEnd/>
                <a:tailEnd/>
              </a:ln>
            </p:spPr>
            <p:txBody>
              <a:bodyPr/>
              <a:lstStyle/>
              <a:p>
                <a:endParaRPr lang="de-AT"/>
              </a:p>
            </p:txBody>
          </p:sp>
          <p:sp>
            <p:nvSpPr>
              <p:cNvPr id="154" name="Freeform 169"/>
              <p:cNvSpPr>
                <a:spLocks/>
              </p:cNvSpPr>
              <p:nvPr/>
            </p:nvSpPr>
            <p:spPr bwMode="auto">
              <a:xfrm>
                <a:off x="1761" y="1406"/>
                <a:ext cx="12" cy="12"/>
              </a:xfrm>
              <a:custGeom>
                <a:avLst/>
                <a:gdLst>
                  <a:gd name="T0" fmla="*/ 4 w 25"/>
                  <a:gd name="T1" fmla="*/ 0 h 25"/>
                  <a:gd name="T2" fmla="*/ 3 w 25"/>
                  <a:gd name="T3" fmla="*/ 0 h 25"/>
                  <a:gd name="T4" fmla="*/ 2 w 25"/>
                  <a:gd name="T5" fmla="*/ 2 h 25"/>
                  <a:gd name="T6" fmla="*/ 1 w 25"/>
                  <a:gd name="T7" fmla="*/ 3 h 25"/>
                  <a:gd name="T8" fmla="*/ 0 w 25"/>
                  <a:gd name="T9" fmla="*/ 4 h 25"/>
                  <a:gd name="T10" fmla="*/ 0 w 25"/>
                  <a:gd name="T11" fmla="*/ 5 h 25"/>
                  <a:gd name="T12" fmla="*/ 0 w 25"/>
                  <a:gd name="T13" fmla="*/ 6 h 25"/>
                  <a:gd name="T14" fmla="*/ 1 w 25"/>
                  <a:gd name="T15" fmla="*/ 6 h 25"/>
                  <a:gd name="T16" fmla="*/ 3 w 25"/>
                  <a:gd name="T17" fmla="*/ 4 h 25"/>
                  <a:gd name="T18" fmla="*/ 5 w 25"/>
                  <a:gd name="T19" fmla="*/ 2 h 25"/>
                  <a:gd name="T20" fmla="*/ 6 w 25"/>
                  <a:gd name="T21" fmla="*/ 2 h 25"/>
                  <a:gd name="T22" fmla="*/ 4 w 25"/>
                  <a:gd name="T23" fmla="*/ 0 h 25"/>
                  <a:gd name="T24" fmla="*/ 4 w 25"/>
                  <a:gd name="T25" fmla="*/ 0 h 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25"/>
                  <a:gd name="T41" fmla="*/ 25 w 25"/>
                  <a:gd name="T42" fmla="*/ 25 h 2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25">
                    <a:moveTo>
                      <a:pt x="17" y="0"/>
                    </a:moveTo>
                    <a:lnTo>
                      <a:pt x="14" y="3"/>
                    </a:lnTo>
                    <a:lnTo>
                      <a:pt x="8" y="11"/>
                    </a:lnTo>
                    <a:lnTo>
                      <a:pt x="5" y="14"/>
                    </a:lnTo>
                    <a:lnTo>
                      <a:pt x="1" y="19"/>
                    </a:lnTo>
                    <a:lnTo>
                      <a:pt x="0" y="22"/>
                    </a:lnTo>
                    <a:lnTo>
                      <a:pt x="1" y="25"/>
                    </a:lnTo>
                    <a:lnTo>
                      <a:pt x="5" y="24"/>
                    </a:lnTo>
                    <a:lnTo>
                      <a:pt x="14" y="19"/>
                    </a:lnTo>
                    <a:lnTo>
                      <a:pt x="20" y="11"/>
                    </a:lnTo>
                    <a:lnTo>
                      <a:pt x="25" y="8"/>
                    </a:lnTo>
                    <a:lnTo>
                      <a:pt x="17" y="0"/>
                    </a:lnTo>
                    <a:close/>
                  </a:path>
                </a:pathLst>
              </a:custGeom>
              <a:solidFill>
                <a:srgbClr val="000000"/>
              </a:solidFill>
              <a:ln w="9525">
                <a:noFill/>
                <a:round/>
                <a:headEnd/>
                <a:tailEnd/>
              </a:ln>
            </p:spPr>
            <p:txBody>
              <a:bodyPr/>
              <a:lstStyle/>
              <a:p>
                <a:endParaRPr lang="de-AT"/>
              </a:p>
            </p:txBody>
          </p:sp>
          <p:sp>
            <p:nvSpPr>
              <p:cNvPr id="155" name="Freeform 170"/>
              <p:cNvSpPr>
                <a:spLocks/>
              </p:cNvSpPr>
              <p:nvPr/>
            </p:nvSpPr>
            <p:spPr bwMode="auto">
              <a:xfrm>
                <a:off x="1770" y="1412"/>
                <a:ext cx="10" cy="13"/>
              </a:xfrm>
              <a:custGeom>
                <a:avLst/>
                <a:gdLst>
                  <a:gd name="T0" fmla="*/ 3 w 20"/>
                  <a:gd name="T1" fmla="*/ 0 h 26"/>
                  <a:gd name="T2" fmla="*/ 1 w 20"/>
                  <a:gd name="T3" fmla="*/ 1 h 26"/>
                  <a:gd name="T4" fmla="*/ 1 w 20"/>
                  <a:gd name="T5" fmla="*/ 3 h 26"/>
                  <a:gd name="T6" fmla="*/ 0 w 20"/>
                  <a:gd name="T7" fmla="*/ 5 h 26"/>
                  <a:gd name="T8" fmla="*/ 0 w 20"/>
                  <a:gd name="T9" fmla="*/ 6 h 26"/>
                  <a:gd name="T10" fmla="*/ 0 w 20"/>
                  <a:gd name="T11" fmla="*/ 7 h 26"/>
                  <a:gd name="T12" fmla="*/ 0 w 20"/>
                  <a:gd name="T13" fmla="*/ 7 h 26"/>
                  <a:gd name="T14" fmla="*/ 1 w 20"/>
                  <a:gd name="T15" fmla="*/ 7 h 26"/>
                  <a:gd name="T16" fmla="*/ 3 w 20"/>
                  <a:gd name="T17" fmla="*/ 5 h 26"/>
                  <a:gd name="T18" fmla="*/ 5 w 20"/>
                  <a:gd name="T19" fmla="*/ 3 h 26"/>
                  <a:gd name="T20" fmla="*/ 5 w 20"/>
                  <a:gd name="T21" fmla="*/ 2 h 26"/>
                  <a:gd name="T22" fmla="*/ 3 w 20"/>
                  <a:gd name="T23" fmla="*/ 0 h 26"/>
                  <a:gd name="T24" fmla="*/ 3 w 20"/>
                  <a:gd name="T25" fmla="*/ 0 h 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26"/>
                  <a:gd name="T41" fmla="*/ 20 w 20"/>
                  <a:gd name="T42" fmla="*/ 26 h 2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26">
                    <a:moveTo>
                      <a:pt x="9" y="0"/>
                    </a:moveTo>
                    <a:lnTo>
                      <a:pt x="6" y="4"/>
                    </a:lnTo>
                    <a:lnTo>
                      <a:pt x="3" y="12"/>
                    </a:lnTo>
                    <a:lnTo>
                      <a:pt x="0" y="17"/>
                    </a:lnTo>
                    <a:lnTo>
                      <a:pt x="0" y="22"/>
                    </a:lnTo>
                    <a:lnTo>
                      <a:pt x="0" y="25"/>
                    </a:lnTo>
                    <a:lnTo>
                      <a:pt x="0" y="26"/>
                    </a:lnTo>
                    <a:lnTo>
                      <a:pt x="5" y="25"/>
                    </a:lnTo>
                    <a:lnTo>
                      <a:pt x="11" y="19"/>
                    </a:lnTo>
                    <a:lnTo>
                      <a:pt x="17" y="11"/>
                    </a:lnTo>
                    <a:lnTo>
                      <a:pt x="20" y="8"/>
                    </a:lnTo>
                    <a:lnTo>
                      <a:pt x="9" y="0"/>
                    </a:lnTo>
                    <a:close/>
                  </a:path>
                </a:pathLst>
              </a:custGeom>
              <a:solidFill>
                <a:srgbClr val="000000"/>
              </a:solidFill>
              <a:ln w="9525">
                <a:noFill/>
                <a:round/>
                <a:headEnd/>
                <a:tailEnd/>
              </a:ln>
            </p:spPr>
            <p:txBody>
              <a:bodyPr/>
              <a:lstStyle/>
              <a:p>
                <a:endParaRPr lang="de-AT"/>
              </a:p>
            </p:txBody>
          </p:sp>
          <p:sp>
            <p:nvSpPr>
              <p:cNvPr id="156" name="Freeform 171"/>
              <p:cNvSpPr>
                <a:spLocks/>
              </p:cNvSpPr>
              <p:nvPr/>
            </p:nvSpPr>
            <p:spPr bwMode="auto">
              <a:xfrm>
                <a:off x="1780" y="1418"/>
                <a:ext cx="7" cy="12"/>
              </a:xfrm>
              <a:custGeom>
                <a:avLst/>
                <a:gdLst>
                  <a:gd name="T0" fmla="*/ 1 w 16"/>
                  <a:gd name="T1" fmla="*/ 0 h 24"/>
                  <a:gd name="T2" fmla="*/ 1 w 16"/>
                  <a:gd name="T3" fmla="*/ 1 h 24"/>
                  <a:gd name="T4" fmla="*/ 0 w 16"/>
                  <a:gd name="T5" fmla="*/ 3 h 24"/>
                  <a:gd name="T6" fmla="*/ 0 w 16"/>
                  <a:gd name="T7" fmla="*/ 5 h 24"/>
                  <a:gd name="T8" fmla="*/ 0 w 16"/>
                  <a:gd name="T9" fmla="*/ 6 h 24"/>
                  <a:gd name="T10" fmla="*/ 0 w 16"/>
                  <a:gd name="T11" fmla="*/ 6 h 24"/>
                  <a:gd name="T12" fmla="*/ 2 w 16"/>
                  <a:gd name="T13" fmla="*/ 3 h 24"/>
                  <a:gd name="T14" fmla="*/ 3 w 16"/>
                  <a:gd name="T15" fmla="*/ 2 h 24"/>
                  <a:gd name="T16" fmla="*/ 3 w 16"/>
                  <a:gd name="T17" fmla="*/ 2 h 24"/>
                  <a:gd name="T18" fmla="*/ 1 w 16"/>
                  <a:gd name="T19" fmla="*/ 0 h 24"/>
                  <a:gd name="T20" fmla="*/ 1 w 16"/>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24"/>
                  <a:gd name="T35" fmla="*/ 16 w 16"/>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24">
                    <a:moveTo>
                      <a:pt x="7" y="0"/>
                    </a:moveTo>
                    <a:lnTo>
                      <a:pt x="5" y="2"/>
                    </a:lnTo>
                    <a:lnTo>
                      <a:pt x="2" y="10"/>
                    </a:lnTo>
                    <a:lnTo>
                      <a:pt x="0" y="17"/>
                    </a:lnTo>
                    <a:lnTo>
                      <a:pt x="0" y="24"/>
                    </a:lnTo>
                    <a:lnTo>
                      <a:pt x="3" y="22"/>
                    </a:lnTo>
                    <a:lnTo>
                      <a:pt x="10" y="14"/>
                    </a:lnTo>
                    <a:lnTo>
                      <a:pt x="14" y="7"/>
                    </a:lnTo>
                    <a:lnTo>
                      <a:pt x="16" y="5"/>
                    </a:lnTo>
                    <a:lnTo>
                      <a:pt x="7" y="0"/>
                    </a:lnTo>
                    <a:close/>
                  </a:path>
                </a:pathLst>
              </a:custGeom>
              <a:solidFill>
                <a:srgbClr val="000000"/>
              </a:solidFill>
              <a:ln w="9525">
                <a:noFill/>
                <a:round/>
                <a:headEnd/>
                <a:tailEnd/>
              </a:ln>
            </p:spPr>
            <p:txBody>
              <a:bodyPr/>
              <a:lstStyle/>
              <a:p>
                <a:endParaRPr lang="de-AT"/>
              </a:p>
            </p:txBody>
          </p:sp>
          <p:sp>
            <p:nvSpPr>
              <p:cNvPr id="157" name="Freeform 172"/>
              <p:cNvSpPr>
                <a:spLocks/>
              </p:cNvSpPr>
              <p:nvPr/>
            </p:nvSpPr>
            <p:spPr bwMode="auto">
              <a:xfrm>
                <a:off x="1891" y="1453"/>
                <a:ext cx="83" cy="33"/>
              </a:xfrm>
              <a:custGeom>
                <a:avLst/>
                <a:gdLst>
                  <a:gd name="T0" fmla="*/ 41 w 164"/>
                  <a:gd name="T1" fmla="*/ 5 h 65"/>
                  <a:gd name="T2" fmla="*/ 34 w 164"/>
                  <a:gd name="T3" fmla="*/ 0 h 65"/>
                  <a:gd name="T4" fmla="*/ 29 w 164"/>
                  <a:gd name="T5" fmla="*/ 0 h 65"/>
                  <a:gd name="T6" fmla="*/ 22 w 164"/>
                  <a:gd name="T7" fmla="*/ 5 h 65"/>
                  <a:gd name="T8" fmla="*/ 22 w 164"/>
                  <a:gd name="T9" fmla="*/ 5 h 65"/>
                  <a:gd name="T10" fmla="*/ 21 w 164"/>
                  <a:gd name="T11" fmla="*/ 5 h 65"/>
                  <a:gd name="T12" fmla="*/ 20 w 164"/>
                  <a:gd name="T13" fmla="*/ 5 h 65"/>
                  <a:gd name="T14" fmla="*/ 19 w 164"/>
                  <a:gd name="T15" fmla="*/ 5 h 65"/>
                  <a:gd name="T16" fmla="*/ 18 w 164"/>
                  <a:gd name="T17" fmla="*/ 5 h 65"/>
                  <a:gd name="T18" fmla="*/ 16 w 164"/>
                  <a:gd name="T19" fmla="*/ 5 h 65"/>
                  <a:gd name="T20" fmla="*/ 14 w 164"/>
                  <a:gd name="T21" fmla="*/ 5 h 65"/>
                  <a:gd name="T22" fmla="*/ 13 w 164"/>
                  <a:gd name="T23" fmla="*/ 6 h 65"/>
                  <a:gd name="T24" fmla="*/ 11 w 164"/>
                  <a:gd name="T25" fmla="*/ 7 h 65"/>
                  <a:gd name="T26" fmla="*/ 9 w 164"/>
                  <a:gd name="T27" fmla="*/ 8 h 65"/>
                  <a:gd name="T28" fmla="*/ 7 w 164"/>
                  <a:gd name="T29" fmla="*/ 10 h 65"/>
                  <a:gd name="T30" fmla="*/ 5 w 164"/>
                  <a:gd name="T31" fmla="*/ 12 h 65"/>
                  <a:gd name="T32" fmla="*/ 3 w 164"/>
                  <a:gd name="T33" fmla="*/ 14 h 65"/>
                  <a:gd name="T34" fmla="*/ 2 w 164"/>
                  <a:gd name="T35" fmla="*/ 15 h 65"/>
                  <a:gd name="T36" fmla="*/ 0 w 164"/>
                  <a:gd name="T37" fmla="*/ 16 h 65"/>
                  <a:gd name="T38" fmla="*/ 0 w 164"/>
                  <a:gd name="T39" fmla="*/ 17 h 65"/>
                  <a:gd name="T40" fmla="*/ 1 w 164"/>
                  <a:gd name="T41" fmla="*/ 16 h 65"/>
                  <a:gd name="T42" fmla="*/ 2 w 164"/>
                  <a:gd name="T43" fmla="*/ 15 h 65"/>
                  <a:gd name="T44" fmla="*/ 3 w 164"/>
                  <a:gd name="T45" fmla="*/ 14 h 65"/>
                  <a:gd name="T46" fmla="*/ 3 w 164"/>
                  <a:gd name="T47" fmla="*/ 14 h 65"/>
                  <a:gd name="T48" fmla="*/ 5 w 164"/>
                  <a:gd name="T49" fmla="*/ 13 h 65"/>
                  <a:gd name="T50" fmla="*/ 6 w 164"/>
                  <a:gd name="T51" fmla="*/ 12 h 65"/>
                  <a:gd name="T52" fmla="*/ 7 w 164"/>
                  <a:gd name="T53" fmla="*/ 12 h 65"/>
                  <a:gd name="T54" fmla="*/ 9 w 164"/>
                  <a:gd name="T55" fmla="*/ 11 h 65"/>
                  <a:gd name="T56" fmla="*/ 10 w 164"/>
                  <a:gd name="T57" fmla="*/ 10 h 65"/>
                  <a:gd name="T58" fmla="*/ 12 w 164"/>
                  <a:gd name="T59" fmla="*/ 10 h 65"/>
                  <a:gd name="T60" fmla="*/ 13 w 164"/>
                  <a:gd name="T61" fmla="*/ 10 h 65"/>
                  <a:gd name="T62" fmla="*/ 14 w 164"/>
                  <a:gd name="T63" fmla="*/ 10 h 65"/>
                  <a:gd name="T64" fmla="*/ 16 w 164"/>
                  <a:gd name="T65" fmla="*/ 10 h 65"/>
                  <a:gd name="T66" fmla="*/ 17 w 164"/>
                  <a:gd name="T67" fmla="*/ 10 h 65"/>
                  <a:gd name="T68" fmla="*/ 18 w 164"/>
                  <a:gd name="T69" fmla="*/ 10 h 65"/>
                  <a:gd name="T70" fmla="*/ 19 w 164"/>
                  <a:gd name="T71" fmla="*/ 11 h 65"/>
                  <a:gd name="T72" fmla="*/ 20 w 164"/>
                  <a:gd name="T73" fmla="*/ 12 h 65"/>
                  <a:gd name="T74" fmla="*/ 22 w 164"/>
                  <a:gd name="T75" fmla="*/ 13 h 65"/>
                  <a:gd name="T76" fmla="*/ 23 w 164"/>
                  <a:gd name="T77" fmla="*/ 14 h 65"/>
                  <a:gd name="T78" fmla="*/ 24 w 164"/>
                  <a:gd name="T79" fmla="*/ 15 h 65"/>
                  <a:gd name="T80" fmla="*/ 27 w 164"/>
                  <a:gd name="T81" fmla="*/ 8 h 65"/>
                  <a:gd name="T82" fmla="*/ 28 w 164"/>
                  <a:gd name="T83" fmla="*/ 8 h 65"/>
                  <a:gd name="T84" fmla="*/ 29 w 164"/>
                  <a:gd name="T85" fmla="*/ 9 h 65"/>
                  <a:gd name="T86" fmla="*/ 30 w 164"/>
                  <a:gd name="T87" fmla="*/ 9 h 65"/>
                  <a:gd name="T88" fmla="*/ 32 w 164"/>
                  <a:gd name="T89" fmla="*/ 9 h 65"/>
                  <a:gd name="T90" fmla="*/ 34 w 164"/>
                  <a:gd name="T91" fmla="*/ 10 h 65"/>
                  <a:gd name="T92" fmla="*/ 35 w 164"/>
                  <a:gd name="T93" fmla="*/ 10 h 65"/>
                  <a:gd name="T94" fmla="*/ 36 w 164"/>
                  <a:gd name="T95" fmla="*/ 10 h 65"/>
                  <a:gd name="T96" fmla="*/ 37 w 164"/>
                  <a:gd name="T97" fmla="*/ 10 h 65"/>
                  <a:gd name="T98" fmla="*/ 39 w 164"/>
                  <a:gd name="T99" fmla="*/ 10 h 65"/>
                  <a:gd name="T100" fmla="*/ 40 w 164"/>
                  <a:gd name="T101" fmla="*/ 9 h 65"/>
                  <a:gd name="T102" fmla="*/ 42 w 164"/>
                  <a:gd name="T103" fmla="*/ 8 h 65"/>
                  <a:gd name="T104" fmla="*/ 42 w 164"/>
                  <a:gd name="T105" fmla="*/ 8 h 65"/>
                  <a:gd name="T106" fmla="*/ 42 w 164"/>
                  <a:gd name="T107" fmla="*/ 7 h 65"/>
                  <a:gd name="T108" fmla="*/ 42 w 164"/>
                  <a:gd name="T109" fmla="*/ 5 h 65"/>
                  <a:gd name="T110" fmla="*/ 41 w 164"/>
                  <a:gd name="T111" fmla="*/ 5 h 65"/>
                  <a:gd name="T112" fmla="*/ 41 w 164"/>
                  <a:gd name="T113" fmla="*/ 5 h 6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64"/>
                  <a:gd name="T172" fmla="*/ 0 h 65"/>
                  <a:gd name="T173" fmla="*/ 164 w 164"/>
                  <a:gd name="T174" fmla="*/ 65 h 6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64" h="65">
                    <a:moveTo>
                      <a:pt x="161" y="17"/>
                    </a:moveTo>
                    <a:lnTo>
                      <a:pt x="133" y="0"/>
                    </a:lnTo>
                    <a:lnTo>
                      <a:pt x="112" y="0"/>
                    </a:lnTo>
                    <a:lnTo>
                      <a:pt x="86" y="18"/>
                    </a:lnTo>
                    <a:lnTo>
                      <a:pt x="84" y="18"/>
                    </a:lnTo>
                    <a:lnTo>
                      <a:pt x="83" y="18"/>
                    </a:lnTo>
                    <a:lnTo>
                      <a:pt x="78" y="17"/>
                    </a:lnTo>
                    <a:lnTo>
                      <a:pt x="75" y="17"/>
                    </a:lnTo>
                    <a:lnTo>
                      <a:pt x="69" y="17"/>
                    </a:lnTo>
                    <a:lnTo>
                      <a:pt x="62" y="18"/>
                    </a:lnTo>
                    <a:lnTo>
                      <a:pt x="56" y="20"/>
                    </a:lnTo>
                    <a:lnTo>
                      <a:pt x="50" y="23"/>
                    </a:lnTo>
                    <a:lnTo>
                      <a:pt x="42" y="26"/>
                    </a:lnTo>
                    <a:lnTo>
                      <a:pt x="34" y="32"/>
                    </a:lnTo>
                    <a:lnTo>
                      <a:pt x="25" y="39"/>
                    </a:lnTo>
                    <a:lnTo>
                      <a:pt x="19" y="46"/>
                    </a:lnTo>
                    <a:lnTo>
                      <a:pt x="11" y="53"/>
                    </a:lnTo>
                    <a:lnTo>
                      <a:pt x="5" y="59"/>
                    </a:lnTo>
                    <a:lnTo>
                      <a:pt x="0" y="64"/>
                    </a:lnTo>
                    <a:lnTo>
                      <a:pt x="0" y="65"/>
                    </a:lnTo>
                    <a:lnTo>
                      <a:pt x="1" y="64"/>
                    </a:lnTo>
                    <a:lnTo>
                      <a:pt x="6" y="59"/>
                    </a:lnTo>
                    <a:lnTo>
                      <a:pt x="9" y="56"/>
                    </a:lnTo>
                    <a:lnTo>
                      <a:pt x="12" y="53"/>
                    </a:lnTo>
                    <a:lnTo>
                      <a:pt x="19" y="51"/>
                    </a:lnTo>
                    <a:lnTo>
                      <a:pt x="23" y="48"/>
                    </a:lnTo>
                    <a:lnTo>
                      <a:pt x="28" y="45"/>
                    </a:lnTo>
                    <a:lnTo>
                      <a:pt x="33" y="42"/>
                    </a:lnTo>
                    <a:lnTo>
                      <a:pt x="39" y="40"/>
                    </a:lnTo>
                    <a:lnTo>
                      <a:pt x="45" y="39"/>
                    </a:lnTo>
                    <a:lnTo>
                      <a:pt x="50" y="37"/>
                    </a:lnTo>
                    <a:lnTo>
                      <a:pt x="56" y="37"/>
                    </a:lnTo>
                    <a:lnTo>
                      <a:pt x="61" y="37"/>
                    </a:lnTo>
                    <a:lnTo>
                      <a:pt x="67" y="39"/>
                    </a:lnTo>
                    <a:lnTo>
                      <a:pt x="72" y="40"/>
                    </a:lnTo>
                    <a:lnTo>
                      <a:pt x="76" y="43"/>
                    </a:lnTo>
                    <a:lnTo>
                      <a:pt x="80" y="45"/>
                    </a:lnTo>
                    <a:lnTo>
                      <a:pt x="84" y="50"/>
                    </a:lnTo>
                    <a:lnTo>
                      <a:pt x="89" y="56"/>
                    </a:lnTo>
                    <a:lnTo>
                      <a:pt x="92" y="59"/>
                    </a:lnTo>
                    <a:lnTo>
                      <a:pt x="105" y="32"/>
                    </a:lnTo>
                    <a:lnTo>
                      <a:pt x="108" y="32"/>
                    </a:lnTo>
                    <a:lnTo>
                      <a:pt x="112" y="34"/>
                    </a:lnTo>
                    <a:lnTo>
                      <a:pt x="117" y="36"/>
                    </a:lnTo>
                    <a:lnTo>
                      <a:pt x="125" y="36"/>
                    </a:lnTo>
                    <a:lnTo>
                      <a:pt x="133" y="37"/>
                    </a:lnTo>
                    <a:lnTo>
                      <a:pt x="137" y="37"/>
                    </a:lnTo>
                    <a:lnTo>
                      <a:pt x="141" y="37"/>
                    </a:lnTo>
                    <a:lnTo>
                      <a:pt x="147" y="37"/>
                    </a:lnTo>
                    <a:lnTo>
                      <a:pt x="152" y="37"/>
                    </a:lnTo>
                    <a:lnTo>
                      <a:pt x="158" y="36"/>
                    </a:lnTo>
                    <a:lnTo>
                      <a:pt x="162" y="32"/>
                    </a:lnTo>
                    <a:lnTo>
                      <a:pt x="164" y="29"/>
                    </a:lnTo>
                    <a:lnTo>
                      <a:pt x="164" y="26"/>
                    </a:lnTo>
                    <a:lnTo>
                      <a:pt x="162" y="18"/>
                    </a:lnTo>
                    <a:lnTo>
                      <a:pt x="161" y="17"/>
                    </a:lnTo>
                    <a:close/>
                  </a:path>
                </a:pathLst>
              </a:custGeom>
              <a:solidFill>
                <a:srgbClr val="C9D9B3"/>
              </a:solidFill>
              <a:ln w="9525">
                <a:noFill/>
                <a:round/>
                <a:headEnd/>
                <a:tailEnd/>
              </a:ln>
            </p:spPr>
            <p:txBody>
              <a:bodyPr/>
              <a:lstStyle/>
              <a:p>
                <a:endParaRPr lang="de-AT"/>
              </a:p>
            </p:txBody>
          </p:sp>
          <p:sp>
            <p:nvSpPr>
              <p:cNvPr id="158" name="Freeform 173"/>
              <p:cNvSpPr>
                <a:spLocks/>
              </p:cNvSpPr>
              <p:nvPr/>
            </p:nvSpPr>
            <p:spPr bwMode="auto">
              <a:xfrm>
                <a:off x="1834" y="1456"/>
                <a:ext cx="42" cy="18"/>
              </a:xfrm>
              <a:custGeom>
                <a:avLst/>
                <a:gdLst>
                  <a:gd name="T0" fmla="*/ 14 w 83"/>
                  <a:gd name="T1" fmla="*/ 1 h 34"/>
                  <a:gd name="T2" fmla="*/ 13 w 83"/>
                  <a:gd name="T3" fmla="*/ 1 h 34"/>
                  <a:gd name="T4" fmla="*/ 12 w 83"/>
                  <a:gd name="T5" fmla="*/ 0 h 34"/>
                  <a:gd name="T6" fmla="*/ 10 w 83"/>
                  <a:gd name="T7" fmla="*/ 0 h 34"/>
                  <a:gd name="T8" fmla="*/ 8 w 83"/>
                  <a:gd name="T9" fmla="*/ 1 h 34"/>
                  <a:gd name="T10" fmla="*/ 7 w 83"/>
                  <a:gd name="T11" fmla="*/ 1 h 34"/>
                  <a:gd name="T12" fmla="*/ 6 w 83"/>
                  <a:gd name="T13" fmla="*/ 2 h 34"/>
                  <a:gd name="T14" fmla="*/ 5 w 83"/>
                  <a:gd name="T15" fmla="*/ 2 h 34"/>
                  <a:gd name="T16" fmla="*/ 3 w 83"/>
                  <a:gd name="T17" fmla="*/ 3 h 34"/>
                  <a:gd name="T18" fmla="*/ 2 w 83"/>
                  <a:gd name="T19" fmla="*/ 3 h 34"/>
                  <a:gd name="T20" fmla="*/ 1 w 83"/>
                  <a:gd name="T21" fmla="*/ 5 h 34"/>
                  <a:gd name="T22" fmla="*/ 1 w 83"/>
                  <a:gd name="T23" fmla="*/ 6 h 34"/>
                  <a:gd name="T24" fmla="*/ 0 w 83"/>
                  <a:gd name="T25" fmla="*/ 7 h 34"/>
                  <a:gd name="T26" fmla="*/ 4 w 83"/>
                  <a:gd name="T27" fmla="*/ 10 h 34"/>
                  <a:gd name="T28" fmla="*/ 4 w 83"/>
                  <a:gd name="T29" fmla="*/ 9 h 34"/>
                  <a:gd name="T30" fmla="*/ 6 w 83"/>
                  <a:gd name="T31" fmla="*/ 8 h 34"/>
                  <a:gd name="T32" fmla="*/ 7 w 83"/>
                  <a:gd name="T33" fmla="*/ 6 h 34"/>
                  <a:gd name="T34" fmla="*/ 10 w 83"/>
                  <a:gd name="T35" fmla="*/ 5 h 34"/>
                  <a:gd name="T36" fmla="*/ 10 w 83"/>
                  <a:gd name="T37" fmla="*/ 3 h 34"/>
                  <a:gd name="T38" fmla="*/ 12 w 83"/>
                  <a:gd name="T39" fmla="*/ 3 h 34"/>
                  <a:gd name="T40" fmla="*/ 14 w 83"/>
                  <a:gd name="T41" fmla="*/ 3 h 34"/>
                  <a:gd name="T42" fmla="*/ 16 w 83"/>
                  <a:gd name="T43" fmla="*/ 3 h 34"/>
                  <a:gd name="T44" fmla="*/ 18 w 83"/>
                  <a:gd name="T45" fmla="*/ 3 h 34"/>
                  <a:gd name="T46" fmla="*/ 19 w 83"/>
                  <a:gd name="T47" fmla="*/ 3 h 34"/>
                  <a:gd name="T48" fmla="*/ 21 w 83"/>
                  <a:gd name="T49" fmla="*/ 3 h 34"/>
                  <a:gd name="T50" fmla="*/ 21 w 83"/>
                  <a:gd name="T51" fmla="*/ 3 h 34"/>
                  <a:gd name="T52" fmla="*/ 14 w 83"/>
                  <a:gd name="T53" fmla="*/ 1 h 34"/>
                  <a:gd name="T54" fmla="*/ 14 w 83"/>
                  <a:gd name="T55" fmla="*/ 1 h 3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83"/>
                  <a:gd name="T85" fmla="*/ 0 h 34"/>
                  <a:gd name="T86" fmla="*/ 83 w 83"/>
                  <a:gd name="T87" fmla="*/ 34 h 3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83" h="34">
                    <a:moveTo>
                      <a:pt x="54" y="3"/>
                    </a:moveTo>
                    <a:lnTo>
                      <a:pt x="51" y="1"/>
                    </a:lnTo>
                    <a:lnTo>
                      <a:pt x="47" y="0"/>
                    </a:lnTo>
                    <a:lnTo>
                      <a:pt x="39" y="0"/>
                    </a:lnTo>
                    <a:lnTo>
                      <a:pt x="31" y="3"/>
                    </a:lnTo>
                    <a:lnTo>
                      <a:pt x="26" y="3"/>
                    </a:lnTo>
                    <a:lnTo>
                      <a:pt x="22" y="5"/>
                    </a:lnTo>
                    <a:lnTo>
                      <a:pt x="17" y="6"/>
                    </a:lnTo>
                    <a:lnTo>
                      <a:pt x="12" y="9"/>
                    </a:lnTo>
                    <a:lnTo>
                      <a:pt x="8" y="11"/>
                    </a:lnTo>
                    <a:lnTo>
                      <a:pt x="4" y="17"/>
                    </a:lnTo>
                    <a:lnTo>
                      <a:pt x="1" y="20"/>
                    </a:lnTo>
                    <a:lnTo>
                      <a:pt x="0" y="26"/>
                    </a:lnTo>
                    <a:lnTo>
                      <a:pt x="14" y="34"/>
                    </a:lnTo>
                    <a:lnTo>
                      <a:pt x="15" y="33"/>
                    </a:lnTo>
                    <a:lnTo>
                      <a:pt x="22" y="28"/>
                    </a:lnTo>
                    <a:lnTo>
                      <a:pt x="28" y="22"/>
                    </a:lnTo>
                    <a:lnTo>
                      <a:pt x="37" y="17"/>
                    </a:lnTo>
                    <a:lnTo>
                      <a:pt x="40" y="12"/>
                    </a:lnTo>
                    <a:lnTo>
                      <a:pt x="47" y="12"/>
                    </a:lnTo>
                    <a:lnTo>
                      <a:pt x="54" y="11"/>
                    </a:lnTo>
                    <a:lnTo>
                      <a:pt x="62" y="11"/>
                    </a:lnTo>
                    <a:lnTo>
                      <a:pt x="70" y="11"/>
                    </a:lnTo>
                    <a:lnTo>
                      <a:pt x="76" y="12"/>
                    </a:lnTo>
                    <a:lnTo>
                      <a:pt x="81" y="12"/>
                    </a:lnTo>
                    <a:lnTo>
                      <a:pt x="83" y="12"/>
                    </a:lnTo>
                    <a:lnTo>
                      <a:pt x="54" y="3"/>
                    </a:lnTo>
                    <a:close/>
                  </a:path>
                </a:pathLst>
              </a:custGeom>
              <a:solidFill>
                <a:srgbClr val="D9FFD9"/>
              </a:solidFill>
              <a:ln w="9525">
                <a:noFill/>
                <a:round/>
                <a:headEnd/>
                <a:tailEnd/>
              </a:ln>
            </p:spPr>
            <p:txBody>
              <a:bodyPr/>
              <a:lstStyle/>
              <a:p>
                <a:endParaRPr lang="de-AT"/>
              </a:p>
            </p:txBody>
          </p:sp>
          <p:sp>
            <p:nvSpPr>
              <p:cNvPr id="159" name="Freeform 174"/>
              <p:cNvSpPr>
                <a:spLocks/>
              </p:cNvSpPr>
              <p:nvPr/>
            </p:nvSpPr>
            <p:spPr bwMode="auto">
              <a:xfrm>
                <a:off x="1808" y="1473"/>
                <a:ext cx="61" cy="23"/>
              </a:xfrm>
              <a:custGeom>
                <a:avLst/>
                <a:gdLst>
                  <a:gd name="T0" fmla="*/ 1 w 122"/>
                  <a:gd name="T1" fmla="*/ 10 h 47"/>
                  <a:gd name="T2" fmla="*/ 4 w 122"/>
                  <a:gd name="T3" fmla="*/ 10 h 47"/>
                  <a:gd name="T4" fmla="*/ 7 w 122"/>
                  <a:gd name="T5" fmla="*/ 10 h 47"/>
                  <a:gd name="T6" fmla="*/ 9 w 122"/>
                  <a:gd name="T7" fmla="*/ 10 h 47"/>
                  <a:gd name="T8" fmla="*/ 12 w 122"/>
                  <a:gd name="T9" fmla="*/ 11 h 47"/>
                  <a:gd name="T10" fmla="*/ 15 w 122"/>
                  <a:gd name="T11" fmla="*/ 11 h 47"/>
                  <a:gd name="T12" fmla="*/ 18 w 122"/>
                  <a:gd name="T13" fmla="*/ 10 h 47"/>
                  <a:gd name="T14" fmla="*/ 20 w 122"/>
                  <a:gd name="T15" fmla="*/ 10 h 47"/>
                  <a:gd name="T16" fmla="*/ 23 w 122"/>
                  <a:gd name="T17" fmla="*/ 9 h 47"/>
                  <a:gd name="T18" fmla="*/ 25 w 122"/>
                  <a:gd name="T19" fmla="*/ 9 h 47"/>
                  <a:gd name="T20" fmla="*/ 28 w 122"/>
                  <a:gd name="T21" fmla="*/ 8 h 47"/>
                  <a:gd name="T22" fmla="*/ 30 w 122"/>
                  <a:gd name="T23" fmla="*/ 7 h 47"/>
                  <a:gd name="T24" fmla="*/ 30 w 122"/>
                  <a:gd name="T25" fmla="*/ 0 h 47"/>
                  <a:gd name="T26" fmla="*/ 29 w 122"/>
                  <a:gd name="T27" fmla="*/ 0 h 47"/>
                  <a:gd name="T28" fmla="*/ 27 w 122"/>
                  <a:gd name="T29" fmla="*/ 0 h 47"/>
                  <a:gd name="T30" fmla="*/ 25 w 122"/>
                  <a:gd name="T31" fmla="*/ 0 h 47"/>
                  <a:gd name="T32" fmla="*/ 23 w 122"/>
                  <a:gd name="T33" fmla="*/ 3 h 47"/>
                  <a:gd name="T34" fmla="*/ 22 w 122"/>
                  <a:gd name="T35" fmla="*/ 5 h 47"/>
                  <a:gd name="T36" fmla="*/ 20 w 122"/>
                  <a:gd name="T37" fmla="*/ 7 h 47"/>
                  <a:gd name="T38" fmla="*/ 17 w 122"/>
                  <a:gd name="T39" fmla="*/ 9 h 47"/>
                  <a:gd name="T40" fmla="*/ 14 w 122"/>
                  <a:gd name="T41" fmla="*/ 9 h 47"/>
                  <a:gd name="T42" fmla="*/ 10 w 122"/>
                  <a:gd name="T43" fmla="*/ 8 h 47"/>
                  <a:gd name="T44" fmla="*/ 7 w 122"/>
                  <a:gd name="T45" fmla="*/ 7 h 47"/>
                  <a:gd name="T46" fmla="*/ 5 w 122"/>
                  <a:gd name="T47" fmla="*/ 6 h 47"/>
                  <a:gd name="T48" fmla="*/ 7 w 122"/>
                  <a:gd name="T49" fmla="*/ 3 h 47"/>
                  <a:gd name="T50" fmla="*/ 9 w 122"/>
                  <a:gd name="T51" fmla="*/ 1 h 47"/>
                  <a:gd name="T52" fmla="*/ 8 w 122"/>
                  <a:gd name="T53" fmla="*/ 1 h 47"/>
                  <a:gd name="T54" fmla="*/ 6 w 122"/>
                  <a:gd name="T55" fmla="*/ 2 h 47"/>
                  <a:gd name="T56" fmla="*/ 4 w 122"/>
                  <a:gd name="T57" fmla="*/ 3 h 47"/>
                  <a:gd name="T58" fmla="*/ 2 w 122"/>
                  <a:gd name="T59" fmla="*/ 5 h 47"/>
                  <a:gd name="T60" fmla="*/ 0 w 122"/>
                  <a:gd name="T61" fmla="*/ 9 h 47"/>
                  <a:gd name="T62" fmla="*/ 1 w 122"/>
                  <a:gd name="T63" fmla="*/ 10 h 4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2"/>
                  <a:gd name="T97" fmla="*/ 0 h 47"/>
                  <a:gd name="T98" fmla="*/ 122 w 122"/>
                  <a:gd name="T99" fmla="*/ 47 h 4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2" h="47">
                    <a:moveTo>
                      <a:pt x="1" y="42"/>
                    </a:moveTo>
                    <a:lnTo>
                      <a:pt x="3" y="42"/>
                    </a:lnTo>
                    <a:lnTo>
                      <a:pt x="7" y="42"/>
                    </a:lnTo>
                    <a:lnTo>
                      <a:pt x="14" y="43"/>
                    </a:lnTo>
                    <a:lnTo>
                      <a:pt x="22" y="43"/>
                    </a:lnTo>
                    <a:lnTo>
                      <a:pt x="26" y="43"/>
                    </a:lnTo>
                    <a:lnTo>
                      <a:pt x="31" y="43"/>
                    </a:lnTo>
                    <a:lnTo>
                      <a:pt x="36" y="43"/>
                    </a:lnTo>
                    <a:lnTo>
                      <a:pt x="40" y="45"/>
                    </a:lnTo>
                    <a:lnTo>
                      <a:pt x="48" y="47"/>
                    </a:lnTo>
                    <a:lnTo>
                      <a:pt x="57" y="47"/>
                    </a:lnTo>
                    <a:lnTo>
                      <a:pt x="59" y="47"/>
                    </a:lnTo>
                    <a:lnTo>
                      <a:pt x="64" y="45"/>
                    </a:lnTo>
                    <a:lnTo>
                      <a:pt x="70" y="43"/>
                    </a:lnTo>
                    <a:lnTo>
                      <a:pt x="75" y="43"/>
                    </a:lnTo>
                    <a:lnTo>
                      <a:pt x="79" y="42"/>
                    </a:lnTo>
                    <a:lnTo>
                      <a:pt x="86" y="40"/>
                    </a:lnTo>
                    <a:lnTo>
                      <a:pt x="90" y="39"/>
                    </a:lnTo>
                    <a:lnTo>
                      <a:pt x="97" y="37"/>
                    </a:lnTo>
                    <a:lnTo>
                      <a:pt x="100" y="36"/>
                    </a:lnTo>
                    <a:lnTo>
                      <a:pt x="104" y="34"/>
                    </a:lnTo>
                    <a:lnTo>
                      <a:pt x="109" y="32"/>
                    </a:lnTo>
                    <a:lnTo>
                      <a:pt x="114" y="31"/>
                    </a:lnTo>
                    <a:lnTo>
                      <a:pt x="118" y="28"/>
                    </a:lnTo>
                    <a:lnTo>
                      <a:pt x="122" y="28"/>
                    </a:lnTo>
                    <a:lnTo>
                      <a:pt x="118" y="1"/>
                    </a:lnTo>
                    <a:lnTo>
                      <a:pt x="117" y="1"/>
                    </a:lnTo>
                    <a:lnTo>
                      <a:pt x="115" y="1"/>
                    </a:lnTo>
                    <a:lnTo>
                      <a:pt x="111" y="0"/>
                    </a:lnTo>
                    <a:lnTo>
                      <a:pt x="107" y="1"/>
                    </a:lnTo>
                    <a:lnTo>
                      <a:pt x="101" y="1"/>
                    </a:lnTo>
                    <a:lnTo>
                      <a:pt x="98" y="3"/>
                    </a:lnTo>
                    <a:lnTo>
                      <a:pt x="93" y="6"/>
                    </a:lnTo>
                    <a:lnTo>
                      <a:pt x="92" y="12"/>
                    </a:lnTo>
                    <a:lnTo>
                      <a:pt x="89" y="17"/>
                    </a:lnTo>
                    <a:lnTo>
                      <a:pt x="87" y="22"/>
                    </a:lnTo>
                    <a:lnTo>
                      <a:pt x="84" y="26"/>
                    </a:lnTo>
                    <a:lnTo>
                      <a:pt x="79" y="29"/>
                    </a:lnTo>
                    <a:lnTo>
                      <a:pt x="73" y="34"/>
                    </a:lnTo>
                    <a:lnTo>
                      <a:pt x="65" y="37"/>
                    </a:lnTo>
                    <a:lnTo>
                      <a:pt x="59" y="36"/>
                    </a:lnTo>
                    <a:lnTo>
                      <a:pt x="53" y="36"/>
                    </a:lnTo>
                    <a:lnTo>
                      <a:pt x="45" y="36"/>
                    </a:lnTo>
                    <a:lnTo>
                      <a:pt x="39" y="34"/>
                    </a:lnTo>
                    <a:lnTo>
                      <a:pt x="31" y="32"/>
                    </a:lnTo>
                    <a:lnTo>
                      <a:pt x="25" y="31"/>
                    </a:lnTo>
                    <a:lnTo>
                      <a:pt x="22" y="28"/>
                    </a:lnTo>
                    <a:lnTo>
                      <a:pt x="20" y="26"/>
                    </a:lnTo>
                    <a:lnTo>
                      <a:pt x="22" y="18"/>
                    </a:lnTo>
                    <a:lnTo>
                      <a:pt x="28" y="12"/>
                    </a:lnTo>
                    <a:lnTo>
                      <a:pt x="32" y="7"/>
                    </a:lnTo>
                    <a:lnTo>
                      <a:pt x="36" y="6"/>
                    </a:lnTo>
                    <a:lnTo>
                      <a:pt x="34" y="6"/>
                    </a:lnTo>
                    <a:lnTo>
                      <a:pt x="32" y="6"/>
                    </a:lnTo>
                    <a:lnTo>
                      <a:pt x="28" y="6"/>
                    </a:lnTo>
                    <a:lnTo>
                      <a:pt x="23" y="9"/>
                    </a:lnTo>
                    <a:lnTo>
                      <a:pt x="18" y="11"/>
                    </a:lnTo>
                    <a:lnTo>
                      <a:pt x="14" y="14"/>
                    </a:lnTo>
                    <a:lnTo>
                      <a:pt x="9" y="15"/>
                    </a:lnTo>
                    <a:lnTo>
                      <a:pt x="6" y="22"/>
                    </a:lnTo>
                    <a:lnTo>
                      <a:pt x="1" y="28"/>
                    </a:lnTo>
                    <a:lnTo>
                      <a:pt x="0" y="36"/>
                    </a:lnTo>
                    <a:lnTo>
                      <a:pt x="1" y="40"/>
                    </a:lnTo>
                    <a:lnTo>
                      <a:pt x="1" y="42"/>
                    </a:lnTo>
                    <a:close/>
                  </a:path>
                </a:pathLst>
              </a:custGeom>
              <a:solidFill>
                <a:srgbClr val="BDD1A1"/>
              </a:solidFill>
              <a:ln w="9525">
                <a:noFill/>
                <a:round/>
                <a:headEnd/>
                <a:tailEnd/>
              </a:ln>
            </p:spPr>
            <p:txBody>
              <a:bodyPr/>
              <a:lstStyle/>
              <a:p>
                <a:endParaRPr lang="de-AT"/>
              </a:p>
            </p:txBody>
          </p:sp>
          <p:sp>
            <p:nvSpPr>
              <p:cNvPr id="160" name="Freeform 175"/>
              <p:cNvSpPr>
                <a:spLocks/>
              </p:cNvSpPr>
              <p:nvPr/>
            </p:nvSpPr>
            <p:spPr bwMode="auto">
              <a:xfrm>
                <a:off x="1874" y="1474"/>
                <a:ext cx="106" cy="27"/>
              </a:xfrm>
              <a:custGeom>
                <a:avLst/>
                <a:gdLst>
                  <a:gd name="T0" fmla="*/ 5 w 211"/>
                  <a:gd name="T1" fmla="*/ 12 h 55"/>
                  <a:gd name="T2" fmla="*/ 9 w 211"/>
                  <a:gd name="T3" fmla="*/ 13 h 55"/>
                  <a:gd name="T4" fmla="*/ 14 w 211"/>
                  <a:gd name="T5" fmla="*/ 13 h 55"/>
                  <a:gd name="T6" fmla="*/ 19 w 211"/>
                  <a:gd name="T7" fmla="*/ 13 h 55"/>
                  <a:gd name="T8" fmla="*/ 23 w 211"/>
                  <a:gd name="T9" fmla="*/ 13 h 55"/>
                  <a:gd name="T10" fmla="*/ 28 w 211"/>
                  <a:gd name="T11" fmla="*/ 13 h 55"/>
                  <a:gd name="T12" fmla="*/ 31 w 211"/>
                  <a:gd name="T13" fmla="*/ 13 h 55"/>
                  <a:gd name="T14" fmla="*/ 33 w 211"/>
                  <a:gd name="T15" fmla="*/ 13 h 55"/>
                  <a:gd name="T16" fmla="*/ 33 w 211"/>
                  <a:gd name="T17" fmla="*/ 13 h 55"/>
                  <a:gd name="T18" fmla="*/ 37 w 211"/>
                  <a:gd name="T19" fmla="*/ 12 h 55"/>
                  <a:gd name="T20" fmla="*/ 40 w 211"/>
                  <a:gd name="T21" fmla="*/ 12 h 55"/>
                  <a:gd name="T22" fmla="*/ 43 w 211"/>
                  <a:gd name="T23" fmla="*/ 11 h 55"/>
                  <a:gd name="T24" fmla="*/ 46 w 211"/>
                  <a:gd name="T25" fmla="*/ 10 h 55"/>
                  <a:gd name="T26" fmla="*/ 49 w 211"/>
                  <a:gd name="T27" fmla="*/ 9 h 55"/>
                  <a:gd name="T28" fmla="*/ 51 w 211"/>
                  <a:gd name="T29" fmla="*/ 8 h 55"/>
                  <a:gd name="T30" fmla="*/ 52 w 211"/>
                  <a:gd name="T31" fmla="*/ 6 h 55"/>
                  <a:gd name="T32" fmla="*/ 53 w 211"/>
                  <a:gd name="T33" fmla="*/ 4 h 55"/>
                  <a:gd name="T34" fmla="*/ 53 w 211"/>
                  <a:gd name="T35" fmla="*/ 2 h 55"/>
                  <a:gd name="T36" fmla="*/ 53 w 211"/>
                  <a:gd name="T37" fmla="*/ 0 h 55"/>
                  <a:gd name="T38" fmla="*/ 53 w 211"/>
                  <a:gd name="T39" fmla="*/ 0 h 55"/>
                  <a:gd name="T40" fmla="*/ 50 w 211"/>
                  <a:gd name="T41" fmla="*/ 1 h 55"/>
                  <a:gd name="T42" fmla="*/ 46 w 211"/>
                  <a:gd name="T43" fmla="*/ 3 h 55"/>
                  <a:gd name="T44" fmla="*/ 43 w 211"/>
                  <a:gd name="T45" fmla="*/ 4 h 55"/>
                  <a:gd name="T46" fmla="*/ 37 w 211"/>
                  <a:gd name="T47" fmla="*/ 2 h 55"/>
                  <a:gd name="T48" fmla="*/ 35 w 211"/>
                  <a:gd name="T49" fmla="*/ 4 h 55"/>
                  <a:gd name="T50" fmla="*/ 32 w 211"/>
                  <a:gd name="T51" fmla="*/ 7 h 55"/>
                  <a:gd name="T52" fmla="*/ 29 w 211"/>
                  <a:gd name="T53" fmla="*/ 4 h 55"/>
                  <a:gd name="T54" fmla="*/ 27 w 211"/>
                  <a:gd name="T55" fmla="*/ 2 h 55"/>
                  <a:gd name="T56" fmla="*/ 25 w 211"/>
                  <a:gd name="T57" fmla="*/ 2 h 55"/>
                  <a:gd name="T58" fmla="*/ 21 w 211"/>
                  <a:gd name="T59" fmla="*/ 2 h 55"/>
                  <a:gd name="T60" fmla="*/ 19 w 211"/>
                  <a:gd name="T61" fmla="*/ 4 h 55"/>
                  <a:gd name="T62" fmla="*/ 16 w 211"/>
                  <a:gd name="T63" fmla="*/ 5 h 55"/>
                  <a:gd name="T64" fmla="*/ 14 w 211"/>
                  <a:gd name="T65" fmla="*/ 6 h 55"/>
                  <a:gd name="T66" fmla="*/ 12 w 211"/>
                  <a:gd name="T67" fmla="*/ 7 h 55"/>
                  <a:gd name="T68" fmla="*/ 10 w 211"/>
                  <a:gd name="T69" fmla="*/ 8 h 55"/>
                  <a:gd name="T70" fmla="*/ 9 w 211"/>
                  <a:gd name="T71" fmla="*/ 8 h 55"/>
                  <a:gd name="T72" fmla="*/ 7 w 211"/>
                  <a:gd name="T73" fmla="*/ 7 h 55"/>
                  <a:gd name="T74" fmla="*/ 4 w 211"/>
                  <a:gd name="T75" fmla="*/ 6 h 55"/>
                  <a:gd name="T76" fmla="*/ 3 w 211"/>
                  <a:gd name="T77" fmla="*/ 4 h 55"/>
                  <a:gd name="T78" fmla="*/ 2 w 211"/>
                  <a:gd name="T79" fmla="*/ 4 h 55"/>
                  <a:gd name="T80" fmla="*/ 1 w 211"/>
                  <a:gd name="T81" fmla="*/ 6 h 55"/>
                  <a:gd name="T82" fmla="*/ 1 w 211"/>
                  <a:gd name="T83" fmla="*/ 9 h 55"/>
                  <a:gd name="T84" fmla="*/ 3 w 211"/>
                  <a:gd name="T85" fmla="*/ 12 h 5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1"/>
                  <a:gd name="T130" fmla="*/ 0 h 55"/>
                  <a:gd name="T131" fmla="*/ 211 w 211"/>
                  <a:gd name="T132" fmla="*/ 55 h 5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1" h="55">
                    <a:moveTo>
                      <a:pt x="10" y="49"/>
                    </a:moveTo>
                    <a:lnTo>
                      <a:pt x="17" y="49"/>
                    </a:lnTo>
                    <a:lnTo>
                      <a:pt x="25" y="50"/>
                    </a:lnTo>
                    <a:lnTo>
                      <a:pt x="34" y="52"/>
                    </a:lnTo>
                    <a:lnTo>
                      <a:pt x="45" y="53"/>
                    </a:lnTo>
                    <a:lnTo>
                      <a:pt x="54" y="53"/>
                    </a:lnTo>
                    <a:lnTo>
                      <a:pt x="64" y="53"/>
                    </a:lnTo>
                    <a:lnTo>
                      <a:pt x="73" y="53"/>
                    </a:lnTo>
                    <a:lnTo>
                      <a:pt x="84" y="55"/>
                    </a:lnTo>
                    <a:lnTo>
                      <a:pt x="92" y="53"/>
                    </a:lnTo>
                    <a:lnTo>
                      <a:pt x="101" y="53"/>
                    </a:lnTo>
                    <a:lnTo>
                      <a:pt x="109" y="53"/>
                    </a:lnTo>
                    <a:lnTo>
                      <a:pt x="117" y="53"/>
                    </a:lnTo>
                    <a:lnTo>
                      <a:pt x="121" y="53"/>
                    </a:lnTo>
                    <a:lnTo>
                      <a:pt x="126" y="53"/>
                    </a:lnTo>
                    <a:lnTo>
                      <a:pt x="129" y="53"/>
                    </a:lnTo>
                    <a:lnTo>
                      <a:pt x="131" y="53"/>
                    </a:lnTo>
                    <a:lnTo>
                      <a:pt x="132" y="52"/>
                    </a:lnTo>
                    <a:lnTo>
                      <a:pt x="140" y="52"/>
                    </a:lnTo>
                    <a:lnTo>
                      <a:pt x="145" y="50"/>
                    </a:lnTo>
                    <a:lnTo>
                      <a:pt x="151" y="49"/>
                    </a:lnTo>
                    <a:lnTo>
                      <a:pt x="157" y="49"/>
                    </a:lnTo>
                    <a:lnTo>
                      <a:pt x="165" y="47"/>
                    </a:lnTo>
                    <a:lnTo>
                      <a:pt x="171" y="46"/>
                    </a:lnTo>
                    <a:lnTo>
                      <a:pt x="178" y="44"/>
                    </a:lnTo>
                    <a:lnTo>
                      <a:pt x="184" y="42"/>
                    </a:lnTo>
                    <a:lnTo>
                      <a:pt x="190" y="41"/>
                    </a:lnTo>
                    <a:lnTo>
                      <a:pt x="195" y="38"/>
                    </a:lnTo>
                    <a:lnTo>
                      <a:pt x="200" y="36"/>
                    </a:lnTo>
                    <a:lnTo>
                      <a:pt x="203" y="35"/>
                    </a:lnTo>
                    <a:lnTo>
                      <a:pt x="206" y="33"/>
                    </a:lnTo>
                    <a:lnTo>
                      <a:pt x="207" y="27"/>
                    </a:lnTo>
                    <a:lnTo>
                      <a:pt x="209" y="22"/>
                    </a:lnTo>
                    <a:lnTo>
                      <a:pt x="209" y="17"/>
                    </a:lnTo>
                    <a:lnTo>
                      <a:pt x="211" y="13"/>
                    </a:lnTo>
                    <a:lnTo>
                      <a:pt x="211" y="8"/>
                    </a:lnTo>
                    <a:lnTo>
                      <a:pt x="211" y="3"/>
                    </a:lnTo>
                    <a:lnTo>
                      <a:pt x="211" y="0"/>
                    </a:lnTo>
                    <a:lnTo>
                      <a:pt x="209" y="0"/>
                    </a:lnTo>
                    <a:lnTo>
                      <a:pt x="206" y="3"/>
                    </a:lnTo>
                    <a:lnTo>
                      <a:pt x="200" y="6"/>
                    </a:lnTo>
                    <a:lnTo>
                      <a:pt x="193" y="11"/>
                    </a:lnTo>
                    <a:lnTo>
                      <a:pt x="184" y="13"/>
                    </a:lnTo>
                    <a:lnTo>
                      <a:pt x="176" y="16"/>
                    </a:lnTo>
                    <a:lnTo>
                      <a:pt x="170" y="17"/>
                    </a:lnTo>
                    <a:lnTo>
                      <a:pt x="162" y="17"/>
                    </a:lnTo>
                    <a:lnTo>
                      <a:pt x="145" y="8"/>
                    </a:lnTo>
                    <a:lnTo>
                      <a:pt x="142" y="11"/>
                    </a:lnTo>
                    <a:lnTo>
                      <a:pt x="137" y="19"/>
                    </a:lnTo>
                    <a:lnTo>
                      <a:pt x="131" y="25"/>
                    </a:lnTo>
                    <a:lnTo>
                      <a:pt x="125" y="28"/>
                    </a:lnTo>
                    <a:lnTo>
                      <a:pt x="118" y="24"/>
                    </a:lnTo>
                    <a:lnTo>
                      <a:pt x="114" y="17"/>
                    </a:lnTo>
                    <a:lnTo>
                      <a:pt x="110" y="13"/>
                    </a:lnTo>
                    <a:lnTo>
                      <a:pt x="107" y="10"/>
                    </a:lnTo>
                    <a:lnTo>
                      <a:pt x="103" y="8"/>
                    </a:lnTo>
                    <a:lnTo>
                      <a:pt x="98" y="8"/>
                    </a:lnTo>
                    <a:lnTo>
                      <a:pt x="92" y="8"/>
                    </a:lnTo>
                    <a:lnTo>
                      <a:pt x="82" y="11"/>
                    </a:lnTo>
                    <a:lnTo>
                      <a:pt x="78" y="13"/>
                    </a:lnTo>
                    <a:lnTo>
                      <a:pt x="73" y="16"/>
                    </a:lnTo>
                    <a:lnTo>
                      <a:pt x="68" y="19"/>
                    </a:lnTo>
                    <a:lnTo>
                      <a:pt x="64" y="21"/>
                    </a:lnTo>
                    <a:lnTo>
                      <a:pt x="59" y="22"/>
                    </a:lnTo>
                    <a:lnTo>
                      <a:pt x="54" y="25"/>
                    </a:lnTo>
                    <a:lnTo>
                      <a:pt x="48" y="27"/>
                    </a:lnTo>
                    <a:lnTo>
                      <a:pt x="46" y="30"/>
                    </a:lnTo>
                    <a:lnTo>
                      <a:pt x="42" y="33"/>
                    </a:lnTo>
                    <a:lnTo>
                      <a:pt x="40" y="35"/>
                    </a:lnTo>
                    <a:lnTo>
                      <a:pt x="37" y="33"/>
                    </a:lnTo>
                    <a:lnTo>
                      <a:pt x="34" y="33"/>
                    </a:lnTo>
                    <a:lnTo>
                      <a:pt x="29" y="33"/>
                    </a:lnTo>
                    <a:lnTo>
                      <a:pt x="25" y="31"/>
                    </a:lnTo>
                    <a:lnTo>
                      <a:pt x="20" y="28"/>
                    </a:lnTo>
                    <a:lnTo>
                      <a:pt x="15" y="27"/>
                    </a:lnTo>
                    <a:lnTo>
                      <a:pt x="10" y="24"/>
                    </a:lnTo>
                    <a:lnTo>
                      <a:pt x="10" y="19"/>
                    </a:lnTo>
                    <a:lnTo>
                      <a:pt x="7" y="14"/>
                    </a:lnTo>
                    <a:lnTo>
                      <a:pt x="6" y="16"/>
                    </a:lnTo>
                    <a:lnTo>
                      <a:pt x="3" y="19"/>
                    </a:lnTo>
                    <a:lnTo>
                      <a:pt x="1" y="25"/>
                    </a:lnTo>
                    <a:lnTo>
                      <a:pt x="0" y="31"/>
                    </a:lnTo>
                    <a:lnTo>
                      <a:pt x="1" y="38"/>
                    </a:lnTo>
                    <a:lnTo>
                      <a:pt x="4" y="44"/>
                    </a:lnTo>
                    <a:lnTo>
                      <a:pt x="10" y="49"/>
                    </a:lnTo>
                    <a:close/>
                  </a:path>
                </a:pathLst>
              </a:custGeom>
              <a:solidFill>
                <a:srgbClr val="D9FFD9"/>
              </a:solidFill>
              <a:ln w="9525">
                <a:noFill/>
                <a:round/>
                <a:headEnd/>
                <a:tailEnd/>
              </a:ln>
            </p:spPr>
            <p:txBody>
              <a:bodyPr/>
              <a:lstStyle/>
              <a:p>
                <a:endParaRPr lang="de-AT"/>
              </a:p>
            </p:txBody>
          </p:sp>
          <p:sp>
            <p:nvSpPr>
              <p:cNvPr id="161" name="Freeform 176"/>
              <p:cNvSpPr>
                <a:spLocks/>
              </p:cNvSpPr>
              <p:nvPr/>
            </p:nvSpPr>
            <p:spPr bwMode="auto">
              <a:xfrm>
                <a:off x="1685" y="1238"/>
                <a:ext cx="23" cy="10"/>
              </a:xfrm>
              <a:custGeom>
                <a:avLst/>
                <a:gdLst>
                  <a:gd name="T0" fmla="*/ 1 w 46"/>
                  <a:gd name="T1" fmla="*/ 0 h 21"/>
                  <a:gd name="T2" fmla="*/ 10 w 46"/>
                  <a:gd name="T3" fmla="*/ 2 h 21"/>
                  <a:gd name="T4" fmla="*/ 11 w 46"/>
                  <a:gd name="T5" fmla="*/ 2 h 21"/>
                  <a:gd name="T6" fmla="*/ 12 w 46"/>
                  <a:gd name="T7" fmla="*/ 3 h 21"/>
                  <a:gd name="T8" fmla="*/ 11 w 46"/>
                  <a:gd name="T9" fmla="*/ 3 h 21"/>
                  <a:gd name="T10" fmla="*/ 11 w 46"/>
                  <a:gd name="T11" fmla="*/ 4 h 21"/>
                  <a:gd name="T12" fmla="*/ 10 w 46"/>
                  <a:gd name="T13" fmla="*/ 4 h 21"/>
                  <a:gd name="T14" fmla="*/ 9 w 46"/>
                  <a:gd name="T15" fmla="*/ 4 h 21"/>
                  <a:gd name="T16" fmla="*/ 7 w 46"/>
                  <a:gd name="T17" fmla="*/ 4 h 21"/>
                  <a:gd name="T18" fmla="*/ 6 w 46"/>
                  <a:gd name="T19" fmla="*/ 5 h 21"/>
                  <a:gd name="T20" fmla="*/ 5 w 46"/>
                  <a:gd name="T21" fmla="*/ 4 h 21"/>
                  <a:gd name="T22" fmla="*/ 3 w 46"/>
                  <a:gd name="T23" fmla="*/ 4 h 21"/>
                  <a:gd name="T24" fmla="*/ 3 w 46"/>
                  <a:gd name="T25" fmla="*/ 4 h 21"/>
                  <a:gd name="T26" fmla="*/ 1 w 46"/>
                  <a:gd name="T27" fmla="*/ 4 h 21"/>
                  <a:gd name="T28" fmla="*/ 0 w 46"/>
                  <a:gd name="T29" fmla="*/ 2 h 21"/>
                  <a:gd name="T30" fmla="*/ 0 w 46"/>
                  <a:gd name="T31" fmla="*/ 1 h 21"/>
                  <a:gd name="T32" fmla="*/ 0 w 46"/>
                  <a:gd name="T33" fmla="*/ 0 h 21"/>
                  <a:gd name="T34" fmla="*/ 1 w 46"/>
                  <a:gd name="T35" fmla="*/ 0 h 21"/>
                  <a:gd name="T36" fmla="*/ 1 w 46"/>
                  <a:gd name="T37" fmla="*/ 0 h 2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6"/>
                  <a:gd name="T58" fmla="*/ 0 h 21"/>
                  <a:gd name="T59" fmla="*/ 46 w 46"/>
                  <a:gd name="T60" fmla="*/ 21 h 2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6" h="21">
                    <a:moveTo>
                      <a:pt x="2" y="0"/>
                    </a:moveTo>
                    <a:lnTo>
                      <a:pt x="39" y="8"/>
                    </a:lnTo>
                    <a:lnTo>
                      <a:pt x="44" y="10"/>
                    </a:lnTo>
                    <a:lnTo>
                      <a:pt x="46" y="13"/>
                    </a:lnTo>
                    <a:lnTo>
                      <a:pt x="42" y="14"/>
                    </a:lnTo>
                    <a:lnTo>
                      <a:pt x="42" y="17"/>
                    </a:lnTo>
                    <a:lnTo>
                      <a:pt x="39" y="17"/>
                    </a:lnTo>
                    <a:lnTo>
                      <a:pt x="36" y="19"/>
                    </a:lnTo>
                    <a:lnTo>
                      <a:pt x="31" y="19"/>
                    </a:lnTo>
                    <a:lnTo>
                      <a:pt x="27" y="21"/>
                    </a:lnTo>
                    <a:lnTo>
                      <a:pt x="19" y="19"/>
                    </a:lnTo>
                    <a:lnTo>
                      <a:pt x="14" y="19"/>
                    </a:lnTo>
                    <a:lnTo>
                      <a:pt x="10" y="17"/>
                    </a:lnTo>
                    <a:lnTo>
                      <a:pt x="5" y="16"/>
                    </a:lnTo>
                    <a:lnTo>
                      <a:pt x="0" y="10"/>
                    </a:lnTo>
                    <a:lnTo>
                      <a:pt x="0" y="5"/>
                    </a:lnTo>
                    <a:lnTo>
                      <a:pt x="0" y="0"/>
                    </a:lnTo>
                    <a:lnTo>
                      <a:pt x="2" y="0"/>
                    </a:lnTo>
                    <a:close/>
                  </a:path>
                </a:pathLst>
              </a:custGeom>
              <a:solidFill>
                <a:srgbClr val="FFFFFF"/>
              </a:solidFill>
              <a:ln w="9525">
                <a:noFill/>
                <a:round/>
                <a:headEnd/>
                <a:tailEnd/>
              </a:ln>
            </p:spPr>
            <p:txBody>
              <a:bodyPr/>
              <a:lstStyle/>
              <a:p>
                <a:endParaRPr lang="de-AT"/>
              </a:p>
            </p:txBody>
          </p:sp>
          <p:sp>
            <p:nvSpPr>
              <p:cNvPr id="162" name="Freeform 177"/>
              <p:cNvSpPr>
                <a:spLocks/>
              </p:cNvSpPr>
              <p:nvPr/>
            </p:nvSpPr>
            <p:spPr bwMode="auto">
              <a:xfrm>
                <a:off x="1688" y="1221"/>
                <a:ext cx="23" cy="12"/>
              </a:xfrm>
              <a:custGeom>
                <a:avLst/>
                <a:gdLst>
                  <a:gd name="T0" fmla="*/ 12 w 46"/>
                  <a:gd name="T1" fmla="*/ 3 h 24"/>
                  <a:gd name="T2" fmla="*/ 11 w 46"/>
                  <a:gd name="T3" fmla="*/ 3 h 24"/>
                  <a:gd name="T4" fmla="*/ 9 w 46"/>
                  <a:gd name="T5" fmla="*/ 4 h 24"/>
                  <a:gd name="T6" fmla="*/ 6 w 46"/>
                  <a:gd name="T7" fmla="*/ 5 h 24"/>
                  <a:gd name="T8" fmla="*/ 6 w 46"/>
                  <a:gd name="T9" fmla="*/ 5 h 24"/>
                  <a:gd name="T10" fmla="*/ 3 w 46"/>
                  <a:gd name="T11" fmla="*/ 6 h 24"/>
                  <a:gd name="T12" fmla="*/ 1 w 46"/>
                  <a:gd name="T13" fmla="*/ 6 h 24"/>
                  <a:gd name="T14" fmla="*/ 1 w 46"/>
                  <a:gd name="T15" fmla="*/ 6 h 24"/>
                  <a:gd name="T16" fmla="*/ 1 w 46"/>
                  <a:gd name="T17" fmla="*/ 6 h 24"/>
                  <a:gd name="T18" fmla="*/ 0 w 46"/>
                  <a:gd name="T19" fmla="*/ 6 h 24"/>
                  <a:gd name="T20" fmla="*/ 0 w 46"/>
                  <a:gd name="T21" fmla="*/ 4 h 24"/>
                  <a:gd name="T22" fmla="*/ 0 w 46"/>
                  <a:gd name="T23" fmla="*/ 3 h 24"/>
                  <a:gd name="T24" fmla="*/ 1 w 46"/>
                  <a:gd name="T25" fmla="*/ 2 h 24"/>
                  <a:gd name="T26" fmla="*/ 3 w 46"/>
                  <a:gd name="T27" fmla="*/ 0 h 24"/>
                  <a:gd name="T28" fmla="*/ 5 w 46"/>
                  <a:gd name="T29" fmla="*/ 0 h 24"/>
                  <a:gd name="T30" fmla="*/ 6 w 46"/>
                  <a:gd name="T31" fmla="*/ 0 h 24"/>
                  <a:gd name="T32" fmla="*/ 7 w 46"/>
                  <a:gd name="T33" fmla="*/ 0 h 24"/>
                  <a:gd name="T34" fmla="*/ 10 w 46"/>
                  <a:gd name="T35" fmla="*/ 1 h 24"/>
                  <a:gd name="T36" fmla="*/ 11 w 46"/>
                  <a:gd name="T37" fmla="*/ 2 h 24"/>
                  <a:gd name="T38" fmla="*/ 12 w 46"/>
                  <a:gd name="T39" fmla="*/ 3 h 24"/>
                  <a:gd name="T40" fmla="*/ 12 w 46"/>
                  <a:gd name="T41" fmla="*/ 3 h 24"/>
                  <a:gd name="T42" fmla="*/ 12 w 46"/>
                  <a:gd name="T43" fmla="*/ 3 h 2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6"/>
                  <a:gd name="T67" fmla="*/ 0 h 24"/>
                  <a:gd name="T68" fmla="*/ 46 w 46"/>
                  <a:gd name="T69" fmla="*/ 24 h 2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6" h="24">
                    <a:moveTo>
                      <a:pt x="46" y="13"/>
                    </a:moveTo>
                    <a:lnTo>
                      <a:pt x="41" y="15"/>
                    </a:lnTo>
                    <a:lnTo>
                      <a:pt x="35" y="16"/>
                    </a:lnTo>
                    <a:lnTo>
                      <a:pt x="27" y="18"/>
                    </a:lnTo>
                    <a:lnTo>
                      <a:pt x="21" y="19"/>
                    </a:lnTo>
                    <a:lnTo>
                      <a:pt x="13" y="21"/>
                    </a:lnTo>
                    <a:lnTo>
                      <a:pt x="7" y="22"/>
                    </a:lnTo>
                    <a:lnTo>
                      <a:pt x="4" y="24"/>
                    </a:lnTo>
                    <a:lnTo>
                      <a:pt x="2" y="24"/>
                    </a:lnTo>
                    <a:lnTo>
                      <a:pt x="0" y="21"/>
                    </a:lnTo>
                    <a:lnTo>
                      <a:pt x="0" y="16"/>
                    </a:lnTo>
                    <a:lnTo>
                      <a:pt x="0" y="11"/>
                    </a:lnTo>
                    <a:lnTo>
                      <a:pt x="5" y="5"/>
                    </a:lnTo>
                    <a:lnTo>
                      <a:pt x="10" y="0"/>
                    </a:lnTo>
                    <a:lnTo>
                      <a:pt x="18" y="0"/>
                    </a:lnTo>
                    <a:lnTo>
                      <a:pt x="25" y="0"/>
                    </a:lnTo>
                    <a:lnTo>
                      <a:pt x="30" y="0"/>
                    </a:lnTo>
                    <a:lnTo>
                      <a:pt x="38" y="2"/>
                    </a:lnTo>
                    <a:lnTo>
                      <a:pt x="44" y="7"/>
                    </a:lnTo>
                    <a:lnTo>
                      <a:pt x="46" y="11"/>
                    </a:lnTo>
                    <a:lnTo>
                      <a:pt x="46" y="13"/>
                    </a:lnTo>
                    <a:close/>
                  </a:path>
                </a:pathLst>
              </a:custGeom>
              <a:solidFill>
                <a:srgbClr val="FFFFFF"/>
              </a:solidFill>
              <a:ln w="9525">
                <a:noFill/>
                <a:round/>
                <a:headEnd/>
                <a:tailEnd/>
              </a:ln>
            </p:spPr>
            <p:txBody>
              <a:bodyPr/>
              <a:lstStyle/>
              <a:p>
                <a:endParaRPr lang="de-AT"/>
              </a:p>
            </p:txBody>
          </p:sp>
          <p:sp>
            <p:nvSpPr>
              <p:cNvPr id="163" name="Freeform 178"/>
              <p:cNvSpPr>
                <a:spLocks/>
              </p:cNvSpPr>
              <p:nvPr/>
            </p:nvSpPr>
            <p:spPr bwMode="auto">
              <a:xfrm>
                <a:off x="1579" y="906"/>
                <a:ext cx="19" cy="9"/>
              </a:xfrm>
              <a:custGeom>
                <a:avLst/>
                <a:gdLst>
                  <a:gd name="T0" fmla="*/ 2 w 37"/>
                  <a:gd name="T1" fmla="*/ 4 h 19"/>
                  <a:gd name="T2" fmla="*/ 2 w 37"/>
                  <a:gd name="T3" fmla="*/ 4 h 19"/>
                  <a:gd name="T4" fmla="*/ 3 w 37"/>
                  <a:gd name="T5" fmla="*/ 4 h 19"/>
                  <a:gd name="T6" fmla="*/ 4 w 37"/>
                  <a:gd name="T7" fmla="*/ 4 h 19"/>
                  <a:gd name="T8" fmla="*/ 6 w 37"/>
                  <a:gd name="T9" fmla="*/ 3 h 19"/>
                  <a:gd name="T10" fmla="*/ 7 w 37"/>
                  <a:gd name="T11" fmla="*/ 2 h 19"/>
                  <a:gd name="T12" fmla="*/ 8 w 37"/>
                  <a:gd name="T13" fmla="*/ 2 h 19"/>
                  <a:gd name="T14" fmla="*/ 9 w 37"/>
                  <a:gd name="T15" fmla="*/ 1 h 19"/>
                  <a:gd name="T16" fmla="*/ 10 w 37"/>
                  <a:gd name="T17" fmla="*/ 1 h 19"/>
                  <a:gd name="T18" fmla="*/ 9 w 37"/>
                  <a:gd name="T19" fmla="*/ 0 h 19"/>
                  <a:gd name="T20" fmla="*/ 8 w 37"/>
                  <a:gd name="T21" fmla="*/ 0 h 19"/>
                  <a:gd name="T22" fmla="*/ 7 w 37"/>
                  <a:gd name="T23" fmla="*/ 0 h 19"/>
                  <a:gd name="T24" fmla="*/ 6 w 37"/>
                  <a:gd name="T25" fmla="*/ 0 h 19"/>
                  <a:gd name="T26" fmla="*/ 5 w 37"/>
                  <a:gd name="T27" fmla="*/ 0 h 19"/>
                  <a:gd name="T28" fmla="*/ 3 w 37"/>
                  <a:gd name="T29" fmla="*/ 0 h 19"/>
                  <a:gd name="T30" fmla="*/ 2 w 37"/>
                  <a:gd name="T31" fmla="*/ 1 h 19"/>
                  <a:gd name="T32" fmla="*/ 2 w 37"/>
                  <a:gd name="T33" fmla="*/ 1 h 19"/>
                  <a:gd name="T34" fmla="*/ 0 w 37"/>
                  <a:gd name="T35" fmla="*/ 2 h 19"/>
                  <a:gd name="T36" fmla="*/ 0 w 37"/>
                  <a:gd name="T37" fmla="*/ 3 h 19"/>
                  <a:gd name="T38" fmla="*/ 1 w 37"/>
                  <a:gd name="T39" fmla="*/ 4 h 19"/>
                  <a:gd name="T40" fmla="*/ 2 w 37"/>
                  <a:gd name="T41" fmla="*/ 4 h 19"/>
                  <a:gd name="T42" fmla="*/ 2 w 37"/>
                  <a:gd name="T43" fmla="*/ 4 h 1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7"/>
                  <a:gd name="T67" fmla="*/ 0 h 19"/>
                  <a:gd name="T68" fmla="*/ 37 w 37"/>
                  <a:gd name="T69" fmla="*/ 19 h 1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7" h="19">
                    <a:moveTo>
                      <a:pt x="6" y="19"/>
                    </a:moveTo>
                    <a:lnTo>
                      <a:pt x="6" y="17"/>
                    </a:lnTo>
                    <a:lnTo>
                      <a:pt x="9" y="17"/>
                    </a:lnTo>
                    <a:lnTo>
                      <a:pt x="14" y="16"/>
                    </a:lnTo>
                    <a:lnTo>
                      <a:pt x="22" y="14"/>
                    </a:lnTo>
                    <a:lnTo>
                      <a:pt x="26" y="11"/>
                    </a:lnTo>
                    <a:lnTo>
                      <a:pt x="32" y="10"/>
                    </a:lnTo>
                    <a:lnTo>
                      <a:pt x="36" y="6"/>
                    </a:lnTo>
                    <a:lnTo>
                      <a:pt x="37" y="6"/>
                    </a:lnTo>
                    <a:lnTo>
                      <a:pt x="34" y="3"/>
                    </a:lnTo>
                    <a:lnTo>
                      <a:pt x="31" y="2"/>
                    </a:lnTo>
                    <a:lnTo>
                      <a:pt x="26" y="0"/>
                    </a:lnTo>
                    <a:lnTo>
                      <a:pt x="23" y="2"/>
                    </a:lnTo>
                    <a:lnTo>
                      <a:pt x="18" y="2"/>
                    </a:lnTo>
                    <a:lnTo>
                      <a:pt x="12" y="3"/>
                    </a:lnTo>
                    <a:lnTo>
                      <a:pt x="7" y="5"/>
                    </a:lnTo>
                    <a:lnTo>
                      <a:pt x="6" y="6"/>
                    </a:lnTo>
                    <a:lnTo>
                      <a:pt x="0" y="10"/>
                    </a:lnTo>
                    <a:lnTo>
                      <a:pt x="0" y="14"/>
                    </a:lnTo>
                    <a:lnTo>
                      <a:pt x="1" y="17"/>
                    </a:lnTo>
                    <a:lnTo>
                      <a:pt x="6" y="19"/>
                    </a:lnTo>
                    <a:close/>
                  </a:path>
                </a:pathLst>
              </a:custGeom>
              <a:solidFill>
                <a:srgbClr val="FFFFFF"/>
              </a:solidFill>
              <a:ln w="9525">
                <a:noFill/>
                <a:round/>
                <a:headEnd/>
                <a:tailEnd/>
              </a:ln>
            </p:spPr>
            <p:txBody>
              <a:bodyPr/>
              <a:lstStyle/>
              <a:p>
                <a:endParaRPr lang="de-AT"/>
              </a:p>
            </p:txBody>
          </p:sp>
          <p:sp>
            <p:nvSpPr>
              <p:cNvPr id="164" name="Freeform 179"/>
              <p:cNvSpPr>
                <a:spLocks/>
              </p:cNvSpPr>
              <p:nvPr/>
            </p:nvSpPr>
            <p:spPr bwMode="auto">
              <a:xfrm>
                <a:off x="1576" y="918"/>
                <a:ext cx="19" cy="9"/>
              </a:xfrm>
              <a:custGeom>
                <a:avLst/>
                <a:gdLst>
                  <a:gd name="T0" fmla="*/ 3 w 37"/>
                  <a:gd name="T1" fmla="*/ 1 h 17"/>
                  <a:gd name="T2" fmla="*/ 10 w 37"/>
                  <a:gd name="T3" fmla="*/ 2 h 17"/>
                  <a:gd name="T4" fmla="*/ 9 w 37"/>
                  <a:gd name="T5" fmla="*/ 3 h 17"/>
                  <a:gd name="T6" fmla="*/ 8 w 37"/>
                  <a:gd name="T7" fmla="*/ 4 h 17"/>
                  <a:gd name="T8" fmla="*/ 7 w 37"/>
                  <a:gd name="T9" fmla="*/ 4 h 17"/>
                  <a:gd name="T10" fmla="*/ 6 w 37"/>
                  <a:gd name="T11" fmla="*/ 5 h 17"/>
                  <a:gd name="T12" fmla="*/ 5 w 37"/>
                  <a:gd name="T13" fmla="*/ 5 h 17"/>
                  <a:gd name="T14" fmla="*/ 3 w 37"/>
                  <a:gd name="T15" fmla="*/ 5 h 17"/>
                  <a:gd name="T16" fmla="*/ 2 w 37"/>
                  <a:gd name="T17" fmla="*/ 4 h 17"/>
                  <a:gd name="T18" fmla="*/ 1 w 37"/>
                  <a:gd name="T19" fmla="*/ 3 h 17"/>
                  <a:gd name="T20" fmla="*/ 0 w 37"/>
                  <a:gd name="T21" fmla="*/ 3 h 17"/>
                  <a:gd name="T22" fmla="*/ 0 w 37"/>
                  <a:gd name="T23" fmla="*/ 2 h 17"/>
                  <a:gd name="T24" fmla="*/ 0 w 37"/>
                  <a:gd name="T25" fmla="*/ 1 h 17"/>
                  <a:gd name="T26" fmla="*/ 1 w 37"/>
                  <a:gd name="T27" fmla="*/ 1 h 17"/>
                  <a:gd name="T28" fmla="*/ 2 w 37"/>
                  <a:gd name="T29" fmla="*/ 0 h 17"/>
                  <a:gd name="T30" fmla="*/ 3 w 37"/>
                  <a:gd name="T31" fmla="*/ 1 h 17"/>
                  <a:gd name="T32" fmla="*/ 3 w 37"/>
                  <a:gd name="T33" fmla="*/ 1 h 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
                  <a:gd name="T52" fmla="*/ 0 h 17"/>
                  <a:gd name="T53" fmla="*/ 37 w 37"/>
                  <a:gd name="T54" fmla="*/ 17 h 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 h="17">
                    <a:moveTo>
                      <a:pt x="11" y="3"/>
                    </a:moveTo>
                    <a:lnTo>
                      <a:pt x="37" y="8"/>
                    </a:lnTo>
                    <a:lnTo>
                      <a:pt x="36" y="10"/>
                    </a:lnTo>
                    <a:lnTo>
                      <a:pt x="31" y="14"/>
                    </a:lnTo>
                    <a:lnTo>
                      <a:pt x="27" y="16"/>
                    </a:lnTo>
                    <a:lnTo>
                      <a:pt x="23" y="17"/>
                    </a:lnTo>
                    <a:lnTo>
                      <a:pt x="17" y="17"/>
                    </a:lnTo>
                    <a:lnTo>
                      <a:pt x="12" y="17"/>
                    </a:lnTo>
                    <a:lnTo>
                      <a:pt x="6" y="14"/>
                    </a:lnTo>
                    <a:lnTo>
                      <a:pt x="3" y="11"/>
                    </a:lnTo>
                    <a:lnTo>
                      <a:pt x="0" y="10"/>
                    </a:lnTo>
                    <a:lnTo>
                      <a:pt x="0" y="8"/>
                    </a:lnTo>
                    <a:lnTo>
                      <a:pt x="0" y="3"/>
                    </a:lnTo>
                    <a:lnTo>
                      <a:pt x="3" y="2"/>
                    </a:lnTo>
                    <a:lnTo>
                      <a:pt x="8" y="0"/>
                    </a:lnTo>
                    <a:lnTo>
                      <a:pt x="11" y="3"/>
                    </a:lnTo>
                    <a:close/>
                  </a:path>
                </a:pathLst>
              </a:custGeom>
              <a:solidFill>
                <a:srgbClr val="FFFFFF"/>
              </a:solidFill>
              <a:ln w="9525">
                <a:noFill/>
                <a:round/>
                <a:headEnd/>
                <a:tailEnd/>
              </a:ln>
            </p:spPr>
            <p:txBody>
              <a:bodyPr/>
              <a:lstStyle/>
              <a:p>
                <a:endParaRPr lang="de-AT"/>
              </a:p>
            </p:txBody>
          </p:sp>
          <p:sp>
            <p:nvSpPr>
              <p:cNvPr id="165" name="Freeform 180"/>
              <p:cNvSpPr>
                <a:spLocks/>
              </p:cNvSpPr>
              <p:nvPr/>
            </p:nvSpPr>
            <p:spPr bwMode="auto">
              <a:xfrm>
                <a:off x="1609" y="838"/>
                <a:ext cx="38" cy="14"/>
              </a:xfrm>
              <a:custGeom>
                <a:avLst/>
                <a:gdLst>
                  <a:gd name="T0" fmla="*/ 0 w 77"/>
                  <a:gd name="T1" fmla="*/ 1 h 28"/>
                  <a:gd name="T2" fmla="*/ 0 w 77"/>
                  <a:gd name="T3" fmla="*/ 1 h 28"/>
                  <a:gd name="T4" fmla="*/ 0 w 77"/>
                  <a:gd name="T5" fmla="*/ 2 h 28"/>
                  <a:gd name="T6" fmla="*/ 2 w 77"/>
                  <a:gd name="T7" fmla="*/ 3 h 28"/>
                  <a:gd name="T8" fmla="*/ 4 w 77"/>
                  <a:gd name="T9" fmla="*/ 4 h 28"/>
                  <a:gd name="T10" fmla="*/ 4 w 77"/>
                  <a:gd name="T11" fmla="*/ 5 h 28"/>
                  <a:gd name="T12" fmla="*/ 5 w 77"/>
                  <a:gd name="T13" fmla="*/ 6 h 28"/>
                  <a:gd name="T14" fmla="*/ 7 w 77"/>
                  <a:gd name="T15" fmla="*/ 6 h 28"/>
                  <a:gd name="T16" fmla="*/ 8 w 77"/>
                  <a:gd name="T17" fmla="*/ 6 h 28"/>
                  <a:gd name="T18" fmla="*/ 9 w 77"/>
                  <a:gd name="T19" fmla="*/ 7 h 28"/>
                  <a:gd name="T20" fmla="*/ 11 w 77"/>
                  <a:gd name="T21" fmla="*/ 7 h 28"/>
                  <a:gd name="T22" fmla="*/ 13 w 77"/>
                  <a:gd name="T23" fmla="*/ 7 h 28"/>
                  <a:gd name="T24" fmla="*/ 15 w 77"/>
                  <a:gd name="T25" fmla="*/ 7 h 28"/>
                  <a:gd name="T26" fmla="*/ 16 w 77"/>
                  <a:gd name="T27" fmla="*/ 7 h 28"/>
                  <a:gd name="T28" fmla="*/ 17 w 77"/>
                  <a:gd name="T29" fmla="*/ 7 h 28"/>
                  <a:gd name="T30" fmla="*/ 18 w 77"/>
                  <a:gd name="T31" fmla="*/ 7 h 28"/>
                  <a:gd name="T32" fmla="*/ 19 w 77"/>
                  <a:gd name="T33" fmla="*/ 7 h 28"/>
                  <a:gd name="T34" fmla="*/ 17 w 77"/>
                  <a:gd name="T35" fmla="*/ 6 h 28"/>
                  <a:gd name="T36" fmla="*/ 17 w 77"/>
                  <a:gd name="T37" fmla="*/ 6 h 28"/>
                  <a:gd name="T38" fmla="*/ 16 w 77"/>
                  <a:gd name="T39" fmla="*/ 6 h 28"/>
                  <a:gd name="T40" fmla="*/ 16 w 77"/>
                  <a:gd name="T41" fmla="*/ 6 h 28"/>
                  <a:gd name="T42" fmla="*/ 14 w 77"/>
                  <a:gd name="T43" fmla="*/ 6 h 28"/>
                  <a:gd name="T44" fmla="*/ 13 w 77"/>
                  <a:gd name="T45" fmla="*/ 6 h 28"/>
                  <a:gd name="T46" fmla="*/ 12 w 77"/>
                  <a:gd name="T47" fmla="*/ 6 h 28"/>
                  <a:gd name="T48" fmla="*/ 11 w 77"/>
                  <a:gd name="T49" fmla="*/ 6 h 28"/>
                  <a:gd name="T50" fmla="*/ 9 w 77"/>
                  <a:gd name="T51" fmla="*/ 6 h 28"/>
                  <a:gd name="T52" fmla="*/ 8 w 77"/>
                  <a:gd name="T53" fmla="*/ 5 h 28"/>
                  <a:gd name="T54" fmla="*/ 7 w 77"/>
                  <a:gd name="T55" fmla="*/ 4 h 28"/>
                  <a:gd name="T56" fmla="*/ 5 w 77"/>
                  <a:gd name="T57" fmla="*/ 4 h 28"/>
                  <a:gd name="T58" fmla="*/ 4 w 77"/>
                  <a:gd name="T59" fmla="*/ 3 h 28"/>
                  <a:gd name="T60" fmla="*/ 3 w 77"/>
                  <a:gd name="T61" fmla="*/ 2 h 28"/>
                  <a:gd name="T62" fmla="*/ 2 w 77"/>
                  <a:gd name="T63" fmla="*/ 2 h 28"/>
                  <a:gd name="T64" fmla="*/ 3 w 77"/>
                  <a:gd name="T65" fmla="*/ 2 h 28"/>
                  <a:gd name="T66" fmla="*/ 4 w 77"/>
                  <a:gd name="T67" fmla="*/ 2 h 28"/>
                  <a:gd name="T68" fmla="*/ 5 w 77"/>
                  <a:gd name="T69" fmla="*/ 2 h 28"/>
                  <a:gd name="T70" fmla="*/ 6 w 77"/>
                  <a:gd name="T71" fmla="*/ 2 h 28"/>
                  <a:gd name="T72" fmla="*/ 7 w 77"/>
                  <a:gd name="T73" fmla="*/ 2 h 28"/>
                  <a:gd name="T74" fmla="*/ 9 w 77"/>
                  <a:gd name="T75" fmla="*/ 2 h 28"/>
                  <a:gd name="T76" fmla="*/ 11 w 77"/>
                  <a:gd name="T77" fmla="*/ 3 h 28"/>
                  <a:gd name="T78" fmla="*/ 12 w 77"/>
                  <a:gd name="T79" fmla="*/ 4 h 28"/>
                  <a:gd name="T80" fmla="*/ 13 w 77"/>
                  <a:gd name="T81" fmla="*/ 4 h 28"/>
                  <a:gd name="T82" fmla="*/ 14 w 77"/>
                  <a:gd name="T83" fmla="*/ 4 h 28"/>
                  <a:gd name="T84" fmla="*/ 14 w 77"/>
                  <a:gd name="T85" fmla="*/ 5 h 28"/>
                  <a:gd name="T86" fmla="*/ 16 w 77"/>
                  <a:gd name="T87" fmla="*/ 6 h 28"/>
                  <a:gd name="T88" fmla="*/ 16 w 77"/>
                  <a:gd name="T89" fmla="*/ 6 h 28"/>
                  <a:gd name="T90" fmla="*/ 16 w 77"/>
                  <a:gd name="T91" fmla="*/ 5 h 28"/>
                  <a:gd name="T92" fmla="*/ 16 w 77"/>
                  <a:gd name="T93" fmla="*/ 4 h 28"/>
                  <a:gd name="T94" fmla="*/ 15 w 77"/>
                  <a:gd name="T95" fmla="*/ 4 h 28"/>
                  <a:gd name="T96" fmla="*/ 14 w 77"/>
                  <a:gd name="T97" fmla="*/ 3 h 28"/>
                  <a:gd name="T98" fmla="*/ 13 w 77"/>
                  <a:gd name="T99" fmla="*/ 2 h 28"/>
                  <a:gd name="T100" fmla="*/ 12 w 77"/>
                  <a:gd name="T101" fmla="*/ 2 h 28"/>
                  <a:gd name="T102" fmla="*/ 11 w 77"/>
                  <a:gd name="T103" fmla="*/ 2 h 28"/>
                  <a:gd name="T104" fmla="*/ 9 w 77"/>
                  <a:gd name="T105" fmla="*/ 1 h 28"/>
                  <a:gd name="T106" fmla="*/ 8 w 77"/>
                  <a:gd name="T107" fmla="*/ 1 h 28"/>
                  <a:gd name="T108" fmla="*/ 7 w 77"/>
                  <a:gd name="T109" fmla="*/ 0 h 28"/>
                  <a:gd name="T110" fmla="*/ 6 w 77"/>
                  <a:gd name="T111" fmla="*/ 0 h 28"/>
                  <a:gd name="T112" fmla="*/ 4 w 77"/>
                  <a:gd name="T113" fmla="*/ 0 h 28"/>
                  <a:gd name="T114" fmla="*/ 4 w 77"/>
                  <a:gd name="T115" fmla="*/ 0 h 28"/>
                  <a:gd name="T116" fmla="*/ 2 w 77"/>
                  <a:gd name="T117" fmla="*/ 0 h 28"/>
                  <a:gd name="T118" fmla="*/ 1 w 77"/>
                  <a:gd name="T119" fmla="*/ 1 h 28"/>
                  <a:gd name="T120" fmla="*/ 0 w 77"/>
                  <a:gd name="T121" fmla="*/ 1 h 28"/>
                  <a:gd name="T122" fmla="*/ 0 w 77"/>
                  <a:gd name="T123" fmla="*/ 1 h 28"/>
                  <a:gd name="T124" fmla="*/ 0 w 77"/>
                  <a:gd name="T125" fmla="*/ 1 h 2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7"/>
                  <a:gd name="T190" fmla="*/ 0 h 28"/>
                  <a:gd name="T191" fmla="*/ 77 w 77"/>
                  <a:gd name="T192" fmla="*/ 28 h 2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7" h="28">
                    <a:moveTo>
                      <a:pt x="0" y="3"/>
                    </a:moveTo>
                    <a:lnTo>
                      <a:pt x="0" y="3"/>
                    </a:lnTo>
                    <a:lnTo>
                      <a:pt x="3" y="6"/>
                    </a:lnTo>
                    <a:lnTo>
                      <a:pt x="9" y="11"/>
                    </a:lnTo>
                    <a:lnTo>
                      <a:pt x="16" y="16"/>
                    </a:lnTo>
                    <a:lnTo>
                      <a:pt x="19" y="17"/>
                    </a:lnTo>
                    <a:lnTo>
                      <a:pt x="23" y="21"/>
                    </a:lnTo>
                    <a:lnTo>
                      <a:pt x="28" y="22"/>
                    </a:lnTo>
                    <a:lnTo>
                      <a:pt x="34" y="24"/>
                    </a:lnTo>
                    <a:lnTo>
                      <a:pt x="39" y="25"/>
                    </a:lnTo>
                    <a:lnTo>
                      <a:pt x="47" y="27"/>
                    </a:lnTo>
                    <a:lnTo>
                      <a:pt x="53" y="28"/>
                    </a:lnTo>
                    <a:lnTo>
                      <a:pt x="61" y="28"/>
                    </a:lnTo>
                    <a:lnTo>
                      <a:pt x="64" y="28"/>
                    </a:lnTo>
                    <a:lnTo>
                      <a:pt x="69" y="27"/>
                    </a:lnTo>
                    <a:lnTo>
                      <a:pt x="74" y="27"/>
                    </a:lnTo>
                    <a:lnTo>
                      <a:pt x="77" y="27"/>
                    </a:lnTo>
                    <a:lnTo>
                      <a:pt x="70" y="22"/>
                    </a:lnTo>
                    <a:lnTo>
                      <a:pt x="69" y="22"/>
                    </a:lnTo>
                    <a:lnTo>
                      <a:pt x="67" y="22"/>
                    </a:lnTo>
                    <a:lnTo>
                      <a:pt x="64" y="22"/>
                    </a:lnTo>
                    <a:lnTo>
                      <a:pt x="59" y="22"/>
                    </a:lnTo>
                    <a:lnTo>
                      <a:pt x="55" y="22"/>
                    </a:lnTo>
                    <a:lnTo>
                      <a:pt x="50" y="22"/>
                    </a:lnTo>
                    <a:lnTo>
                      <a:pt x="44" y="21"/>
                    </a:lnTo>
                    <a:lnTo>
                      <a:pt x="39" y="21"/>
                    </a:lnTo>
                    <a:lnTo>
                      <a:pt x="33" y="17"/>
                    </a:lnTo>
                    <a:lnTo>
                      <a:pt x="28" y="16"/>
                    </a:lnTo>
                    <a:lnTo>
                      <a:pt x="23" y="14"/>
                    </a:lnTo>
                    <a:lnTo>
                      <a:pt x="19" y="11"/>
                    </a:lnTo>
                    <a:lnTo>
                      <a:pt x="13" y="6"/>
                    </a:lnTo>
                    <a:lnTo>
                      <a:pt x="11" y="5"/>
                    </a:lnTo>
                    <a:lnTo>
                      <a:pt x="14" y="5"/>
                    </a:lnTo>
                    <a:lnTo>
                      <a:pt x="17" y="5"/>
                    </a:lnTo>
                    <a:lnTo>
                      <a:pt x="22" y="6"/>
                    </a:lnTo>
                    <a:lnTo>
                      <a:pt x="27" y="6"/>
                    </a:lnTo>
                    <a:lnTo>
                      <a:pt x="31" y="8"/>
                    </a:lnTo>
                    <a:lnTo>
                      <a:pt x="38" y="8"/>
                    </a:lnTo>
                    <a:lnTo>
                      <a:pt x="44" y="11"/>
                    </a:lnTo>
                    <a:lnTo>
                      <a:pt x="48" y="13"/>
                    </a:lnTo>
                    <a:lnTo>
                      <a:pt x="53" y="14"/>
                    </a:lnTo>
                    <a:lnTo>
                      <a:pt x="56" y="16"/>
                    </a:lnTo>
                    <a:lnTo>
                      <a:pt x="59" y="17"/>
                    </a:lnTo>
                    <a:lnTo>
                      <a:pt x="64" y="21"/>
                    </a:lnTo>
                    <a:lnTo>
                      <a:pt x="66" y="22"/>
                    </a:lnTo>
                    <a:lnTo>
                      <a:pt x="67" y="19"/>
                    </a:lnTo>
                    <a:lnTo>
                      <a:pt x="66" y="16"/>
                    </a:lnTo>
                    <a:lnTo>
                      <a:pt x="61" y="13"/>
                    </a:lnTo>
                    <a:lnTo>
                      <a:pt x="56" y="10"/>
                    </a:lnTo>
                    <a:lnTo>
                      <a:pt x="53" y="8"/>
                    </a:lnTo>
                    <a:lnTo>
                      <a:pt x="48" y="5"/>
                    </a:lnTo>
                    <a:lnTo>
                      <a:pt x="44" y="5"/>
                    </a:lnTo>
                    <a:lnTo>
                      <a:pt x="39" y="2"/>
                    </a:lnTo>
                    <a:lnTo>
                      <a:pt x="34" y="2"/>
                    </a:lnTo>
                    <a:lnTo>
                      <a:pt x="30" y="0"/>
                    </a:lnTo>
                    <a:lnTo>
                      <a:pt x="25" y="0"/>
                    </a:lnTo>
                    <a:lnTo>
                      <a:pt x="19" y="0"/>
                    </a:lnTo>
                    <a:lnTo>
                      <a:pt x="17" y="0"/>
                    </a:lnTo>
                    <a:lnTo>
                      <a:pt x="11" y="0"/>
                    </a:lnTo>
                    <a:lnTo>
                      <a:pt x="6" y="2"/>
                    </a:lnTo>
                    <a:lnTo>
                      <a:pt x="3" y="2"/>
                    </a:lnTo>
                    <a:lnTo>
                      <a:pt x="0" y="3"/>
                    </a:lnTo>
                    <a:close/>
                  </a:path>
                </a:pathLst>
              </a:custGeom>
              <a:solidFill>
                <a:srgbClr val="FFFFFF"/>
              </a:solidFill>
              <a:ln w="9525">
                <a:noFill/>
                <a:round/>
                <a:headEnd/>
                <a:tailEnd/>
              </a:ln>
            </p:spPr>
            <p:txBody>
              <a:bodyPr/>
              <a:lstStyle/>
              <a:p>
                <a:endParaRPr lang="de-AT"/>
              </a:p>
            </p:txBody>
          </p:sp>
          <p:sp>
            <p:nvSpPr>
              <p:cNvPr id="166" name="Freeform 181"/>
              <p:cNvSpPr>
                <a:spLocks/>
              </p:cNvSpPr>
              <p:nvPr/>
            </p:nvSpPr>
            <p:spPr bwMode="auto">
              <a:xfrm>
                <a:off x="1637" y="845"/>
                <a:ext cx="10" cy="7"/>
              </a:xfrm>
              <a:custGeom>
                <a:avLst/>
                <a:gdLst>
                  <a:gd name="T0" fmla="*/ 0 w 21"/>
                  <a:gd name="T1" fmla="*/ 1 h 14"/>
                  <a:gd name="T2" fmla="*/ 3 w 21"/>
                  <a:gd name="T3" fmla="*/ 4 h 14"/>
                  <a:gd name="T4" fmla="*/ 5 w 21"/>
                  <a:gd name="T5" fmla="*/ 4 h 14"/>
                  <a:gd name="T6" fmla="*/ 4 w 21"/>
                  <a:gd name="T7" fmla="*/ 4 h 14"/>
                  <a:gd name="T8" fmla="*/ 4 w 21"/>
                  <a:gd name="T9" fmla="*/ 2 h 14"/>
                  <a:gd name="T10" fmla="*/ 2 w 21"/>
                  <a:gd name="T11" fmla="*/ 2 h 14"/>
                  <a:gd name="T12" fmla="*/ 2 w 21"/>
                  <a:gd name="T13" fmla="*/ 1 h 14"/>
                  <a:gd name="T14" fmla="*/ 0 w 21"/>
                  <a:gd name="T15" fmla="*/ 0 h 14"/>
                  <a:gd name="T16" fmla="*/ 0 w 21"/>
                  <a:gd name="T17" fmla="*/ 1 h 14"/>
                  <a:gd name="T18" fmla="*/ 0 w 21"/>
                  <a:gd name="T19" fmla="*/ 1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
                  <a:gd name="T31" fmla="*/ 0 h 14"/>
                  <a:gd name="T32" fmla="*/ 21 w 21"/>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 h="14">
                    <a:moveTo>
                      <a:pt x="0" y="2"/>
                    </a:moveTo>
                    <a:lnTo>
                      <a:pt x="14" y="13"/>
                    </a:lnTo>
                    <a:lnTo>
                      <a:pt x="21" y="14"/>
                    </a:lnTo>
                    <a:lnTo>
                      <a:pt x="19" y="13"/>
                    </a:lnTo>
                    <a:lnTo>
                      <a:pt x="16" y="8"/>
                    </a:lnTo>
                    <a:lnTo>
                      <a:pt x="11" y="5"/>
                    </a:lnTo>
                    <a:lnTo>
                      <a:pt x="10" y="2"/>
                    </a:lnTo>
                    <a:lnTo>
                      <a:pt x="2" y="0"/>
                    </a:lnTo>
                    <a:lnTo>
                      <a:pt x="0" y="2"/>
                    </a:lnTo>
                    <a:close/>
                  </a:path>
                </a:pathLst>
              </a:custGeom>
              <a:solidFill>
                <a:srgbClr val="FFFFFF"/>
              </a:solidFill>
              <a:ln w="9525">
                <a:noFill/>
                <a:round/>
                <a:headEnd/>
                <a:tailEnd/>
              </a:ln>
            </p:spPr>
            <p:txBody>
              <a:bodyPr/>
              <a:lstStyle/>
              <a:p>
                <a:endParaRPr lang="de-AT"/>
              </a:p>
            </p:txBody>
          </p:sp>
          <p:sp>
            <p:nvSpPr>
              <p:cNvPr id="167" name="Freeform 182"/>
              <p:cNvSpPr>
                <a:spLocks/>
              </p:cNvSpPr>
              <p:nvPr/>
            </p:nvSpPr>
            <p:spPr bwMode="auto">
              <a:xfrm>
                <a:off x="1617" y="829"/>
                <a:ext cx="3" cy="5"/>
              </a:xfrm>
              <a:custGeom>
                <a:avLst/>
                <a:gdLst>
                  <a:gd name="T0" fmla="*/ 0 w 6"/>
                  <a:gd name="T1" fmla="*/ 2 h 11"/>
                  <a:gd name="T2" fmla="*/ 2 w 6"/>
                  <a:gd name="T3" fmla="*/ 2 h 11"/>
                  <a:gd name="T4" fmla="*/ 2 w 6"/>
                  <a:gd name="T5" fmla="*/ 2 h 11"/>
                  <a:gd name="T6" fmla="*/ 2 w 6"/>
                  <a:gd name="T7" fmla="*/ 1 h 11"/>
                  <a:gd name="T8" fmla="*/ 2 w 6"/>
                  <a:gd name="T9" fmla="*/ 0 h 11"/>
                  <a:gd name="T10" fmla="*/ 2 w 6"/>
                  <a:gd name="T11" fmla="*/ 0 h 11"/>
                  <a:gd name="T12" fmla="*/ 1 w 6"/>
                  <a:gd name="T13" fmla="*/ 0 h 11"/>
                  <a:gd name="T14" fmla="*/ 0 w 6"/>
                  <a:gd name="T15" fmla="*/ 0 h 11"/>
                  <a:gd name="T16" fmla="*/ 0 w 6"/>
                  <a:gd name="T17" fmla="*/ 2 h 11"/>
                  <a:gd name="T18" fmla="*/ 0 w 6"/>
                  <a:gd name="T19" fmla="*/ 2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11"/>
                  <a:gd name="T32" fmla="*/ 6 w 6"/>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11">
                    <a:moveTo>
                      <a:pt x="0" y="11"/>
                    </a:moveTo>
                    <a:lnTo>
                      <a:pt x="5" y="11"/>
                    </a:lnTo>
                    <a:lnTo>
                      <a:pt x="5" y="9"/>
                    </a:lnTo>
                    <a:lnTo>
                      <a:pt x="6" y="6"/>
                    </a:lnTo>
                    <a:lnTo>
                      <a:pt x="6" y="2"/>
                    </a:lnTo>
                    <a:lnTo>
                      <a:pt x="6" y="0"/>
                    </a:lnTo>
                    <a:lnTo>
                      <a:pt x="2" y="0"/>
                    </a:lnTo>
                    <a:lnTo>
                      <a:pt x="0" y="0"/>
                    </a:lnTo>
                    <a:lnTo>
                      <a:pt x="0" y="11"/>
                    </a:lnTo>
                    <a:close/>
                  </a:path>
                </a:pathLst>
              </a:custGeom>
              <a:solidFill>
                <a:srgbClr val="FFFFFF"/>
              </a:solidFill>
              <a:ln w="9525">
                <a:noFill/>
                <a:round/>
                <a:headEnd/>
                <a:tailEnd/>
              </a:ln>
            </p:spPr>
            <p:txBody>
              <a:bodyPr/>
              <a:lstStyle/>
              <a:p>
                <a:endParaRPr lang="de-AT"/>
              </a:p>
            </p:txBody>
          </p:sp>
          <p:sp>
            <p:nvSpPr>
              <p:cNvPr id="168" name="Freeform 183"/>
              <p:cNvSpPr>
                <a:spLocks/>
              </p:cNvSpPr>
              <p:nvPr/>
            </p:nvSpPr>
            <p:spPr bwMode="auto">
              <a:xfrm>
                <a:off x="1623" y="830"/>
                <a:ext cx="4" cy="5"/>
              </a:xfrm>
              <a:custGeom>
                <a:avLst/>
                <a:gdLst>
                  <a:gd name="T0" fmla="*/ 0 w 8"/>
                  <a:gd name="T1" fmla="*/ 2 h 11"/>
                  <a:gd name="T2" fmla="*/ 1 w 8"/>
                  <a:gd name="T3" fmla="*/ 2 h 11"/>
                  <a:gd name="T4" fmla="*/ 1 w 8"/>
                  <a:gd name="T5" fmla="*/ 2 h 11"/>
                  <a:gd name="T6" fmla="*/ 1 w 8"/>
                  <a:gd name="T7" fmla="*/ 1 h 11"/>
                  <a:gd name="T8" fmla="*/ 1 w 8"/>
                  <a:gd name="T9" fmla="*/ 0 h 11"/>
                  <a:gd name="T10" fmla="*/ 2 w 8"/>
                  <a:gd name="T11" fmla="*/ 0 h 11"/>
                  <a:gd name="T12" fmla="*/ 1 w 8"/>
                  <a:gd name="T13" fmla="*/ 0 h 11"/>
                  <a:gd name="T14" fmla="*/ 1 w 8"/>
                  <a:gd name="T15" fmla="*/ 0 h 11"/>
                  <a:gd name="T16" fmla="*/ 0 w 8"/>
                  <a:gd name="T17" fmla="*/ 2 h 11"/>
                  <a:gd name="T18" fmla="*/ 0 w 8"/>
                  <a:gd name="T19" fmla="*/ 2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11"/>
                  <a:gd name="T32" fmla="*/ 8 w 8"/>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11">
                    <a:moveTo>
                      <a:pt x="0" y="11"/>
                    </a:moveTo>
                    <a:lnTo>
                      <a:pt x="4" y="11"/>
                    </a:lnTo>
                    <a:lnTo>
                      <a:pt x="4" y="9"/>
                    </a:lnTo>
                    <a:lnTo>
                      <a:pt x="6" y="6"/>
                    </a:lnTo>
                    <a:lnTo>
                      <a:pt x="6" y="3"/>
                    </a:lnTo>
                    <a:lnTo>
                      <a:pt x="8" y="0"/>
                    </a:lnTo>
                    <a:lnTo>
                      <a:pt x="3" y="0"/>
                    </a:lnTo>
                    <a:lnTo>
                      <a:pt x="1" y="0"/>
                    </a:lnTo>
                    <a:lnTo>
                      <a:pt x="0" y="11"/>
                    </a:lnTo>
                    <a:close/>
                  </a:path>
                </a:pathLst>
              </a:custGeom>
              <a:solidFill>
                <a:srgbClr val="FFFFFF"/>
              </a:solidFill>
              <a:ln w="9525">
                <a:noFill/>
                <a:round/>
                <a:headEnd/>
                <a:tailEnd/>
              </a:ln>
            </p:spPr>
            <p:txBody>
              <a:bodyPr/>
              <a:lstStyle/>
              <a:p>
                <a:endParaRPr lang="de-AT"/>
              </a:p>
            </p:txBody>
          </p:sp>
          <p:sp>
            <p:nvSpPr>
              <p:cNvPr id="169" name="Freeform 184"/>
              <p:cNvSpPr>
                <a:spLocks/>
              </p:cNvSpPr>
              <p:nvPr/>
            </p:nvSpPr>
            <p:spPr bwMode="auto">
              <a:xfrm>
                <a:off x="1630" y="831"/>
                <a:ext cx="3" cy="5"/>
              </a:xfrm>
              <a:custGeom>
                <a:avLst/>
                <a:gdLst>
                  <a:gd name="T0" fmla="*/ 0 w 6"/>
                  <a:gd name="T1" fmla="*/ 3 h 9"/>
                  <a:gd name="T2" fmla="*/ 2 w 6"/>
                  <a:gd name="T3" fmla="*/ 3 h 9"/>
                  <a:gd name="T4" fmla="*/ 2 w 6"/>
                  <a:gd name="T5" fmla="*/ 2 h 9"/>
                  <a:gd name="T6" fmla="*/ 2 w 6"/>
                  <a:gd name="T7" fmla="*/ 2 h 9"/>
                  <a:gd name="T8" fmla="*/ 2 w 6"/>
                  <a:gd name="T9" fmla="*/ 1 h 9"/>
                  <a:gd name="T10" fmla="*/ 2 w 6"/>
                  <a:gd name="T11" fmla="*/ 1 h 9"/>
                  <a:gd name="T12" fmla="*/ 1 w 6"/>
                  <a:gd name="T13" fmla="*/ 0 h 9"/>
                  <a:gd name="T14" fmla="*/ 1 w 6"/>
                  <a:gd name="T15" fmla="*/ 0 h 9"/>
                  <a:gd name="T16" fmla="*/ 0 w 6"/>
                  <a:gd name="T17" fmla="*/ 3 h 9"/>
                  <a:gd name="T18" fmla="*/ 0 w 6"/>
                  <a:gd name="T19" fmla="*/ 3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9"/>
                  <a:gd name="T32" fmla="*/ 6 w 6"/>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9">
                    <a:moveTo>
                      <a:pt x="0" y="9"/>
                    </a:moveTo>
                    <a:lnTo>
                      <a:pt x="5" y="9"/>
                    </a:lnTo>
                    <a:lnTo>
                      <a:pt x="5" y="8"/>
                    </a:lnTo>
                    <a:lnTo>
                      <a:pt x="6" y="6"/>
                    </a:lnTo>
                    <a:lnTo>
                      <a:pt x="6" y="3"/>
                    </a:lnTo>
                    <a:lnTo>
                      <a:pt x="6" y="1"/>
                    </a:lnTo>
                    <a:lnTo>
                      <a:pt x="3" y="0"/>
                    </a:lnTo>
                    <a:lnTo>
                      <a:pt x="2" y="0"/>
                    </a:lnTo>
                    <a:lnTo>
                      <a:pt x="0" y="9"/>
                    </a:lnTo>
                    <a:close/>
                  </a:path>
                </a:pathLst>
              </a:custGeom>
              <a:solidFill>
                <a:srgbClr val="FFFFFF"/>
              </a:solidFill>
              <a:ln w="9525">
                <a:noFill/>
                <a:round/>
                <a:headEnd/>
                <a:tailEnd/>
              </a:ln>
            </p:spPr>
            <p:txBody>
              <a:bodyPr/>
              <a:lstStyle/>
              <a:p>
                <a:endParaRPr lang="de-AT"/>
              </a:p>
            </p:txBody>
          </p:sp>
          <p:sp>
            <p:nvSpPr>
              <p:cNvPr id="170" name="Freeform 185"/>
              <p:cNvSpPr>
                <a:spLocks/>
              </p:cNvSpPr>
              <p:nvPr/>
            </p:nvSpPr>
            <p:spPr bwMode="auto">
              <a:xfrm>
                <a:off x="1634" y="833"/>
                <a:ext cx="5" cy="7"/>
              </a:xfrm>
              <a:custGeom>
                <a:avLst/>
                <a:gdLst>
                  <a:gd name="T0" fmla="*/ 0 w 9"/>
                  <a:gd name="T1" fmla="*/ 3 h 14"/>
                  <a:gd name="T2" fmla="*/ 1 w 9"/>
                  <a:gd name="T3" fmla="*/ 4 h 14"/>
                  <a:gd name="T4" fmla="*/ 1 w 9"/>
                  <a:gd name="T5" fmla="*/ 3 h 14"/>
                  <a:gd name="T6" fmla="*/ 2 w 9"/>
                  <a:gd name="T7" fmla="*/ 2 h 14"/>
                  <a:gd name="T8" fmla="*/ 3 w 9"/>
                  <a:gd name="T9" fmla="*/ 1 h 14"/>
                  <a:gd name="T10" fmla="*/ 3 w 9"/>
                  <a:gd name="T11" fmla="*/ 1 h 14"/>
                  <a:gd name="T12" fmla="*/ 1 w 9"/>
                  <a:gd name="T13" fmla="*/ 0 h 14"/>
                  <a:gd name="T14" fmla="*/ 1 w 9"/>
                  <a:gd name="T15" fmla="*/ 0 h 14"/>
                  <a:gd name="T16" fmla="*/ 0 w 9"/>
                  <a:gd name="T17" fmla="*/ 3 h 14"/>
                  <a:gd name="T18" fmla="*/ 0 w 9"/>
                  <a:gd name="T19" fmla="*/ 3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14"/>
                  <a:gd name="T32" fmla="*/ 9 w 9"/>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14">
                    <a:moveTo>
                      <a:pt x="0" y="9"/>
                    </a:moveTo>
                    <a:lnTo>
                      <a:pt x="4" y="14"/>
                    </a:lnTo>
                    <a:lnTo>
                      <a:pt x="4" y="11"/>
                    </a:lnTo>
                    <a:lnTo>
                      <a:pt x="7" y="8"/>
                    </a:lnTo>
                    <a:lnTo>
                      <a:pt x="9" y="3"/>
                    </a:lnTo>
                    <a:lnTo>
                      <a:pt x="9" y="1"/>
                    </a:lnTo>
                    <a:lnTo>
                      <a:pt x="4" y="0"/>
                    </a:lnTo>
                    <a:lnTo>
                      <a:pt x="0" y="9"/>
                    </a:lnTo>
                    <a:close/>
                  </a:path>
                </a:pathLst>
              </a:custGeom>
              <a:solidFill>
                <a:srgbClr val="FFFFFF"/>
              </a:solidFill>
              <a:ln w="9525">
                <a:noFill/>
                <a:round/>
                <a:headEnd/>
                <a:tailEnd/>
              </a:ln>
            </p:spPr>
            <p:txBody>
              <a:bodyPr/>
              <a:lstStyle/>
              <a:p>
                <a:endParaRPr lang="de-AT"/>
              </a:p>
            </p:txBody>
          </p:sp>
          <p:sp>
            <p:nvSpPr>
              <p:cNvPr id="171" name="Freeform 186"/>
              <p:cNvSpPr>
                <a:spLocks/>
              </p:cNvSpPr>
              <p:nvPr/>
            </p:nvSpPr>
            <p:spPr bwMode="auto">
              <a:xfrm>
                <a:off x="1641" y="836"/>
                <a:ext cx="3" cy="6"/>
              </a:xfrm>
              <a:custGeom>
                <a:avLst/>
                <a:gdLst>
                  <a:gd name="T0" fmla="*/ 0 w 8"/>
                  <a:gd name="T1" fmla="*/ 2 h 13"/>
                  <a:gd name="T2" fmla="*/ 0 w 8"/>
                  <a:gd name="T3" fmla="*/ 3 h 13"/>
                  <a:gd name="T4" fmla="*/ 1 w 8"/>
                  <a:gd name="T5" fmla="*/ 2 h 13"/>
                  <a:gd name="T6" fmla="*/ 1 w 8"/>
                  <a:gd name="T7" fmla="*/ 2 h 13"/>
                  <a:gd name="T8" fmla="*/ 1 w 8"/>
                  <a:gd name="T9" fmla="*/ 1 h 13"/>
                  <a:gd name="T10" fmla="*/ 1 w 8"/>
                  <a:gd name="T11" fmla="*/ 0 h 13"/>
                  <a:gd name="T12" fmla="*/ 1 w 8"/>
                  <a:gd name="T13" fmla="*/ 0 h 13"/>
                  <a:gd name="T14" fmla="*/ 0 w 8"/>
                  <a:gd name="T15" fmla="*/ 0 h 13"/>
                  <a:gd name="T16" fmla="*/ 0 w 8"/>
                  <a:gd name="T17" fmla="*/ 2 h 13"/>
                  <a:gd name="T18" fmla="*/ 0 w 8"/>
                  <a:gd name="T19" fmla="*/ 2 h 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13"/>
                  <a:gd name="T32" fmla="*/ 8 w 8"/>
                  <a:gd name="T33" fmla="*/ 13 h 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13">
                    <a:moveTo>
                      <a:pt x="0" y="11"/>
                    </a:moveTo>
                    <a:lnTo>
                      <a:pt x="3" y="13"/>
                    </a:lnTo>
                    <a:lnTo>
                      <a:pt x="5" y="11"/>
                    </a:lnTo>
                    <a:lnTo>
                      <a:pt x="6" y="8"/>
                    </a:lnTo>
                    <a:lnTo>
                      <a:pt x="8" y="5"/>
                    </a:lnTo>
                    <a:lnTo>
                      <a:pt x="8" y="3"/>
                    </a:lnTo>
                    <a:lnTo>
                      <a:pt x="5" y="0"/>
                    </a:lnTo>
                    <a:lnTo>
                      <a:pt x="3" y="3"/>
                    </a:lnTo>
                    <a:lnTo>
                      <a:pt x="0" y="11"/>
                    </a:lnTo>
                    <a:close/>
                  </a:path>
                </a:pathLst>
              </a:custGeom>
              <a:solidFill>
                <a:srgbClr val="FFFFFF"/>
              </a:solidFill>
              <a:ln w="9525">
                <a:noFill/>
                <a:round/>
                <a:headEnd/>
                <a:tailEnd/>
              </a:ln>
            </p:spPr>
            <p:txBody>
              <a:bodyPr/>
              <a:lstStyle/>
              <a:p>
                <a:endParaRPr lang="de-AT"/>
              </a:p>
            </p:txBody>
          </p:sp>
          <p:sp>
            <p:nvSpPr>
              <p:cNvPr id="172" name="Freeform 187"/>
              <p:cNvSpPr>
                <a:spLocks/>
              </p:cNvSpPr>
              <p:nvPr/>
            </p:nvSpPr>
            <p:spPr bwMode="auto">
              <a:xfrm>
                <a:off x="1622" y="840"/>
                <a:ext cx="6" cy="8"/>
              </a:xfrm>
              <a:custGeom>
                <a:avLst/>
                <a:gdLst>
                  <a:gd name="T0" fmla="*/ 1 w 12"/>
                  <a:gd name="T1" fmla="*/ 4 h 16"/>
                  <a:gd name="T2" fmla="*/ 0 w 12"/>
                  <a:gd name="T3" fmla="*/ 3 h 16"/>
                  <a:gd name="T4" fmla="*/ 0 w 12"/>
                  <a:gd name="T5" fmla="*/ 2 h 16"/>
                  <a:gd name="T6" fmla="*/ 1 w 12"/>
                  <a:gd name="T7" fmla="*/ 1 h 16"/>
                  <a:gd name="T8" fmla="*/ 2 w 12"/>
                  <a:gd name="T9" fmla="*/ 0 h 16"/>
                  <a:gd name="T10" fmla="*/ 3 w 12"/>
                  <a:gd name="T11" fmla="*/ 1 h 16"/>
                  <a:gd name="T12" fmla="*/ 3 w 12"/>
                  <a:gd name="T13" fmla="*/ 1 h 16"/>
                  <a:gd name="T14" fmla="*/ 3 w 12"/>
                  <a:gd name="T15" fmla="*/ 3 h 16"/>
                  <a:gd name="T16" fmla="*/ 3 w 12"/>
                  <a:gd name="T17" fmla="*/ 4 h 16"/>
                  <a:gd name="T18" fmla="*/ 2 w 12"/>
                  <a:gd name="T19" fmla="*/ 4 h 16"/>
                  <a:gd name="T20" fmla="*/ 1 w 12"/>
                  <a:gd name="T21" fmla="*/ 4 h 16"/>
                  <a:gd name="T22" fmla="*/ 1 w 12"/>
                  <a:gd name="T23" fmla="*/ 4 h 16"/>
                  <a:gd name="T24" fmla="*/ 1 w 12"/>
                  <a:gd name="T25" fmla="*/ 4 h 16"/>
                  <a:gd name="T26" fmla="*/ 1 w 12"/>
                  <a:gd name="T27" fmla="*/ 4 h 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
                  <a:gd name="T43" fmla="*/ 0 h 16"/>
                  <a:gd name="T44" fmla="*/ 12 w 12"/>
                  <a:gd name="T45" fmla="*/ 16 h 1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 h="16">
                    <a:moveTo>
                      <a:pt x="1" y="16"/>
                    </a:moveTo>
                    <a:lnTo>
                      <a:pt x="0" y="12"/>
                    </a:lnTo>
                    <a:lnTo>
                      <a:pt x="0" y="8"/>
                    </a:lnTo>
                    <a:lnTo>
                      <a:pt x="1" y="1"/>
                    </a:lnTo>
                    <a:lnTo>
                      <a:pt x="6" y="0"/>
                    </a:lnTo>
                    <a:lnTo>
                      <a:pt x="11" y="1"/>
                    </a:lnTo>
                    <a:lnTo>
                      <a:pt x="12" y="6"/>
                    </a:lnTo>
                    <a:lnTo>
                      <a:pt x="11" y="12"/>
                    </a:lnTo>
                    <a:lnTo>
                      <a:pt x="11" y="16"/>
                    </a:lnTo>
                    <a:lnTo>
                      <a:pt x="7" y="16"/>
                    </a:lnTo>
                    <a:lnTo>
                      <a:pt x="4" y="16"/>
                    </a:lnTo>
                    <a:lnTo>
                      <a:pt x="1" y="16"/>
                    </a:lnTo>
                    <a:close/>
                  </a:path>
                </a:pathLst>
              </a:custGeom>
              <a:solidFill>
                <a:srgbClr val="FFFFFF"/>
              </a:solidFill>
              <a:ln w="9525">
                <a:noFill/>
                <a:round/>
                <a:headEnd/>
                <a:tailEnd/>
              </a:ln>
            </p:spPr>
            <p:txBody>
              <a:bodyPr/>
              <a:lstStyle/>
              <a:p>
                <a:endParaRPr lang="de-AT"/>
              </a:p>
            </p:txBody>
          </p:sp>
          <p:sp>
            <p:nvSpPr>
              <p:cNvPr id="173" name="Freeform 188"/>
              <p:cNvSpPr>
                <a:spLocks/>
              </p:cNvSpPr>
              <p:nvPr/>
            </p:nvSpPr>
            <p:spPr bwMode="auto">
              <a:xfrm>
                <a:off x="1566" y="941"/>
                <a:ext cx="58" cy="33"/>
              </a:xfrm>
              <a:custGeom>
                <a:avLst/>
                <a:gdLst>
                  <a:gd name="T0" fmla="*/ 29 w 117"/>
                  <a:gd name="T1" fmla="*/ 0 h 65"/>
                  <a:gd name="T2" fmla="*/ 27 w 117"/>
                  <a:gd name="T3" fmla="*/ 1 h 65"/>
                  <a:gd name="T4" fmla="*/ 26 w 117"/>
                  <a:gd name="T5" fmla="*/ 1 h 65"/>
                  <a:gd name="T6" fmla="*/ 25 w 117"/>
                  <a:gd name="T7" fmla="*/ 2 h 65"/>
                  <a:gd name="T8" fmla="*/ 23 w 117"/>
                  <a:gd name="T9" fmla="*/ 3 h 65"/>
                  <a:gd name="T10" fmla="*/ 22 w 117"/>
                  <a:gd name="T11" fmla="*/ 4 h 65"/>
                  <a:gd name="T12" fmla="*/ 20 w 117"/>
                  <a:gd name="T13" fmla="*/ 5 h 65"/>
                  <a:gd name="T14" fmla="*/ 18 w 117"/>
                  <a:gd name="T15" fmla="*/ 7 h 65"/>
                  <a:gd name="T16" fmla="*/ 17 w 117"/>
                  <a:gd name="T17" fmla="*/ 8 h 65"/>
                  <a:gd name="T18" fmla="*/ 15 w 117"/>
                  <a:gd name="T19" fmla="*/ 9 h 65"/>
                  <a:gd name="T20" fmla="*/ 14 w 117"/>
                  <a:gd name="T21" fmla="*/ 11 h 65"/>
                  <a:gd name="T22" fmla="*/ 12 w 117"/>
                  <a:gd name="T23" fmla="*/ 13 h 65"/>
                  <a:gd name="T24" fmla="*/ 11 w 117"/>
                  <a:gd name="T25" fmla="*/ 15 h 65"/>
                  <a:gd name="T26" fmla="*/ 10 w 117"/>
                  <a:gd name="T27" fmla="*/ 17 h 65"/>
                  <a:gd name="T28" fmla="*/ 0 w 117"/>
                  <a:gd name="T29" fmla="*/ 1 h 65"/>
                  <a:gd name="T30" fmla="*/ 29 w 117"/>
                  <a:gd name="T31" fmla="*/ 0 h 65"/>
                  <a:gd name="T32" fmla="*/ 29 w 117"/>
                  <a:gd name="T33" fmla="*/ 0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7"/>
                  <a:gd name="T52" fmla="*/ 0 h 65"/>
                  <a:gd name="T53" fmla="*/ 117 w 117"/>
                  <a:gd name="T54" fmla="*/ 65 h 6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7" h="65">
                    <a:moveTo>
                      <a:pt x="117" y="0"/>
                    </a:moveTo>
                    <a:lnTo>
                      <a:pt x="111" y="3"/>
                    </a:lnTo>
                    <a:lnTo>
                      <a:pt x="106" y="4"/>
                    </a:lnTo>
                    <a:lnTo>
                      <a:pt x="102" y="7"/>
                    </a:lnTo>
                    <a:lnTo>
                      <a:pt x="95" y="10"/>
                    </a:lnTo>
                    <a:lnTo>
                      <a:pt x="89" y="15"/>
                    </a:lnTo>
                    <a:lnTo>
                      <a:pt x="83" y="20"/>
                    </a:lnTo>
                    <a:lnTo>
                      <a:pt x="75" y="25"/>
                    </a:lnTo>
                    <a:lnTo>
                      <a:pt x="69" y="29"/>
                    </a:lnTo>
                    <a:lnTo>
                      <a:pt x="63" y="35"/>
                    </a:lnTo>
                    <a:lnTo>
                      <a:pt x="56" y="42"/>
                    </a:lnTo>
                    <a:lnTo>
                      <a:pt x="50" y="50"/>
                    </a:lnTo>
                    <a:lnTo>
                      <a:pt x="45" y="57"/>
                    </a:lnTo>
                    <a:lnTo>
                      <a:pt x="41" y="65"/>
                    </a:lnTo>
                    <a:lnTo>
                      <a:pt x="0" y="1"/>
                    </a:lnTo>
                    <a:lnTo>
                      <a:pt x="117" y="0"/>
                    </a:lnTo>
                    <a:close/>
                  </a:path>
                </a:pathLst>
              </a:custGeom>
              <a:solidFill>
                <a:srgbClr val="FFFFFF"/>
              </a:solidFill>
              <a:ln w="9525">
                <a:noFill/>
                <a:round/>
                <a:headEnd/>
                <a:tailEnd/>
              </a:ln>
            </p:spPr>
            <p:txBody>
              <a:bodyPr/>
              <a:lstStyle/>
              <a:p>
                <a:endParaRPr lang="de-AT"/>
              </a:p>
            </p:txBody>
          </p:sp>
          <p:sp>
            <p:nvSpPr>
              <p:cNvPr id="174" name="Freeform 189"/>
              <p:cNvSpPr>
                <a:spLocks/>
              </p:cNvSpPr>
              <p:nvPr/>
            </p:nvSpPr>
            <p:spPr bwMode="auto">
              <a:xfrm>
                <a:off x="1576" y="1088"/>
                <a:ext cx="30" cy="9"/>
              </a:xfrm>
              <a:custGeom>
                <a:avLst/>
                <a:gdLst>
                  <a:gd name="T0" fmla="*/ 0 w 59"/>
                  <a:gd name="T1" fmla="*/ 5 h 17"/>
                  <a:gd name="T2" fmla="*/ 15 w 59"/>
                  <a:gd name="T3" fmla="*/ 2 h 17"/>
                  <a:gd name="T4" fmla="*/ 14 w 59"/>
                  <a:gd name="T5" fmla="*/ 0 h 17"/>
                  <a:gd name="T6" fmla="*/ 0 w 59"/>
                  <a:gd name="T7" fmla="*/ 4 h 17"/>
                  <a:gd name="T8" fmla="*/ 0 w 59"/>
                  <a:gd name="T9" fmla="*/ 5 h 17"/>
                  <a:gd name="T10" fmla="*/ 0 w 59"/>
                  <a:gd name="T11" fmla="*/ 5 h 17"/>
                  <a:gd name="T12" fmla="*/ 0 60000 65536"/>
                  <a:gd name="T13" fmla="*/ 0 60000 65536"/>
                  <a:gd name="T14" fmla="*/ 0 60000 65536"/>
                  <a:gd name="T15" fmla="*/ 0 60000 65536"/>
                  <a:gd name="T16" fmla="*/ 0 60000 65536"/>
                  <a:gd name="T17" fmla="*/ 0 60000 65536"/>
                  <a:gd name="T18" fmla="*/ 0 w 59"/>
                  <a:gd name="T19" fmla="*/ 0 h 17"/>
                  <a:gd name="T20" fmla="*/ 59 w 59"/>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59" h="17">
                    <a:moveTo>
                      <a:pt x="0" y="17"/>
                    </a:moveTo>
                    <a:lnTo>
                      <a:pt x="59" y="8"/>
                    </a:lnTo>
                    <a:lnTo>
                      <a:pt x="55" y="0"/>
                    </a:lnTo>
                    <a:lnTo>
                      <a:pt x="0" y="15"/>
                    </a:lnTo>
                    <a:lnTo>
                      <a:pt x="0" y="17"/>
                    </a:lnTo>
                    <a:close/>
                  </a:path>
                </a:pathLst>
              </a:custGeom>
              <a:solidFill>
                <a:srgbClr val="FFFFFF"/>
              </a:solidFill>
              <a:ln w="9525">
                <a:noFill/>
                <a:round/>
                <a:headEnd/>
                <a:tailEnd/>
              </a:ln>
            </p:spPr>
            <p:txBody>
              <a:bodyPr/>
              <a:lstStyle/>
              <a:p>
                <a:endParaRPr lang="de-AT"/>
              </a:p>
            </p:txBody>
          </p:sp>
          <p:sp>
            <p:nvSpPr>
              <p:cNvPr id="175" name="Freeform 190"/>
              <p:cNvSpPr>
                <a:spLocks/>
              </p:cNvSpPr>
              <p:nvPr/>
            </p:nvSpPr>
            <p:spPr bwMode="auto">
              <a:xfrm>
                <a:off x="1605" y="1095"/>
                <a:ext cx="5" cy="4"/>
              </a:xfrm>
              <a:custGeom>
                <a:avLst/>
                <a:gdLst>
                  <a:gd name="T0" fmla="*/ 2 w 11"/>
                  <a:gd name="T1" fmla="*/ 0 h 10"/>
                  <a:gd name="T2" fmla="*/ 2 w 11"/>
                  <a:gd name="T3" fmla="*/ 0 h 10"/>
                  <a:gd name="T4" fmla="*/ 0 w 11"/>
                  <a:gd name="T5" fmla="*/ 2 h 10"/>
                  <a:gd name="T6" fmla="*/ 0 w 11"/>
                  <a:gd name="T7" fmla="*/ 1 h 10"/>
                  <a:gd name="T8" fmla="*/ 2 w 11"/>
                  <a:gd name="T9" fmla="*/ 0 h 10"/>
                  <a:gd name="T10" fmla="*/ 2 w 11"/>
                  <a:gd name="T11" fmla="*/ 0 h 10"/>
                  <a:gd name="T12" fmla="*/ 0 60000 65536"/>
                  <a:gd name="T13" fmla="*/ 0 60000 65536"/>
                  <a:gd name="T14" fmla="*/ 0 60000 65536"/>
                  <a:gd name="T15" fmla="*/ 0 60000 65536"/>
                  <a:gd name="T16" fmla="*/ 0 60000 65536"/>
                  <a:gd name="T17" fmla="*/ 0 60000 65536"/>
                  <a:gd name="T18" fmla="*/ 0 w 11"/>
                  <a:gd name="T19" fmla="*/ 0 h 10"/>
                  <a:gd name="T20" fmla="*/ 11 w 11"/>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11" h="10">
                    <a:moveTo>
                      <a:pt x="8" y="0"/>
                    </a:moveTo>
                    <a:lnTo>
                      <a:pt x="11" y="2"/>
                    </a:lnTo>
                    <a:lnTo>
                      <a:pt x="3" y="10"/>
                    </a:lnTo>
                    <a:lnTo>
                      <a:pt x="0" y="7"/>
                    </a:lnTo>
                    <a:lnTo>
                      <a:pt x="8" y="0"/>
                    </a:lnTo>
                    <a:close/>
                  </a:path>
                </a:pathLst>
              </a:custGeom>
              <a:solidFill>
                <a:srgbClr val="FFFFFF"/>
              </a:solidFill>
              <a:ln w="9525">
                <a:noFill/>
                <a:round/>
                <a:headEnd/>
                <a:tailEnd/>
              </a:ln>
            </p:spPr>
            <p:txBody>
              <a:bodyPr/>
              <a:lstStyle/>
              <a:p>
                <a:endParaRPr lang="de-AT"/>
              </a:p>
            </p:txBody>
          </p:sp>
          <p:sp>
            <p:nvSpPr>
              <p:cNvPr id="176" name="Freeform 191"/>
              <p:cNvSpPr>
                <a:spLocks/>
              </p:cNvSpPr>
              <p:nvPr/>
            </p:nvSpPr>
            <p:spPr bwMode="auto">
              <a:xfrm>
                <a:off x="1609" y="1097"/>
                <a:ext cx="3" cy="5"/>
              </a:xfrm>
              <a:custGeom>
                <a:avLst/>
                <a:gdLst>
                  <a:gd name="T0" fmla="*/ 2 w 6"/>
                  <a:gd name="T1" fmla="*/ 0 h 9"/>
                  <a:gd name="T2" fmla="*/ 2 w 6"/>
                  <a:gd name="T3" fmla="*/ 1 h 9"/>
                  <a:gd name="T4" fmla="*/ 1 w 6"/>
                  <a:gd name="T5" fmla="*/ 3 h 9"/>
                  <a:gd name="T6" fmla="*/ 0 w 6"/>
                  <a:gd name="T7" fmla="*/ 2 h 9"/>
                  <a:gd name="T8" fmla="*/ 2 w 6"/>
                  <a:gd name="T9" fmla="*/ 0 h 9"/>
                  <a:gd name="T10" fmla="*/ 2 w 6"/>
                  <a:gd name="T11" fmla="*/ 0 h 9"/>
                  <a:gd name="T12" fmla="*/ 0 60000 65536"/>
                  <a:gd name="T13" fmla="*/ 0 60000 65536"/>
                  <a:gd name="T14" fmla="*/ 0 60000 65536"/>
                  <a:gd name="T15" fmla="*/ 0 60000 65536"/>
                  <a:gd name="T16" fmla="*/ 0 60000 65536"/>
                  <a:gd name="T17" fmla="*/ 0 60000 65536"/>
                  <a:gd name="T18" fmla="*/ 0 w 6"/>
                  <a:gd name="T19" fmla="*/ 0 h 9"/>
                  <a:gd name="T20" fmla="*/ 6 w 6"/>
                  <a:gd name="T21" fmla="*/ 9 h 9"/>
                </a:gdLst>
                <a:ahLst/>
                <a:cxnLst>
                  <a:cxn ang="T12">
                    <a:pos x="T0" y="T1"/>
                  </a:cxn>
                  <a:cxn ang="T13">
                    <a:pos x="T2" y="T3"/>
                  </a:cxn>
                  <a:cxn ang="T14">
                    <a:pos x="T4" y="T5"/>
                  </a:cxn>
                  <a:cxn ang="T15">
                    <a:pos x="T6" y="T7"/>
                  </a:cxn>
                  <a:cxn ang="T16">
                    <a:pos x="T8" y="T9"/>
                  </a:cxn>
                  <a:cxn ang="T17">
                    <a:pos x="T10" y="T11"/>
                  </a:cxn>
                </a:cxnLst>
                <a:rect l="T18" t="T19" r="T20" b="T21"/>
                <a:pathLst>
                  <a:path w="6" h="9">
                    <a:moveTo>
                      <a:pt x="5" y="0"/>
                    </a:moveTo>
                    <a:lnTo>
                      <a:pt x="6" y="2"/>
                    </a:lnTo>
                    <a:lnTo>
                      <a:pt x="3" y="9"/>
                    </a:lnTo>
                    <a:lnTo>
                      <a:pt x="0" y="6"/>
                    </a:lnTo>
                    <a:lnTo>
                      <a:pt x="5" y="0"/>
                    </a:lnTo>
                    <a:close/>
                  </a:path>
                </a:pathLst>
              </a:custGeom>
              <a:solidFill>
                <a:srgbClr val="FFFFFF"/>
              </a:solidFill>
              <a:ln w="9525">
                <a:noFill/>
                <a:round/>
                <a:headEnd/>
                <a:tailEnd/>
              </a:ln>
            </p:spPr>
            <p:txBody>
              <a:bodyPr/>
              <a:lstStyle/>
              <a:p>
                <a:endParaRPr lang="de-AT"/>
              </a:p>
            </p:txBody>
          </p:sp>
          <p:sp>
            <p:nvSpPr>
              <p:cNvPr id="177" name="Freeform 192"/>
              <p:cNvSpPr>
                <a:spLocks/>
              </p:cNvSpPr>
              <p:nvPr/>
            </p:nvSpPr>
            <p:spPr bwMode="auto">
              <a:xfrm>
                <a:off x="1634" y="1061"/>
                <a:ext cx="18" cy="3"/>
              </a:xfrm>
              <a:custGeom>
                <a:avLst/>
                <a:gdLst>
                  <a:gd name="T0" fmla="*/ 1 w 36"/>
                  <a:gd name="T1" fmla="*/ 2 h 6"/>
                  <a:gd name="T2" fmla="*/ 9 w 36"/>
                  <a:gd name="T3" fmla="*/ 2 h 6"/>
                  <a:gd name="T4" fmla="*/ 9 w 36"/>
                  <a:gd name="T5" fmla="*/ 2 h 6"/>
                  <a:gd name="T6" fmla="*/ 0 w 36"/>
                  <a:gd name="T7" fmla="*/ 0 h 6"/>
                  <a:gd name="T8" fmla="*/ 1 w 36"/>
                  <a:gd name="T9" fmla="*/ 2 h 6"/>
                  <a:gd name="T10" fmla="*/ 1 w 36"/>
                  <a:gd name="T11" fmla="*/ 2 h 6"/>
                  <a:gd name="T12" fmla="*/ 0 60000 65536"/>
                  <a:gd name="T13" fmla="*/ 0 60000 65536"/>
                  <a:gd name="T14" fmla="*/ 0 60000 65536"/>
                  <a:gd name="T15" fmla="*/ 0 60000 65536"/>
                  <a:gd name="T16" fmla="*/ 0 60000 65536"/>
                  <a:gd name="T17" fmla="*/ 0 60000 65536"/>
                  <a:gd name="T18" fmla="*/ 0 w 36"/>
                  <a:gd name="T19" fmla="*/ 0 h 6"/>
                  <a:gd name="T20" fmla="*/ 36 w 36"/>
                  <a:gd name="T21" fmla="*/ 6 h 6"/>
                </a:gdLst>
                <a:ahLst/>
                <a:cxnLst>
                  <a:cxn ang="T12">
                    <a:pos x="T0" y="T1"/>
                  </a:cxn>
                  <a:cxn ang="T13">
                    <a:pos x="T2" y="T3"/>
                  </a:cxn>
                  <a:cxn ang="T14">
                    <a:pos x="T4" y="T5"/>
                  </a:cxn>
                  <a:cxn ang="T15">
                    <a:pos x="T6" y="T7"/>
                  </a:cxn>
                  <a:cxn ang="T16">
                    <a:pos x="T8" y="T9"/>
                  </a:cxn>
                  <a:cxn ang="T17">
                    <a:pos x="T10" y="T11"/>
                  </a:cxn>
                </a:cxnLst>
                <a:rect l="T18" t="T19" r="T20" b="T21"/>
                <a:pathLst>
                  <a:path w="36" h="6">
                    <a:moveTo>
                      <a:pt x="2" y="6"/>
                    </a:moveTo>
                    <a:lnTo>
                      <a:pt x="36" y="6"/>
                    </a:lnTo>
                    <a:lnTo>
                      <a:pt x="36" y="5"/>
                    </a:lnTo>
                    <a:lnTo>
                      <a:pt x="0" y="0"/>
                    </a:lnTo>
                    <a:lnTo>
                      <a:pt x="2" y="6"/>
                    </a:lnTo>
                    <a:close/>
                  </a:path>
                </a:pathLst>
              </a:custGeom>
              <a:solidFill>
                <a:srgbClr val="FFFFFF"/>
              </a:solidFill>
              <a:ln w="9525">
                <a:noFill/>
                <a:round/>
                <a:headEnd/>
                <a:tailEnd/>
              </a:ln>
            </p:spPr>
            <p:txBody>
              <a:bodyPr/>
              <a:lstStyle/>
              <a:p>
                <a:endParaRPr lang="de-AT"/>
              </a:p>
            </p:txBody>
          </p:sp>
          <p:sp>
            <p:nvSpPr>
              <p:cNvPr id="178" name="Freeform 193"/>
              <p:cNvSpPr>
                <a:spLocks/>
              </p:cNvSpPr>
              <p:nvPr/>
            </p:nvSpPr>
            <p:spPr bwMode="auto">
              <a:xfrm>
                <a:off x="1648" y="1067"/>
                <a:ext cx="5" cy="3"/>
              </a:xfrm>
              <a:custGeom>
                <a:avLst/>
                <a:gdLst>
                  <a:gd name="T0" fmla="*/ 2 w 9"/>
                  <a:gd name="T1" fmla="*/ 0 h 8"/>
                  <a:gd name="T2" fmla="*/ 3 w 9"/>
                  <a:gd name="T3" fmla="*/ 0 h 8"/>
                  <a:gd name="T4" fmla="*/ 1 w 9"/>
                  <a:gd name="T5" fmla="*/ 1 h 8"/>
                  <a:gd name="T6" fmla="*/ 0 w 9"/>
                  <a:gd name="T7" fmla="*/ 0 h 8"/>
                  <a:gd name="T8" fmla="*/ 2 w 9"/>
                  <a:gd name="T9" fmla="*/ 0 h 8"/>
                  <a:gd name="T10" fmla="*/ 2 w 9"/>
                  <a:gd name="T11" fmla="*/ 0 h 8"/>
                  <a:gd name="T12" fmla="*/ 0 60000 65536"/>
                  <a:gd name="T13" fmla="*/ 0 60000 65536"/>
                  <a:gd name="T14" fmla="*/ 0 60000 65536"/>
                  <a:gd name="T15" fmla="*/ 0 60000 65536"/>
                  <a:gd name="T16" fmla="*/ 0 60000 65536"/>
                  <a:gd name="T17" fmla="*/ 0 60000 65536"/>
                  <a:gd name="T18" fmla="*/ 0 w 9"/>
                  <a:gd name="T19" fmla="*/ 0 h 8"/>
                  <a:gd name="T20" fmla="*/ 9 w 9"/>
                  <a:gd name="T21" fmla="*/ 8 h 8"/>
                </a:gdLst>
                <a:ahLst/>
                <a:cxnLst>
                  <a:cxn ang="T12">
                    <a:pos x="T0" y="T1"/>
                  </a:cxn>
                  <a:cxn ang="T13">
                    <a:pos x="T2" y="T3"/>
                  </a:cxn>
                  <a:cxn ang="T14">
                    <a:pos x="T4" y="T5"/>
                  </a:cxn>
                  <a:cxn ang="T15">
                    <a:pos x="T6" y="T7"/>
                  </a:cxn>
                  <a:cxn ang="T16">
                    <a:pos x="T8" y="T9"/>
                  </a:cxn>
                  <a:cxn ang="T17">
                    <a:pos x="T10" y="T11"/>
                  </a:cxn>
                </a:cxnLst>
                <a:rect l="T18" t="T19" r="T20" b="T21"/>
                <a:pathLst>
                  <a:path w="9" h="8">
                    <a:moveTo>
                      <a:pt x="8" y="0"/>
                    </a:moveTo>
                    <a:lnTo>
                      <a:pt x="9" y="2"/>
                    </a:lnTo>
                    <a:lnTo>
                      <a:pt x="1" y="8"/>
                    </a:lnTo>
                    <a:lnTo>
                      <a:pt x="0" y="3"/>
                    </a:lnTo>
                    <a:lnTo>
                      <a:pt x="8" y="0"/>
                    </a:lnTo>
                    <a:close/>
                  </a:path>
                </a:pathLst>
              </a:custGeom>
              <a:solidFill>
                <a:srgbClr val="FFFFFF"/>
              </a:solidFill>
              <a:ln w="9525">
                <a:noFill/>
                <a:round/>
                <a:headEnd/>
                <a:tailEnd/>
              </a:ln>
            </p:spPr>
            <p:txBody>
              <a:bodyPr/>
              <a:lstStyle/>
              <a:p>
                <a:endParaRPr lang="de-AT"/>
              </a:p>
            </p:txBody>
          </p:sp>
          <p:sp>
            <p:nvSpPr>
              <p:cNvPr id="179" name="Freeform 194"/>
              <p:cNvSpPr>
                <a:spLocks/>
              </p:cNvSpPr>
              <p:nvPr/>
            </p:nvSpPr>
            <p:spPr bwMode="auto">
              <a:xfrm>
                <a:off x="1656" y="971"/>
                <a:ext cx="17" cy="14"/>
              </a:xfrm>
              <a:custGeom>
                <a:avLst/>
                <a:gdLst>
                  <a:gd name="T0" fmla="*/ 0 w 35"/>
                  <a:gd name="T1" fmla="*/ 1 h 27"/>
                  <a:gd name="T2" fmla="*/ 7 w 35"/>
                  <a:gd name="T3" fmla="*/ 7 h 27"/>
                  <a:gd name="T4" fmla="*/ 8 w 35"/>
                  <a:gd name="T5" fmla="*/ 6 h 27"/>
                  <a:gd name="T6" fmla="*/ 1 w 35"/>
                  <a:gd name="T7" fmla="*/ 0 h 27"/>
                  <a:gd name="T8" fmla="*/ 0 w 35"/>
                  <a:gd name="T9" fmla="*/ 1 h 27"/>
                  <a:gd name="T10" fmla="*/ 0 w 35"/>
                  <a:gd name="T11" fmla="*/ 1 h 27"/>
                  <a:gd name="T12" fmla="*/ 0 60000 65536"/>
                  <a:gd name="T13" fmla="*/ 0 60000 65536"/>
                  <a:gd name="T14" fmla="*/ 0 60000 65536"/>
                  <a:gd name="T15" fmla="*/ 0 60000 65536"/>
                  <a:gd name="T16" fmla="*/ 0 60000 65536"/>
                  <a:gd name="T17" fmla="*/ 0 60000 65536"/>
                  <a:gd name="T18" fmla="*/ 0 w 35"/>
                  <a:gd name="T19" fmla="*/ 0 h 27"/>
                  <a:gd name="T20" fmla="*/ 35 w 35"/>
                  <a:gd name="T21" fmla="*/ 27 h 27"/>
                </a:gdLst>
                <a:ahLst/>
                <a:cxnLst>
                  <a:cxn ang="T12">
                    <a:pos x="T0" y="T1"/>
                  </a:cxn>
                  <a:cxn ang="T13">
                    <a:pos x="T2" y="T3"/>
                  </a:cxn>
                  <a:cxn ang="T14">
                    <a:pos x="T4" y="T5"/>
                  </a:cxn>
                  <a:cxn ang="T15">
                    <a:pos x="T6" y="T7"/>
                  </a:cxn>
                  <a:cxn ang="T16">
                    <a:pos x="T8" y="T9"/>
                  </a:cxn>
                  <a:cxn ang="T17">
                    <a:pos x="T10" y="T11"/>
                  </a:cxn>
                </a:cxnLst>
                <a:rect l="T18" t="T19" r="T20" b="T21"/>
                <a:pathLst>
                  <a:path w="35" h="27">
                    <a:moveTo>
                      <a:pt x="0" y="4"/>
                    </a:moveTo>
                    <a:lnTo>
                      <a:pt x="29" y="27"/>
                    </a:lnTo>
                    <a:lnTo>
                      <a:pt x="35" y="24"/>
                    </a:lnTo>
                    <a:lnTo>
                      <a:pt x="4" y="0"/>
                    </a:lnTo>
                    <a:lnTo>
                      <a:pt x="0" y="4"/>
                    </a:lnTo>
                    <a:close/>
                  </a:path>
                </a:pathLst>
              </a:custGeom>
              <a:solidFill>
                <a:srgbClr val="FFFFFF"/>
              </a:solidFill>
              <a:ln w="9525">
                <a:noFill/>
                <a:round/>
                <a:headEnd/>
                <a:tailEnd/>
              </a:ln>
            </p:spPr>
            <p:txBody>
              <a:bodyPr/>
              <a:lstStyle/>
              <a:p>
                <a:endParaRPr lang="de-AT"/>
              </a:p>
            </p:txBody>
          </p:sp>
          <p:sp>
            <p:nvSpPr>
              <p:cNvPr id="180" name="Freeform 195"/>
              <p:cNvSpPr>
                <a:spLocks/>
              </p:cNvSpPr>
              <p:nvPr/>
            </p:nvSpPr>
            <p:spPr bwMode="auto">
              <a:xfrm>
                <a:off x="1673" y="974"/>
                <a:ext cx="3" cy="3"/>
              </a:xfrm>
              <a:custGeom>
                <a:avLst/>
                <a:gdLst>
                  <a:gd name="T0" fmla="*/ 1 w 6"/>
                  <a:gd name="T1" fmla="*/ 1 h 8"/>
                  <a:gd name="T2" fmla="*/ 2 w 6"/>
                  <a:gd name="T3" fmla="*/ 1 h 8"/>
                  <a:gd name="T4" fmla="*/ 2 w 6"/>
                  <a:gd name="T5" fmla="*/ 1 h 8"/>
                  <a:gd name="T6" fmla="*/ 2 w 6"/>
                  <a:gd name="T7" fmla="*/ 0 h 8"/>
                  <a:gd name="T8" fmla="*/ 1 w 6"/>
                  <a:gd name="T9" fmla="*/ 0 h 8"/>
                  <a:gd name="T10" fmla="*/ 0 w 6"/>
                  <a:gd name="T11" fmla="*/ 0 h 8"/>
                  <a:gd name="T12" fmla="*/ 0 w 6"/>
                  <a:gd name="T13" fmla="*/ 1 h 8"/>
                  <a:gd name="T14" fmla="*/ 0 w 6"/>
                  <a:gd name="T15" fmla="*/ 1 h 8"/>
                  <a:gd name="T16" fmla="*/ 1 w 6"/>
                  <a:gd name="T17" fmla="*/ 1 h 8"/>
                  <a:gd name="T18" fmla="*/ 1 w 6"/>
                  <a:gd name="T19" fmla="*/ 1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8"/>
                  <a:gd name="T32" fmla="*/ 6 w 6"/>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8">
                    <a:moveTo>
                      <a:pt x="3" y="8"/>
                    </a:moveTo>
                    <a:lnTo>
                      <a:pt x="5" y="6"/>
                    </a:lnTo>
                    <a:lnTo>
                      <a:pt x="6" y="5"/>
                    </a:lnTo>
                    <a:lnTo>
                      <a:pt x="5" y="0"/>
                    </a:lnTo>
                    <a:lnTo>
                      <a:pt x="3" y="0"/>
                    </a:lnTo>
                    <a:lnTo>
                      <a:pt x="0" y="0"/>
                    </a:lnTo>
                    <a:lnTo>
                      <a:pt x="0" y="5"/>
                    </a:lnTo>
                    <a:lnTo>
                      <a:pt x="0" y="6"/>
                    </a:lnTo>
                    <a:lnTo>
                      <a:pt x="3" y="8"/>
                    </a:lnTo>
                    <a:close/>
                  </a:path>
                </a:pathLst>
              </a:custGeom>
              <a:solidFill>
                <a:srgbClr val="FFFFFF"/>
              </a:solidFill>
              <a:ln w="9525">
                <a:noFill/>
                <a:round/>
                <a:headEnd/>
                <a:tailEnd/>
              </a:ln>
            </p:spPr>
            <p:txBody>
              <a:bodyPr/>
              <a:lstStyle/>
              <a:p>
                <a:endParaRPr lang="de-AT"/>
              </a:p>
            </p:txBody>
          </p:sp>
          <p:sp>
            <p:nvSpPr>
              <p:cNvPr id="181" name="Freeform 196"/>
              <p:cNvSpPr>
                <a:spLocks/>
              </p:cNvSpPr>
              <p:nvPr/>
            </p:nvSpPr>
            <p:spPr bwMode="auto">
              <a:xfrm>
                <a:off x="1570" y="1304"/>
                <a:ext cx="104" cy="100"/>
              </a:xfrm>
              <a:custGeom>
                <a:avLst/>
                <a:gdLst>
                  <a:gd name="T0" fmla="*/ 3 w 208"/>
                  <a:gd name="T1" fmla="*/ 1 h 200"/>
                  <a:gd name="T2" fmla="*/ 7 w 208"/>
                  <a:gd name="T3" fmla="*/ 3 h 200"/>
                  <a:gd name="T4" fmla="*/ 12 w 208"/>
                  <a:gd name="T5" fmla="*/ 5 h 200"/>
                  <a:gd name="T6" fmla="*/ 17 w 208"/>
                  <a:gd name="T7" fmla="*/ 6 h 200"/>
                  <a:gd name="T8" fmla="*/ 23 w 208"/>
                  <a:gd name="T9" fmla="*/ 7 h 200"/>
                  <a:gd name="T10" fmla="*/ 28 w 208"/>
                  <a:gd name="T11" fmla="*/ 7 h 200"/>
                  <a:gd name="T12" fmla="*/ 36 w 208"/>
                  <a:gd name="T13" fmla="*/ 6 h 200"/>
                  <a:gd name="T14" fmla="*/ 43 w 208"/>
                  <a:gd name="T15" fmla="*/ 6 h 200"/>
                  <a:gd name="T16" fmla="*/ 48 w 208"/>
                  <a:gd name="T17" fmla="*/ 5 h 200"/>
                  <a:gd name="T18" fmla="*/ 51 w 208"/>
                  <a:gd name="T19" fmla="*/ 3 h 200"/>
                  <a:gd name="T20" fmla="*/ 49 w 208"/>
                  <a:gd name="T21" fmla="*/ 20 h 200"/>
                  <a:gd name="T22" fmla="*/ 50 w 208"/>
                  <a:gd name="T23" fmla="*/ 23 h 200"/>
                  <a:gd name="T24" fmla="*/ 51 w 208"/>
                  <a:gd name="T25" fmla="*/ 28 h 200"/>
                  <a:gd name="T26" fmla="*/ 51 w 208"/>
                  <a:gd name="T27" fmla="*/ 35 h 200"/>
                  <a:gd name="T28" fmla="*/ 51 w 208"/>
                  <a:gd name="T29" fmla="*/ 40 h 200"/>
                  <a:gd name="T30" fmla="*/ 51 w 208"/>
                  <a:gd name="T31" fmla="*/ 43 h 200"/>
                  <a:gd name="T32" fmla="*/ 47 w 208"/>
                  <a:gd name="T33" fmla="*/ 44 h 200"/>
                  <a:gd name="T34" fmla="*/ 43 w 208"/>
                  <a:gd name="T35" fmla="*/ 42 h 200"/>
                  <a:gd name="T36" fmla="*/ 43 w 208"/>
                  <a:gd name="T37" fmla="*/ 44 h 200"/>
                  <a:gd name="T38" fmla="*/ 42 w 208"/>
                  <a:gd name="T39" fmla="*/ 47 h 200"/>
                  <a:gd name="T40" fmla="*/ 40 w 208"/>
                  <a:gd name="T41" fmla="*/ 50 h 200"/>
                  <a:gd name="T42" fmla="*/ 37 w 208"/>
                  <a:gd name="T43" fmla="*/ 47 h 200"/>
                  <a:gd name="T44" fmla="*/ 35 w 208"/>
                  <a:gd name="T45" fmla="*/ 44 h 200"/>
                  <a:gd name="T46" fmla="*/ 34 w 208"/>
                  <a:gd name="T47" fmla="*/ 44 h 200"/>
                  <a:gd name="T48" fmla="*/ 33 w 208"/>
                  <a:gd name="T49" fmla="*/ 48 h 200"/>
                  <a:gd name="T50" fmla="*/ 31 w 208"/>
                  <a:gd name="T51" fmla="*/ 50 h 200"/>
                  <a:gd name="T52" fmla="*/ 28 w 208"/>
                  <a:gd name="T53" fmla="*/ 50 h 200"/>
                  <a:gd name="T54" fmla="*/ 26 w 208"/>
                  <a:gd name="T55" fmla="*/ 47 h 200"/>
                  <a:gd name="T56" fmla="*/ 25 w 208"/>
                  <a:gd name="T57" fmla="*/ 43 h 200"/>
                  <a:gd name="T58" fmla="*/ 23 w 208"/>
                  <a:gd name="T59" fmla="*/ 40 h 200"/>
                  <a:gd name="T60" fmla="*/ 21 w 208"/>
                  <a:gd name="T61" fmla="*/ 36 h 200"/>
                  <a:gd name="T62" fmla="*/ 19 w 208"/>
                  <a:gd name="T63" fmla="*/ 31 h 200"/>
                  <a:gd name="T64" fmla="*/ 22 w 208"/>
                  <a:gd name="T65" fmla="*/ 25 h 200"/>
                  <a:gd name="T66" fmla="*/ 24 w 208"/>
                  <a:gd name="T67" fmla="*/ 28 h 200"/>
                  <a:gd name="T68" fmla="*/ 25 w 208"/>
                  <a:gd name="T69" fmla="*/ 34 h 200"/>
                  <a:gd name="T70" fmla="*/ 26 w 208"/>
                  <a:gd name="T71" fmla="*/ 39 h 200"/>
                  <a:gd name="T72" fmla="*/ 28 w 208"/>
                  <a:gd name="T73" fmla="*/ 44 h 200"/>
                  <a:gd name="T74" fmla="*/ 29 w 208"/>
                  <a:gd name="T75" fmla="*/ 46 h 200"/>
                  <a:gd name="T76" fmla="*/ 31 w 208"/>
                  <a:gd name="T77" fmla="*/ 41 h 200"/>
                  <a:gd name="T78" fmla="*/ 35 w 208"/>
                  <a:gd name="T79" fmla="*/ 39 h 200"/>
                  <a:gd name="T80" fmla="*/ 37 w 208"/>
                  <a:gd name="T81" fmla="*/ 43 h 200"/>
                  <a:gd name="T82" fmla="*/ 39 w 208"/>
                  <a:gd name="T83" fmla="*/ 47 h 200"/>
                  <a:gd name="T84" fmla="*/ 40 w 208"/>
                  <a:gd name="T85" fmla="*/ 45 h 200"/>
                  <a:gd name="T86" fmla="*/ 40 w 208"/>
                  <a:gd name="T87" fmla="*/ 40 h 200"/>
                  <a:gd name="T88" fmla="*/ 40 w 208"/>
                  <a:gd name="T89" fmla="*/ 38 h 200"/>
                  <a:gd name="T90" fmla="*/ 45 w 208"/>
                  <a:gd name="T91" fmla="*/ 39 h 200"/>
                  <a:gd name="T92" fmla="*/ 48 w 208"/>
                  <a:gd name="T93" fmla="*/ 40 h 200"/>
                  <a:gd name="T94" fmla="*/ 48 w 208"/>
                  <a:gd name="T95" fmla="*/ 36 h 200"/>
                  <a:gd name="T96" fmla="*/ 47 w 208"/>
                  <a:gd name="T97" fmla="*/ 31 h 200"/>
                  <a:gd name="T98" fmla="*/ 45 w 208"/>
                  <a:gd name="T99" fmla="*/ 25 h 200"/>
                  <a:gd name="T100" fmla="*/ 44 w 208"/>
                  <a:gd name="T101" fmla="*/ 21 h 200"/>
                  <a:gd name="T102" fmla="*/ 49 w 208"/>
                  <a:gd name="T103" fmla="*/ 10 h 200"/>
                  <a:gd name="T104" fmla="*/ 46 w 208"/>
                  <a:gd name="T105" fmla="*/ 10 h 200"/>
                  <a:gd name="T106" fmla="*/ 43 w 208"/>
                  <a:gd name="T107" fmla="*/ 11 h 200"/>
                  <a:gd name="T108" fmla="*/ 38 w 208"/>
                  <a:gd name="T109" fmla="*/ 11 h 200"/>
                  <a:gd name="T110" fmla="*/ 34 w 208"/>
                  <a:gd name="T111" fmla="*/ 12 h 200"/>
                  <a:gd name="T112" fmla="*/ 29 w 208"/>
                  <a:gd name="T113" fmla="*/ 13 h 200"/>
                  <a:gd name="T114" fmla="*/ 24 w 208"/>
                  <a:gd name="T115" fmla="*/ 11 h 200"/>
                  <a:gd name="T116" fmla="*/ 17 w 208"/>
                  <a:gd name="T117" fmla="*/ 9 h 200"/>
                  <a:gd name="T118" fmla="*/ 10 w 208"/>
                  <a:gd name="T119" fmla="*/ 7 h 200"/>
                  <a:gd name="T120" fmla="*/ 3 w 208"/>
                  <a:gd name="T121" fmla="*/ 5 h 200"/>
                  <a:gd name="T122" fmla="*/ 0 w 208"/>
                  <a:gd name="T123" fmla="*/ 4 h 20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08"/>
                  <a:gd name="T187" fmla="*/ 0 h 200"/>
                  <a:gd name="T188" fmla="*/ 208 w 208"/>
                  <a:gd name="T189" fmla="*/ 200 h 20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08" h="200">
                    <a:moveTo>
                      <a:pt x="4" y="0"/>
                    </a:moveTo>
                    <a:lnTo>
                      <a:pt x="5" y="0"/>
                    </a:lnTo>
                    <a:lnTo>
                      <a:pt x="13" y="3"/>
                    </a:lnTo>
                    <a:lnTo>
                      <a:pt x="16" y="5"/>
                    </a:lnTo>
                    <a:lnTo>
                      <a:pt x="22" y="8"/>
                    </a:lnTo>
                    <a:lnTo>
                      <a:pt x="27" y="10"/>
                    </a:lnTo>
                    <a:lnTo>
                      <a:pt x="33" y="13"/>
                    </a:lnTo>
                    <a:lnTo>
                      <a:pt x="40" y="14"/>
                    </a:lnTo>
                    <a:lnTo>
                      <a:pt x="47" y="17"/>
                    </a:lnTo>
                    <a:lnTo>
                      <a:pt x="54" y="20"/>
                    </a:lnTo>
                    <a:lnTo>
                      <a:pt x="61" y="22"/>
                    </a:lnTo>
                    <a:lnTo>
                      <a:pt x="68" y="24"/>
                    </a:lnTo>
                    <a:lnTo>
                      <a:pt x="75" y="27"/>
                    </a:lnTo>
                    <a:lnTo>
                      <a:pt x="83" y="28"/>
                    </a:lnTo>
                    <a:lnTo>
                      <a:pt x="91" y="31"/>
                    </a:lnTo>
                    <a:lnTo>
                      <a:pt x="97" y="31"/>
                    </a:lnTo>
                    <a:lnTo>
                      <a:pt x="105" y="31"/>
                    </a:lnTo>
                    <a:lnTo>
                      <a:pt x="113" y="31"/>
                    </a:lnTo>
                    <a:lnTo>
                      <a:pt x="124" y="31"/>
                    </a:lnTo>
                    <a:lnTo>
                      <a:pt x="132" y="28"/>
                    </a:lnTo>
                    <a:lnTo>
                      <a:pt x="141" y="27"/>
                    </a:lnTo>
                    <a:lnTo>
                      <a:pt x="151" y="25"/>
                    </a:lnTo>
                    <a:lnTo>
                      <a:pt x="160" y="25"/>
                    </a:lnTo>
                    <a:lnTo>
                      <a:pt x="169" y="22"/>
                    </a:lnTo>
                    <a:lnTo>
                      <a:pt x="177" y="20"/>
                    </a:lnTo>
                    <a:lnTo>
                      <a:pt x="183" y="17"/>
                    </a:lnTo>
                    <a:lnTo>
                      <a:pt x="191" y="17"/>
                    </a:lnTo>
                    <a:lnTo>
                      <a:pt x="196" y="14"/>
                    </a:lnTo>
                    <a:lnTo>
                      <a:pt x="201" y="14"/>
                    </a:lnTo>
                    <a:lnTo>
                      <a:pt x="204" y="14"/>
                    </a:lnTo>
                    <a:lnTo>
                      <a:pt x="205" y="14"/>
                    </a:lnTo>
                    <a:lnTo>
                      <a:pt x="208" y="36"/>
                    </a:lnTo>
                    <a:lnTo>
                      <a:pt x="196" y="78"/>
                    </a:lnTo>
                    <a:lnTo>
                      <a:pt x="196" y="81"/>
                    </a:lnTo>
                    <a:lnTo>
                      <a:pt x="196" y="85"/>
                    </a:lnTo>
                    <a:lnTo>
                      <a:pt x="197" y="91"/>
                    </a:lnTo>
                    <a:lnTo>
                      <a:pt x="197" y="97"/>
                    </a:lnTo>
                    <a:lnTo>
                      <a:pt x="199" y="105"/>
                    </a:lnTo>
                    <a:lnTo>
                      <a:pt x="201" y="113"/>
                    </a:lnTo>
                    <a:lnTo>
                      <a:pt x="202" y="122"/>
                    </a:lnTo>
                    <a:lnTo>
                      <a:pt x="202" y="128"/>
                    </a:lnTo>
                    <a:lnTo>
                      <a:pt x="202" y="138"/>
                    </a:lnTo>
                    <a:lnTo>
                      <a:pt x="202" y="144"/>
                    </a:lnTo>
                    <a:lnTo>
                      <a:pt x="204" y="153"/>
                    </a:lnTo>
                    <a:lnTo>
                      <a:pt x="202" y="160"/>
                    </a:lnTo>
                    <a:lnTo>
                      <a:pt x="202" y="164"/>
                    </a:lnTo>
                    <a:lnTo>
                      <a:pt x="202" y="169"/>
                    </a:lnTo>
                    <a:lnTo>
                      <a:pt x="202" y="172"/>
                    </a:lnTo>
                    <a:lnTo>
                      <a:pt x="197" y="174"/>
                    </a:lnTo>
                    <a:lnTo>
                      <a:pt x="193" y="175"/>
                    </a:lnTo>
                    <a:lnTo>
                      <a:pt x="188" y="174"/>
                    </a:lnTo>
                    <a:lnTo>
                      <a:pt x="183" y="172"/>
                    </a:lnTo>
                    <a:lnTo>
                      <a:pt x="176" y="167"/>
                    </a:lnTo>
                    <a:lnTo>
                      <a:pt x="172" y="166"/>
                    </a:lnTo>
                    <a:lnTo>
                      <a:pt x="169" y="170"/>
                    </a:lnTo>
                    <a:lnTo>
                      <a:pt x="169" y="174"/>
                    </a:lnTo>
                    <a:lnTo>
                      <a:pt x="169" y="178"/>
                    </a:lnTo>
                    <a:lnTo>
                      <a:pt x="169" y="185"/>
                    </a:lnTo>
                    <a:lnTo>
                      <a:pt x="166" y="188"/>
                    </a:lnTo>
                    <a:lnTo>
                      <a:pt x="165" y="192"/>
                    </a:lnTo>
                    <a:lnTo>
                      <a:pt x="163" y="197"/>
                    </a:lnTo>
                    <a:lnTo>
                      <a:pt x="158" y="199"/>
                    </a:lnTo>
                    <a:lnTo>
                      <a:pt x="154" y="195"/>
                    </a:lnTo>
                    <a:lnTo>
                      <a:pt x="151" y="192"/>
                    </a:lnTo>
                    <a:lnTo>
                      <a:pt x="146" y="188"/>
                    </a:lnTo>
                    <a:lnTo>
                      <a:pt x="143" y="185"/>
                    </a:lnTo>
                    <a:lnTo>
                      <a:pt x="140" y="178"/>
                    </a:lnTo>
                    <a:lnTo>
                      <a:pt x="138" y="175"/>
                    </a:lnTo>
                    <a:lnTo>
                      <a:pt x="138" y="172"/>
                    </a:lnTo>
                    <a:lnTo>
                      <a:pt x="136" y="172"/>
                    </a:lnTo>
                    <a:lnTo>
                      <a:pt x="135" y="175"/>
                    </a:lnTo>
                    <a:lnTo>
                      <a:pt x="133" y="180"/>
                    </a:lnTo>
                    <a:lnTo>
                      <a:pt x="132" y="186"/>
                    </a:lnTo>
                    <a:lnTo>
                      <a:pt x="130" y="189"/>
                    </a:lnTo>
                    <a:lnTo>
                      <a:pt x="129" y="194"/>
                    </a:lnTo>
                    <a:lnTo>
                      <a:pt x="125" y="199"/>
                    </a:lnTo>
                    <a:lnTo>
                      <a:pt x="125" y="200"/>
                    </a:lnTo>
                    <a:lnTo>
                      <a:pt x="122" y="200"/>
                    </a:lnTo>
                    <a:lnTo>
                      <a:pt x="118" y="200"/>
                    </a:lnTo>
                    <a:lnTo>
                      <a:pt x="115" y="200"/>
                    </a:lnTo>
                    <a:lnTo>
                      <a:pt x="110" y="194"/>
                    </a:lnTo>
                    <a:lnTo>
                      <a:pt x="107" y="188"/>
                    </a:lnTo>
                    <a:lnTo>
                      <a:pt x="105" y="183"/>
                    </a:lnTo>
                    <a:lnTo>
                      <a:pt x="102" y="178"/>
                    </a:lnTo>
                    <a:lnTo>
                      <a:pt x="99" y="172"/>
                    </a:lnTo>
                    <a:lnTo>
                      <a:pt x="96" y="167"/>
                    </a:lnTo>
                    <a:lnTo>
                      <a:pt x="93" y="163"/>
                    </a:lnTo>
                    <a:lnTo>
                      <a:pt x="91" y="158"/>
                    </a:lnTo>
                    <a:lnTo>
                      <a:pt x="88" y="152"/>
                    </a:lnTo>
                    <a:lnTo>
                      <a:pt x="83" y="147"/>
                    </a:lnTo>
                    <a:lnTo>
                      <a:pt x="82" y="141"/>
                    </a:lnTo>
                    <a:lnTo>
                      <a:pt x="79" y="136"/>
                    </a:lnTo>
                    <a:lnTo>
                      <a:pt x="75" y="130"/>
                    </a:lnTo>
                    <a:lnTo>
                      <a:pt x="74" y="124"/>
                    </a:lnTo>
                    <a:lnTo>
                      <a:pt x="71" y="117"/>
                    </a:lnTo>
                    <a:lnTo>
                      <a:pt x="69" y="113"/>
                    </a:lnTo>
                    <a:lnTo>
                      <a:pt x="88" y="102"/>
                    </a:lnTo>
                    <a:lnTo>
                      <a:pt x="90" y="105"/>
                    </a:lnTo>
                    <a:lnTo>
                      <a:pt x="90" y="110"/>
                    </a:lnTo>
                    <a:lnTo>
                      <a:pt x="93" y="114"/>
                    </a:lnTo>
                    <a:lnTo>
                      <a:pt x="94" y="120"/>
                    </a:lnTo>
                    <a:lnTo>
                      <a:pt x="96" y="127"/>
                    </a:lnTo>
                    <a:lnTo>
                      <a:pt x="99" y="135"/>
                    </a:lnTo>
                    <a:lnTo>
                      <a:pt x="102" y="142"/>
                    </a:lnTo>
                    <a:lnTo>
                      <a:pt x="104" y="149"/>
                    </a:lnTo>
                    <a:lnTo>
                      <a:pt x="105" y="156"/>
                    </a:lnTo>
                    <a:lnTo>
                      <a:pt x="108" y="163"/>
                    </a:lnTo>
                    <a:lnTo>
                      <a:pt x="110" y="169"/>
                    </a:lnTo>
                    <a:lnTo>
                      <a:pt x="113" y="174"/>
                    </a:lnTo>
                    <a:lnTo>
                      <a:pt x="115" y="177"/>
                    </a:lnTo>
                    <a:lnTo>
                      <a:pt x="116" y="180"/>
                    </a:lnTo>
                    <a:lnTo>
                      <a:pt x="118" y="181"/>
                    </a:lnTo>
                    <a:lnTo>
                      <a:pt x="119" y="178"/>
                    </a:lnTo>
                    <a:lnTo>
                      <a:pt x="124" y="172"/>
                    </a:lnTo>
                    <a:lnTo>
                      <a:pt x="125" y="164"/>
                    </a:lnTo>
                    <a:lnTo>
                      <a:pt x="127" y="161"/>
                    </a:lnTo>
                    <a:lnTo>
                      <a:pt x="140" y="155"/>
                    </a:lnTo>
                    <a:lnTo>
                      <a:pt x="141" y="160"/>
                    </a:lnTo>
                    <a:lnTo>
                      <a:pt x="143" y="164"/>
                    </a:lnTo>
                    <a:lnTo>
                      <a:pt x="146" y="172"/>
                    </a:lnTo>
                    <a:lnTo>
                      <a:pt x="149" y="177"/>
                    </a:lnTo>
                    <a:lnTo>
                      <a:pt x="152" y="181"/>
                    </a:lnTo>
                    <a:lnTo>
                      <a:pt x="155" y="185"/>
                    </a:lnTo>
                    <a:lnTo>
                      <a:pt x="157" y="186"/>
                    </a:lnTo>
                    <a:lnTo>
                      <a:pt x="158" y="183"/>
                    </a:lnTo>
                    <a:lnTo>
                      <a:pt x="158" y="177"/>
                    </a:lnTo>
                    <a:lnTo>
                      <a:pt x="158" y="170"/>
                    </a:lnTo>
                    <a:lnTo>
                      <a:pt x="160" y="164"/>
                    </a:lnTo>
                    <a:lnTo>
                      <a:pt x="160" y="158"/>
                    </a:lnTo>
                    <a:lnTo>
                      <a:pt x="160" y="153"/>
                    </a:lnTo>
                    <a:lnTo>
                      <a:pt x="160" y="150"/>
                    </a:lnTo>
                    <a:lnTo>
                      <a:pt x="160" y="149"/>
                    </a:lnTo>
                    <a:lnTo>
                      <a:pt x="169" y="147"/>
                    </a:lnTo>
                    <a:lnTo>
                      <a:pt x="171" y="150"/>
                    </a:lnTo>
                    <a:lnTo>
                      <a:pt x="179" y="155"/>
                    </a:lnTo>
                    <a:lnTo>
                      <a:pt x="185" y="161"/>
                    </a:lnTo>
                    <a:lnTo>
                      <a:pt x="191" y="161"/>
                    </a:lnTo>
                    <a:lnTo>
                      <a:pt x="191" y="160"/>
                    </a:lnTo>
                    <a:lnTo>
                      <a:pt x="193" y="155"/>
                    </a:lnTo>
                    <a:lnTo>
                      <a:pt x="191" y="150"/>
                    </a:lnTo>
                    <a:lnTo>
                      <a:pt x="191" y="144"/>
                    </a:lnTo>
                    <a:lnTo>
                      <a:pt x="190" y="138"/>
                    </a:lnTo>
                    <a:lnTo>
                      <a:pt x="188" y="131"/>
                    </a:lnTo>
                    <a:lnTo>
                      <a:pt x="186" y="124"/>
                    </a:lnTo>
                    <a:lnTo>
                      <a:pt x="185" y="116"/>
                    </a:lnTo>
                    <a:lnTo>
                      <a:pt x="182" y="108"/>
                    </a:lnTo>
                    <a:lnTo>
                      <a:pt x="180" y="100"/>
                    </a:lnTo>
                    <a:lnTo>
                      <a:pt x="179" y="92"/>
                    </a:lnTo>
                    <a:lnTo>
                      <a:pt x="177" y="88"/>
                    </a:lnTo>
                    <a:lnTo>
                      <a:pt x="174" y="83"/>
                    </a:lnTo>
                    <a:lnTo>
                      <a:pt x="174" y="78"/>
                    </a:lnTo>
                    <a:lnTo>
                      <a:pt x="174" y="77"/>
                    </a:lnTo>
                    <a:lnTo>
                      <a:pt x="194" y="39"/>
                    </a:lnTo>
                    <a:lnTo>
                      <a:pt x="191" y="36"/>
                    </a:lnTo>
                    <a:lnTo>
                      <a:pt x="188" y="36"/>
                    </a:lnTo>
                    <a:lnTo>
                      <a:pt x="182" y="38"/>
                    </a:lnTo>
                    <a:lnTo>
                      <a:pt x="179" y="38"/>
                    </a:lnTo>
                    <a:lnTo>
                      <a:pt x="174" y="39"/>
                    </a:lnTo>
                    <a:lnTo>
                      <a:pt x="169" y="41"/>
                    </a:lnTo>
                    <a:lnTo>
                      <a:pt x="165" y="42"/>
                    </a:lnTo>
                    <a:lnTo>
                      <a:pt x="158" y="42"/>
                    </a:lnTo>
                    <a:lnTo>
                      <a:pt x="152" y="44"/>
                    </a:lnTo>
                    <a:lnTo>
                      <a:pt x="146" y="44"/>
                    </a:lnTo>
                    <a:lnTo>
                      <a:pt x="141" y="45"/>
                    </a:lnTo>
                    <a:lnTo>
                      <a:pt x="135" y="47"/>
                    </a:lnTo>
                    <a:lnTo>
                      <a:pt x="129" y="47"/>
                    </a:lnTo>
                    <a:lnTo>
                      <a:pt x="124" y="47"/>
                    </a:lnTo>
                    <a:lnTo>
                      <a:pt x="119" y="49"/>
                    </a:lnTo>
                    <a:lnTo>
                      <a:pt x="113" y="47"/>
                    </a:lnTo>
                    <a:lnTo>
                      <a:pt x="105" y="45"/>
                    </a:lnTo>
                    <a:lnTo>
                      <a:pt x="96" y="44"/>
                    </a:lnTo>
                    <a:lnTo>
                      <a:pt x="88" y="42"/>
                    </a:lnTo>
                    <a:lnTo>
                      <a:pt x="79" y="39"/>
                    </a:lnTo>
                    <a:lnTo>
                      <a:pt x="68" y="36"/>
                    </a:lnTo>
                    <a:lnTo>
                      <a:pt x="58" y="35"/>
                    </a:lnTo>
                    <a:lnTo>
                      <a:pt x="49" y="31"/>
                    </a:lnTo>
                    <a:lnTo>
                      <a:pt x="40" y="28"/>
                    </a:lnTo>
                    <a:lnTo>
                      <a:pt x="30" y="25"/>
                    </a:lnTo>
                    <a:lnTo>
                      <a:pt x="22" y="22"/>
                    </a:lnTo>
                    <a:lnTo>
                      <a:pt x="15" y="20"/>
                    </a:lnTo>
                    <a:lnTo>
                      <a:pt x="8" y="17"/>
                    </a:lnTo>
                    <a:lnTo>
                      <a:pt x="4" y="16"/>
                    </a:lnTo>
                    <a:lnTo>
                      <a:pt x="0" y="16"/>
                    </a:lnTo>
                    <a:lnTo>
                      <a:pt x="4" y="0"/>
                    </a:lnTo>
                    <a:close/>
                  </a:path>
                </a:pathLst>
              </a:custGeom>
              <a:solidFill>
                <a:srgbClr val="000000"/>
              </a:solidFill>
              <a:ln w="9525">
                <a:noFill/>
                <a:round/>
                <a:headEnd/>
                <a:tailEnd/>
              </a:ln>
            </p:spPr>
            <p:txBody>
              <a:bodyPr/>
              <a:lstStyle/>
              <a:p>
                <a:endParaRPr lang="de-AT"/>
              </a:p>
            </p:txBody>
          </p:sp>
          <p:sp>
            <p:nvSpPr>
              <p:cNvPr id="182" name="Freeform 197"/>
              <p:cNvSpPr>
                <a:spLocks/>
              </p:cNvSpPr>
              <p:nvPr/>
            </p:nvSpPr>
            <p:spPr bwMode="auto">
              <a:xfrm>
                <a:off x="1627" y="906"/>
                <a:ext cx="19" cy="15"/>
              </a:xfrm>
              <a:custGeom>
                <a:avLst/>
                <a:gdLst>
                  <a:gd name="T0" fmla="*/ 1 w 37"/>
                  <a:gd name="T1" fmla="*/ 0 h 31"/>
                  <a:gd name="T2" fmla="*/ 1 w 37"/>
                  <a:gd name="T3" fmla="*/ 0 h 31"/>
                  <a:gd name="T4" fmla="*/ 3 w 37"/>
                  <a:gd name="T5" fmla="*/ 0 h 31"/>
                  <a:gd name="T6" fmla="*/ 3 w 37"/>
                  <a:gd name="T7" fmla="*/ 0 h 31"/>
                  <a:gd name="T8" fmla="*/ 5 w 37"/>
                  <a:gd name="T9" fmla="*/ 0 h 31"/>
                  <a:gd name="T10" fmla="*/ 6 w 37"/>
                  <a:gd name="T11" fmla="*/ 0 h 31"/>
                  <a:gd name="T12" fmla="*/ 8 w 37"/>
                  <a:gd name="T13" fmla="*/ 0 h 31"/>
                  <a:gd name="T14" fmla="*/ 8 w 37"/>
                  <a:gd name="T15" fmla="*/ 1 h 31"/>
                  <a:gd name="T16" fmla="*/ 9 w 37"/>
                  <a:gd name="T17" fmla="*/ 2 h 31"/>
                  <a:gd name="T18" fmla="*/ 10 w 37"/>
                  <a:gd name="T19" fmla="*/ 4 h 31"/>
                  <a:gd name="T20" fmla="*/ 9 w 37"/>
                  <a:gd name="T21" fmla="*/ 5 h 31"/>
                  <a:gd name="T22" fmla="*/ 8 w 37"/>
                  <a:gd name="T23" fmla="*/ 6 h 31"/>
                  <a:gd name="T24" fmla="*/ 7 w 37"/>
                  <a:gd name="T25" fmla="*/ 7 h 31"/>
                  <a:gd name="T26" fmla="*/ 6 w 37"/>
                  <a:gd name="T27" fmla="*/ 7 h 31"/>
                  <a:gd name="T28" fmla="*/ 5 w 37"/>
                  <a:gd name="T29" fmla="*/ 7 h 31"/>
                  <a:gd name="T30" fmla="*/ 4 w 37"/>
                  <a:gd name="T31" fmla="*/ 7 h 31"/>
                  <a:gd name="T32" fmla="*/ 3 w 37"/>
                  <a:gd name="T33" fmla="*/ 7 h 31"/>
                  <a:gd name="T34" fmla="*/ 1 w 37"/>
                  <a:gd name="T35" fmla="*/ 7 h 31"/>
                  <a:gd name="T36" fmla="*/ 0 w 37"/>
                  <a:gd name="T37" fmla="*/ 7 h 31"/>
                  <a:gd name="T38" fmla="*/ 1 w 37"/>
                  <a:gd name="T39" fmla="*/ 0 h 31"/>
                  <a:gd name="T40" fmla="*/ 1 w 37"/>
                  <a:gd name="T41" fmla="*/ 0 h 3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31"/>
                  <a:gd name="T65" fmla="*/ 37 w 37"/>
                  <a:gd name="T66" fmla="*/ 31 h 3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31">
                    <a:moveTo>
                      <a:pt x="4" y="2"/>
                    </a:moveTo>
                    <a:lnTo>
                      <a:pt x="4" y="2"/>
                    </a:lnTo>
                    <a:lnTo>
                      <a:pt x="9" y="2"/>
                    </a:lnTo>
                    <a:lnTo>
                      <a:pt x="12" y="0"/>
                    </a:lnTo>
                    <a:lnTo>
                      <a:pt x="18" y="2"/>
                    </a:lnTo>
                    <a:lnTo>
                      <a:pt x="23" y="2"/>
                    </a:lnTo>
                    <a:lnTo>
                      <a:pt x="29" y="3"/>
                    </a:lnTo>
                    <a:lnTo>
                      <a:pt x="32" y="5"/>
                    </a:lnTo>
                    <a:lnTo>
                      <a:pt x="36" y="10"/>
                    </a:lnTo>
                    <a:lnTo>
                      <a:pt x="37" y="17"/>
                    </a:lnTo>
                    <a:lnTo>
                      <a:pt x="36" y="22"/>
                    </a:lnTo>
                    <a:lnTo>
                      <a:pt x="31" y="25"/>
                    </a:lnTo>
                    <a:lnTo>
                      <a:pt x="26" y="28"/>
                    </a:lnTo>
                    <a:lnTo>
                      <a:pt x="23" y="30"/>
                    </a:lnTo>
                    <a:lnTo>
                      <a:pt x="18" y="30"/>
                    </a:lnTo>
                    <a:lnTo>
                      <a:pt x="14" y="30"/>
                    </a:lnTo>
                    <a:lnTo>
                      <a:pt x="10" y="31"/>
                    </a:lnTo>
                    <a:lnTo>
                      <a:pt x="1" y="31"/>
                    </a:lnTo>
                    <a:lnTo>
                      <a:pt x="0" y="31"/>
                    </a:lnTo>
                    <a:lnTo>
                      <a:pt x="4" y="2"/>
                    </a:lnTo>
                    <a:close/>
                  </a:path>
                </a:pathLst>
              </a:custGeom>
              <a:solidFill>
                <a:srgbClr val="000000"/>
              </a:solidFill>
              <a:ln w="9525">
                <a:noFill/>
                <a:round/>
                <a:headEnd/>
                <a:tailEnd/>
              </a:ln>
            </p:spPr>
            <p:txBody>
              <a:bodyPr/>
              <a:lstStyle/>
              <a:p>
                <a:endParaRPr lang="de-AT"/>
              </a:p>
            </p:txBody>
          </p:sp>
          <p:sp>
            <p:nvSpPr>
              <p:cNvPr id="183" name="Freeform 198"/>
              <p:cNvSpPr>
                <a:spLocks/>
              </p:cNvSpPr>
              <p:nvPr/>
            </p:nvSpPr>
            <p:spPr bwMode="auto">
              <a:xfrm>
                <a:off x="1931" y="1058"/>
                <a:ext cx="59" cy="20"/>
              </a:xfrm>
              <a:custGeom>
                <a:avLst/>
                <a:gdLst>
                  <a:gd name="T0" fmla="*/ 1 w 117"/>
                  <a:gd name="T1" fmla="*/ 9 h 41"/>
                  <a:gd name="T2" fmla="*/ 3 w 117"/>
                  <a:gd name="T3" fmla="*/ 7 h 41"/>
                  <a:gd name="T4" fmla="*/ 5 w 117"/>
                  <a:gd name="T5" fmla="*/ 5 h 41"/>
                  <a:gd name="T6" fmla="*/ 8 w 117"/>
                  <a:gd name="T7" fmla="*/ 4 h 41"/>
                  <a:gd name="T8" fmla="*/ 10 w 117"/>
                  <a:gd name="T9" fmla="*/ 2 h 41"/>
                  <a:gd name="T10" fmla="*/ 14 w 117"/>
                  <a:gd name="T11" fmla="*/ 1 h 41"/>
                  <a:gd name="T12" fmla="*/ 18 w 117"/>
                  <a:gd name="T13" fmla="*/ 0 h 41"/>
                  <a:gd name="T14" fmla="*/ 28 w 117"/>
                  <a:gd name="T15" fmla="*/ 0 h 41"/>
                  <a:gd name="T16" fmla="*/ 29 w 117"/>
                  <a:gd name="T17" fmla="*/ 1 h 41"/>
                  <a:gd name="T18" fmla="*/ 26 w 117"/>
                  <a:gd name="T19" fmla="*/ 3 h 41"/>
                  <a:gd name="T20" fmla="*/ 23 w 117"/>
                  <a:gd name="T21" fmla="*/ 5 h 41"/>
                  <a:gd name="T22" fmla="*/ 19 w 117"/>
                  <a:gd name="T23" fmla="*/ 7 h 41"/>
                  <a:gd name="T24" fmla="*/ 17 w 117"/>
                  <a:gd name="T25" fmla="*/ 8 h 41"/>
                  <a:gd name="T26" fmla="*/ 15 w 117"/>
                  <a:gd name="T27" fmla="*/ 9 h 41"/>
                  <a:gd name="T28" fmla="*/ 12 w 117"/>
                  <a:gd name="T29" fmla="*/ 9 h 41"/>
                  <a:gd name="T30" fmla="*/ 10 w 117"/>
                  <a:gd name="T31" fmla="*/ 10 h 41"/>
                  <a:gd name="T32" fmla="*/ 7 w 117"/>
                  <a:gd name="T33" fmla="*/ 10 h 41"/>
                  <a:gd name="T34" fmla="*/ 5 w 117"/>
                  <a:gd name="T35" fmla="*/ 10 h 41"/>
                  <a:gd name="T36" fmla="*/ 6 w 117"/>
                  <a:gd name="T37" fmla="*/ 8 h 41"/>
                  <a:gd name="T38" fmla="*/ 9 w 117"/>
                  <a:gd name="T39" fmla="*/ 7 h 41"/>
                  <a:gd name="T40" fmla="*/ 12 w 117"/>
                  <a:gd name="T41" fmla="*/ 7 h 41"/>
                  <a:gd name="T42" fmla="*/ 15 w 117"/>
                  <a:gd name="T43" fmla="*/ 6 h 41"/>
                  <a:gd name="T44" fmla="*/ 17 w 117"/>
                  <a:gd name="T45" fmla="*/ 5 h 41"/>
                  <a:gd name="T46" fmla="*/ 19 w 117"/>
                  <a:gd name="T47" fmla="*/ 4 h 41"/>
                  <a:gd name="T48" fmla="*/ 22 w 117"/>
                  <a:gd name="T49" fmla="*/ 3 h 41"/>
                  <a:gd name="T50" fmla="*/ 24 w 117"/>
                  <a:gd name="T51" fmla="*/ 2 h 41"/>
                  <a:gd name="T52" fmla="*/ 26 w 117"/>
                  <a:gd name="T53" fmla="*/ 1 h 41"/>
                  <a:gd name="T54" fmla="*/ 26 w 117"/>
                  <a:gd name="T55" fmla="*/ 1 h 41"/>
                  <a:gd name="T56" fmla="*/ 23 w 117"/>
                  <a:gd name="T57" fmla="*/ 1 h 41"/>
                  <a:gd name="T58" fmla="*/ 19 w 117"/>
                  <a:gd name="T59" fmla="*/ 2 h 41"/>
                  <a:gd name="T60" fmla="*/ 17 w 117"/>
                  <a:gd name="T61" fmla="*/ 2 h 41"/>
                  <a:gd name="T62" fmla="*/ 15 w 117"/>
                  <a:gd name="T63" fmla="*/ 3 h 41"/>
                  <a:gd name="T64" fmla="*/ 12 w 117"/>
                  <a:gd name="T65" fmla="*/ 4 h 41"/>
                  <a:gd name="T66" fmla="*/ 9 w 117"/>
                  <a:gd name="T67" fmla="*/ 5 h 41"/>
                  <a:gd name="T68" fmla="*/ 5 w 117"/>
                  <a:gd name="T69" fmla="*/ 7 h 41"/>
                  <a:gd name="T70" fmla="*/ 4 w 117"/>
                  <a:gd name="T71" fmla="*/ 8 h 41"/>
                  <a:gd name="T72" fmla="*/ 0 w 117"/>
                  <a:gd name="T73" fmla="*/ 9 h 4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7"/>
                  <a:gd name="T112" fmla="*/ 0 h 41"/>
                  <a:gd name="T113" fmla="*/ 117 w 117"/>
                  <a:gd name="T114" fmla="*/ 41 h 4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7" h="41">
                    <a:moveTo>
                      <a:pt x="0" y="37"/>
                    </a:moveTo>
                    <a:lnTo>
                      <a:pt x="1" y="36"/>
                    </a:lnTo>
                    <a:lnTo>
                      <a:pt x="6" y="31"/>
                    </a:lnTo>
                    <a:lnTo>
                      <a:pt x="9" y="28"/>
                    </a:lnTo>
                    <a:lnTo>
                      <a:pt x="14" y="26"/>
                    </a:lnTo>
                    <a:lnTo>
                      <a:pt x="18" y="23"/>
                    </a:lnTo>
                    <a:lnTo>
                      <a:pt x="23" y="20"/>
                    </a:lnTo>
                    <a:lnTo>
                      <a:pt x="29" y="16"/>
                    </a:lnTo>
                    <a:lnTo>
                      <a:pt x="34" y="14"/>
                    </a:lnTo>
                    <a:lnTo>
                      <a:pt x="40" y="11"/>
                    </a:lnTo>
                    <a:lnTo>
                      <a:pt x="48" y="8"/>
                    </a:lnTo>
                    <a:lnTo>
                      <a:pt x="54" y="5"/>
                    </a:lnTo>
                    <a:lnTo>
                      <a:pt x="62" y="3"/>
                    </a:lnTo>
                    <a:lnTo>
                      <a:pt x="70" y="0"/>
                    </a:lnTo>
                    <a:lnTo>
                      <a:pt x="76" y="0"/>
                    </a:lnTo>
                    <a:lnTo>
                      <a:pt x="109" y="0"/>
                    </a:lnTo>
                    <a:lnTo>
                      <a:pt x="117" y="5"/>
                    </a:lnTo>
                    <a:lnTo>
                      <a:pt x="114" y="5"/>
                    </a:lnTo>
                    <a:lnTo>
                      <a:pt x="111" y="8"/>
                    </a:lnTo>
                    <a:lnTo>
                      <a:pt x="104" y="12"/>
                    </a:lnTo>
                    <a:lnTo>
                      <a:pt x="98" y="17"/>
                    </a:lnTo>
                    <a:lnTo>
                      <a:pt x="89" y="23"/>
                    </a:lnTo>
                    <a:lnTo>
                      <a:pt x="81" y="28"/>
                    </a:lnTo>
                    <a:lnTo>
                      <a:pt x="75" y="30"/>
                    </a:lnTo>
                    <a:lnTo>
                      <a:pt x="70" y="31"/>
                    </a:lnTo>
                    <a:lnTo>
                      <a:pt x="67" y="33"/>
                    </a:lnTo>
                    <a:lnTo>
                      <a:pt x="62" y="36"/>
                    </a:lnTo>
                    <a:lnTo>
                      <a:pt x="57" y="37"/>
                    </a:lnTo>
                    <a:lnTo>
                      <a:pt x="53" y="37"/>
                    </a:lnTo>
                    <a:lnTo>
                      <a:pt x="48" y="39"/>
                    </a:lnTo>
                    <a:lnTo>
                      <a:pt x="45" y="39"/>
                    </a:lnTo>
                    <a:lnTo>
                      <a:pt x="37" y="41"/>
                    </a:lnTo>
                    <a:lnTo>
                      <a:pt x="31" y="41"/>
                    </a:lnTo>
                    <a:lnTo>
                      <a:pt x="25" y="41"/>
                    </a:lnTo>
                    <a:lnTo>
                      <a:pt x="22" y="41"/>
                    </a:lnTo>
                    <a:lnTo>
                      <a:pt x="18" y="41"/>
                    </a:lnTo>
                    <a:lnTo>
                      <a:pt x="23" y="34"/>
                    </a:lnTo>
                    <a:lnTo>
                      <a:pt x="23" y="33"/>
                    </a:lnTo>
                    <a:lnTo>
                      <a:pt x="28" y="33"/>
                    </a:lnTo>
                    <a:lnTo>
                      <a:pt x="34" y="31"/>
                    </a:lnTo>
                    <a:lnTo>
                      <a:pt x="43" y="31"/>
                    </a:lnTo>
                    <a:lnTo>
                      <a:pt x="47" y="30"/>
                    </a:lnTo>
                    <a:lnTo>
                      <a:pt x="53" y="28"/>
                    </a:lnTo>
                    <a:lnTo>
                      <a:pt x="57" y="26"/>
                    </a:lnTo>
                    <a:lnTo>
                      <a:pt x="62" y="25"/>
                    </a:lnTo>
                    <a:lnTo>
                      <a:pt x="67" y="23"/>
                    </a:lnTo>
                    <a:lnTo>
                      <a:pt x="72" y="22"/>
                    </a:lnTo>
                    <a:lnTo>
                      <a:pt x="76" y="19"/>
                    </a:lnTo>
                    <a:lnTo>
                      <a:pt x="82" y="17"/>
                    </a:lnTo>
                    <a:lnTo>
                      <a:pt x="87" y="14"/>
                    </a:lnTo>
                    <a:lnTo>
                      <a:pt x="92" y="12"/>
                    </a:lnTo>
                    <a:lnTo>
                      <a:pt x="95" y="11"/>
                    </a:lnTo>
                    <a:lnTo>
                      <a:pt x="98" y="8"/>
                    </a:lnTo>
                    <a:lnTo>
                      <a:pt x="103" y="6"/>
                    </a:lnTo>
                    <a:lnTo>
                      <a:pt x="106" y="6"/>
                    </a:lnTo>
                    <a:lnTo>
                      <a:pt x="103" y="6"/>
                    </a:lnTo>
                    <a:lnTo>
                      <a:pt x="98" y="6"/>
                    </a:lnTo>
                    <a:lnTo>
                      <a:pt x="90" y="6"/>
                    </a:lnTo>
                    <a:lnTo>
                      <a:pt x="82" y="8"/>
                    </a:lnTo>
                    <a:lnTo>
                      <a:pt x="76" y="8"/>
                    </a:lnTo>
                    <a:lnTo>
                      <a:pt x="73" y="11"/>
                    </a:lnTo>
                    <a:lnTo>
                      <a:pt x="68" y="11"/>
                    </a:lnTo>
                    <a:lnTo>
                      <a:pt x="64" y="12"/>
                    </a:lnTo>
                    <a:lnTo>
                      <a:pt x="57" y="14"/>
                    </a:lnTo>
                    <a:lnTo>
                      <a:pt x="53" y="16"/>
                    </a:lnTo>
                    <a:lnTo>
                      <a:pt x="47" y="17"/>
                    </a:lnTo>
                    <a:lnTo>
                      <a:pt x="40" y="20"/>
                    </a:lnTo>
                    <a:lnTo>
                      <a:pt x="34" y="23"/>
                    </a:lnTo>
                    <a:lnTo>
                      <a:pt x="26" y="26"/>
                    </a:lnTo>
                    <a:lnTo>
                      <a:pt x="20" y="30"/>
                    </a:lnTo>
                    <a:lnTo>
                      <a:pt x="17" y="33"/>
                    </a:lnTo>
                    <a:lnTo>
                      <a:pt x="14" y="34"/>
                    </a:lnTo>
                    <a:lnTo>
                      <a:pt x="12" y="36"/>
                    </a:lnTo>
                    <a:lnTo>
                      <a:pt x="0" y="37"/>
                    </a:lnTo>
                    <a:close/>
                  </a:path>
                </a:pathLst>
              </a:custGeom>
              <a:solidFill>
                <a:srgbClr val="FFFFFF"/>
              </a:solidFill>
              <a:ln w="9525">
                <a:noFill/>
                <a:round/>
                <a:headEnd/>
                <a:tailEnd/>
              </a:ln>
            </p:spPr>
            <p:txBody>
              <a:bodyPr/>
              <a:lstStyle/>
              <a:p>
                <a:endParaRPr lang="de-AT"/>
              </a:p>
            </p:txBody>
          </p:sp>
          <p:sp>
            <p:nvSpPr>
              <p:cNvPr id="184" name="Freeform 199"/>
              <p:cNvSpPr>
                <a:spLocks/>
              </p:cNvSpPr>
              <p:nvPr/>
            </p:nvSpPr>
            <p:spPr bwMode="auto">
              <a:xfrm>
                <a:off x="1931" y="1074"/>
                <a:ext cx="14" cy="5"/>
              </a:xfrm>
              <a:custGeom>
                <a:avLst/>
                <a:gdLst>
                  <a:gd name="T0" fmla="*/ 4 w 26"/>
                  <a:gd name="T1" fmla="*/ 0 h 11"/>
                  <a:gd name="T2" fmla="*/ 8 w 26"/>
                  <a:gd name="T3" fmla="*/ 1 h 11"/>
                  <a:gd name="T4" fmla="*/ 8 w 26"/>
                  <a:gd name="T5" fmla="*/ 2 h 11"/>
                  <a:gd name="T6" fmla="*/ 6 w 26"/>
                  <a:gd name="T7" fmla="*/ 2 h 11"/>
                  <a:gd name="T8" fmla="*/ 4 w 26"/>
                  <a:gd name="T9" fmla="*/ 2 h 11"/>
                  <a:gd name="T10" fmla="*/ 2 w 26"/>
                  <a:gd name="T11" fmla="*/ 2 h 11"/>
                  <a:gd name="T12" fmla="*/ 0 w 26"/>
                  <a:gd name="T13" fmla="*/ 1 h 11"/>
                  <a:gd name="T14" fmla="*/ 4 w 26"/>
                  <a:gd name="T15" fmla="*/ 0 h 11"/>
                  <a:gd name="T16" fmla="*/ 4 w 26"/>
                  <a:gd name="T17" fmla="*/ 0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
                  <a:gd name="T28" fmla="*/ 0 h 11"/>
                  <a:gd name="T29" fmla="*/ 26 w 26"/>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 h="11">
                    <a:moveTo>
                      <a:pt x="15" y="0"/>
                    </a:moveTo>
                    <a:lnTo>
                      <a:pt x="26" y="5"/>
                    </a:lnTo>
                    <a:lnTo>
                      <a:pt x="26" y="11"/>
                    </a:lnTo>
                    <a:lnTo>
                      <a:pt x="20" y="10"/>
                    </a:lnTo>
                    <a:lnTo>
                      <a:pt x="14" y="10"/>
                    </a:lnTo>
                    <a:lnTo>
                      <a:pt x="6" y="8"/>
                    </a:lnTo>
                    <a:lnTo>
                      <a:pt x="0" y="6"/>
                    </a:lnTo>
                    <a:lnTo>
                      <a:pt x="15" y="0"/>
                    </a:lnTo>
                    <a:close/>
                  </a:path>
                </a:pathLst>
              </a:custGeom>
              <a:solidFill>
                <a:srgbClr val="FFFFFF"/>
              </a:solidFill>
              <a:ln w="9525">
                <a:noFill/>
                <a:round/>
                <a:headEnd/>
                <a:tailEnd/>
              </a:ln>
            </p:spPr>
            <p:txBody>
              <a:bodyPr/>
              <a:lstStyle/>
              <a:p>
                <a:endParaRPr lang="de-AT"/>
              </a:p>
            </p:txBody>
          </p:sp>
          <p:sp>
            <p:nvSpPr>
              <p:cNvPr id="185" name="Freeform 200"/>
              <p:cNvSpPr>
                <a:spLocks/>
              </p:cNvSpPr>
              <p:nvPr/>
            </p:nvSpPr>
            <p:spPr bwMode="auto">
              <a:xfrm>
                <a:off x="1959" y="1062"/>
                <a:ext cx="8" cy="11"/>
              </a:xfrm>
              <a:custGeom>
                <a:avLst/>
                <a:gdLst>
                  <a:gd name="T0" fmla="*/ 1 w 18"/>
                  <a:gd name="T1" fmla="*/ 0 h 22"/>
                  <a:gd name="T2" fmla="*/ 0 w 18"/>
                  <a:gd name="T3" fmla="*/ 1 h 22"/>
                  <a:gd name="T4" fmla="*/ 0 w 18"/>
                  <a:gd name="T5" fmla="*/ 3 h 22"/>
                  <a:gd name="T6" fmla="*/ 0 w 18"/>
                  <a:gd name="T7" fmla="*/ 3 h 22"/>
                  <a:gd name="T8" fmla="*/ 0 w 18"/>
                  <a:gd name="T9" fmla="*/ 5 h 22"/>
                  <a:gd name="T10" fmla="*/ 2 w 18"/>
                  <a:gd name="T11" fmla="*/ 6 h 22"/>
                  <a:gd name="T12" fmla="*/ 3 w 18"/>
                  <a:gd name="T13" fmla="*/ 5 h 22"/>
                  <a:gd name="T14" fmla="*/ 3 w 18"/>
                  <a:gd name="T15" fmla="*/ 5 h 22"/>
                  <a:gd name="T16" fmla="*/ 4 w 18"/>
                  <a:gd name="T17" fmla="*/ 5 h 22"/>
                  <a:gd name="T18" fmla="*/ 3 w 18"/>
                  <a:gd name="T19" fmla="*/ 0 h 22"/>
                  <a:gd name="T20" fmla="*/ 1 w 18"/>
                  <a:gd name="T21" fmla="*/ 0 h 22"/>
                  <a:gd name="T22" fmla="*/ 1 w 18"/>
                  <a:gd name="T23" fmla="*/ 0 h 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
                  <a:gd name="T37" fmla="*/ 0 h 22"/>
                  <a:gd name="T38" fmla="*/ 18 w 18"/>
                  <a:gd name="T39" fmla="*/ 22 h 2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 h="22">
                    <a:moveTo>
                      <a:pt x="5" y="0"/>
                    </a:moveTo>
                    <a:lnTo>
                      <a:pt x="3" y="3"/>
                    </a:lnTo>
                    <a:lnTo>
                      <a:pt x="2" y="9"/>
                    </a:lnTo>
                    <a:lnTo>
                      <a:pt x="0" y="15"/>
                    </a:lnTo>
                    <a:lnTo>
                      <a:pt x="3" y="20"/>
                    </a:lnTo>
                    <a:lnTo>
                      <a:pt x="8" y="22"/>
                    </a:lnTo>
                    <a:lnTo>
                      <a:pt x="13" y="20"/>
                    </a:lnTo>
                    <a:lnTo>
                      <a:pt x="16" y="17"/>
                    </a:lnTo>
                    <a:lnTo>
                      <a:pt x="18" y="17"/>
                    </a:lnTo>
                    <a:lnTo>
                      <a:pt x="13" y="0"/>
                    </a:lnTo>
                    <a:lnTo>
                      <a:pt x="5" y="0"/>
                    </a:lnTo>
                    <a:close/>
                  </a:path>
                </a:pathLst>
              </a:custGeom>
              <a:solidFill>
                <a:srgbClr val="FFFFFF"/>
              </a:solidFill>
              <a:ln w="9525">
                <a:noFill/>
                <a:round/>
                <a:headEnd/>
                <a:tailEnd/>
              </a:ln>
            </p:spPr>
            <p:txBody>
              <a:bodyPr/>
              <a:lstStyle/>
              <a:p>
                <a:endParaRPr lang="de-AT"/>
              </a:p>
            </p:txBody>
          </p:sp>
          <p:sp>
            <p:nvSpPr>
              <p:cNvPr id="186" name="Freeform 201"/>
              <p:cNvSpPr>
                <a:spLocks/>
              </p:cNvSpPr>
              <p:nvPr/>
            </p:nvSpPr>
            <p:spPr bwMode="auto">
              <a:xfrm>
                <a:off x="1945" y="1083"/>
                <a:ext cx="5" cy="9"/>
              </a:xfrm>
              <a:custGeom>
                <a:avLst/>
                <a:gdLst>
                  <a:gd name="T0" fmla="*/ 0 w 11"/>
                  <a:gd name="T1" fmla="*/ 0 h 17"/>
                  <a:gd name="T2" fmla="*/ 2 w 11"/>
                  <a:gd name="T3" fmla="*/ 0 h 17"/>
                  <a:gd name="T4" fmla="*/ 2 w 11"/>
                  <a:gd name="T5" fmla="*/ 1 h 17"/>
                  <a:gd name="T6" fmla="*/ 2 w 11"/>
                  <a:gd name="T7" fmla="*/ 2 h 17"/>
                  <a:gd name="T8" fmla="*/ 2 w 11"/>
                  <a:gd name="T9" fmla="*/ 4 h 17"/>
                  <a:gd name="T10" fmla="*/ 2 w 11"/>
                  <a:gd name="T11" fmla="*/ 5 h 17"/>
                  <a:gd name="T12" fmla="*/ 1 w 11"/>
                  <a:gd name="T13" fmla="*/ 4 h 17"/>
                  <a:gd name="T14" fmla="*/ 0 w 11"/>
                  <a:gd name="T15" fmla="*/ 4 h 17"/>
                  <a:gd name="T16" fmla="*/ 0 w 11"/>
                  <a:gd name="T17" fmla="*/ 0 h 17"/>
                  <a:gd name="T18" fmla="*/ 0 w 11"/>
                  <a:gd name="T19" fmla="*/ 0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17"/>
                  <a:gd name="T32" fmla="*/ 11 w 11"/>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17">
                    <a:moveTo>
                      <a:pt x="3" y="0"/>
                    </a:moveTo>
                    <a:lnTo>
                      <a:pt x="10" y="0"/>
                    </a:lnTo>
                    <a:lnTo>
                      <a:pt x="10" y="1"/>
                    </a:lnTo>
                    <a:lnTo>
                      <a:pt x="11" y="8"/>
                    </a:lnTo>
                    <a:lnTo>
                      <a:pt x="11" y="14"/>
                    </a:lnTo>
                    <a:lnTo>
                      <a:pt x="11" y="17"/>
                    </a:lnTo>
                    <a:lnTo>
                      <a:pt x="5" y="16"/>
                    </a:lnTo>
                    <a:lnTo>
                      <a:pt x="0" y="14"/>
                    </a:lnTo>
                    <a:lnTo>
                      <a:pt x="3" y="0"/>
                    </a:lnTo>
                    <a:close/>
                  </a:path>
                </a:pathLst>
              </a:custGeom>
              <a:solidFill>
                <a:srgbClr val="FFFFFF"/>
              </a:solidFill>
              <a:ln w="9525">
                <a:noFill/>
                <a:round/>
                <a:headEnd/>
                <a:tailEnd/>
              </a:ln>
            </p:spPr>
            <p:txBody>
              <a:bodyPr/>
              <a:lstStyle/>
              <a:p>
                <a:endParaRPr lang="de-AT"/>
              </a:p>
            </p:txBody>
          </p:sp>
          <p:sp>
            <p:nvSpPr>
              <p:cNvPr id="187" name="Freeform 202"/>
              <p:cNvSpPr>
                <a:spLocks/>
              </p:cNvSpPr>
              <p:nvPr/>
            </p:nvSpPr>
            <p:spPr bwMode="auto">
              <a:xfrm>
                <a:off x="1955" y="1082"/>
                <a:ext cx="6" cy="9"/>
              </a:xfrm>
              <a:custGeom>
                <a:avLst/>
                <a:gdLst>
                  <a:gd name="T0" fmla="*/ 0 w 12"/>
                  <a:gd name="T1" fmla="*/ 0 h 18"/>
                  <a:gd name="T2" fmla="*/ 2 w 12"/>
                  <a:gd name="T3" fmla="*/ 0 h 18"/>
                  <a:gd name="T4" fmla="*/ 2 w 12"/>
                  <a:gd name="T5" fmla="*/ 1 h 18"/>
                  <a:gd name="T6" fmla="*/ 3 w 12"/>
                  <a:gd name="T7" fmla="*/ 1 h 18"/>
                  <a:gd name="T8" fmla="*/ 3 w 12"/>
                  <a:gd name="T9" fmla="*/ 3 h 18"/>
                  <a:gd name="T10" fmla="*/ 3 w 12"/>
                  <a:gd name="T11" fmla="*/ 4 h 18"/>
                  <a:gd name="T12" fmla="*/ 3 w 12"/>
                  <a:gd name="T13" fmla="*/ 5 h 18"/>
                  <a:gd name="T14" fmla="*/ 2 w 12"/>
                  <a:gd name="T15" fmla="*/ 5 h 18"/>
                  <a:gd name="T16" fmla="*/ 1 w 12"/>
                  <a:gd name="T17" fmla="*/ 3 h 18"/>
                  <a:gd name="T18" fmla="*/ 1 w 12"/>
                  <a:gd name="T19" fmla="*/ 2 h 18"/>
                  <a:gd name="T20" fmla="*/ 0 w 12"/>
                  <a:gd name="T21" fmla="*/ 1 h 18"/>
                  <a:gd name="T22" fmla="*/ 0 w 12"/>
                  <a:gd name="T23" fmla="*/ 0 h 18"/>
                  <a:gd name="T24" fmla="*/ 0 w 12"/>
                  <a:gd name="T25" fmla="*/ 0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
                  <a:gd name="T40" fmla="*/ 0 h 18"/>
                  <a:gd name="T41" fmla="*/ 12 w 12"/>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 h="18">
                    <a:moveTo>
                      <a:pt x="0" y="0"/>
                    </a:moveTo>
                    <a:lnTo>
                      <a:pt x="6" y="0"/>
                    </a:lnTo>
                    <a:lnTo>
                      <a:pt x="6" y="2"/>
                    </a:lnTo>
                    <a:lnTo>
                      <a:pt x="9" y="7"/>
                    </a:lnTo>
                    <a:lnTo>
                      <a:pt x="10" y="13"/>
                    </a:lnTo>
                    <a:lnTo>
                      <a:pt x="12" y="16"/>
                    </a:lnTo>
                    <a:lnTo>
                      <a:pt x="9" y="18"/>
                    </a:lnTo>
                    <a:lnTo>
                      <a:pt x="6" y="18"/>
                    </a:lnTo>
                    <a:lnTo>
                      <a:pt x="1" y="14"/>
                    </a:lnTo>
                    <a:lnTo>
                      <a:pt x="1" y="10"/>
                    </a:lnTo>
                    <a:lnTo>
                      <a:pt x="0" y="5"/>
                    </a:lnTo>
                    <a:lnTo>
                      <a:pt x="0" y="0"/>
                    </a:lnTo>
                    <a:close/>
                  </a:path>
                </a:pathLst>
              </a:custGeom>
              <a:solidFill>
                <a:srgbClr val="FFFFFF"/>
              </a:solidFill>
              <a:ln w="9525">
                <a:noFill/>
                <a:round/>
                <a:headEnd/>
                <a:tailEnd/>
              </a:ln>
            </p:spPr>
            <p:txBody>
              <a:bodyPr/>
              <a:lstStyle/>
              <a:p>
                <a:endParaRPr lang="de-AT"/>
              </a:p>
            </p:txBody>
          </p:sp>
          <p:sp>
            <p:nvSpPr>
              <p:cNvPr id="188" name="Freeform 203"/>
              <p:cNvSpPr>
                <a:spLocks/>
              </p:cNvSpPr>
              <p:nvPr/>
            </p:nvSpPr>
            <p:spPr bwMode="auto">
              <a:xfrm>
                <a:off x="1963" y="1078"/>
                <a:ext cx="7" cy="10"/>
              </a:xfrm>
              <a:custGeom>
                <a:avLst/>
                <a:gdLst>
                  <a:gd name="T0" fmla="*/ 2 w 14"/>
                  <a:gd name="T1" fmla="*/ 0 h 18"/>
                  <a:gd name="T2" fmla="*/ 2 w 14"/>
                  <a:gd name="T3" fmla="*/ 1 h 18"/>
                  <a:gd name="T4" fmla="*/ 3 w 14"/>
                  <a:gd name="T5" fmla="*/ 2 h 18"/>
                  <a:gd name="T6" fmla="*/ 3 w 14"/>
                  <a:gd name="T7" fmla="*/ 4 h 18"/>
                  <a:gd name="T8" fmla="*/ 4 w 14"/>
                  <a:gd name="T9" fmla="*/ 5 h 18"/>
                  <a:gd name="T10" fmla="*/ 3 w 14"/>
                  <a:gd name="T11" fmla="*/ 6 h 18"/>
                  <a:gd name="T12" fmla="*/ 2 w 14"/>
                  <a:gd name="T13" fmla="*/ 5 h 18"/>
                  <a:gd name="T14" fmla="*/ 1 w 14"/>
                  <a:gd name="T15" fmla="*/ 3 h 18"/>
                  <a:gd name="T16" fmla="*/ 0 w 14"/>
                  <a:gd name="T17" fmla="*/ 1 h 18"/>
                  <a:gd name="T18" fmla="*/ 2 w 14"/>
                  <a:gd name="T19" fmla="*/ 0 h 18"/>
                  <a:gd name="T20" fmla="*/ 2 w 14"/>
                  <a:gd name="T21" fmla="*/ 0 h 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
                  <a:gd name="T34" fmla="*/ 0 h 18"/>
                  <a:gd name="T35" fmla="*/ 14 w 14"/>
                  <a:gd name="T36" fmla="*/ 18 h 1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 h="18">
                    <a:moveTo>
                      <a:pt x="8" y="0"/>
                    </a:moveTo>
                    <a:lnTo>
                      <a:pt x="8" y="1"/>
                    </a:lnTo>
                    <a:lnTo>
                      <a:pt x="11" y="7"/>
                    </a:lnTo>
                    <a:lnTo>
                      <a:pt x="12" y="14"/>
                    </a:lnTo>
                    <a:lnTo>
                      <a:pt x="14" y="17"/>
                    </a:lnTo>
                    <a:lnTo>
                      <a:pt x="9" y="18"/>
                    </a:lnTo>
                    <a:lnTo>
                      <a:pt x="6" y="17"/>
                    </a:lnTo>
                    <a:lnTo>
                      <a:pt x="3" y="10"/>
                    </a:lnTo>
                    <a:lnTo>
                      <a:pt x="0" y="3"/>
                    </a:lnTo>
                    <a:lnTo>
                      <a:pt x="8" y="0"/>
                    </a:lnTo>
                    <a:close/>
                  </a:path>
                </a:pathLst>
              </a:custGeom>
              <a:solidFill>
                <a:srgbClr val="FFFFFF"/>
              </a:solidFill>
              <a:ln w="9525">
                <a:noFill/>
                <a:round/>
                <a:headEnd/>
                <a:tailEnd/>
              </a:ln>
            </p:spPr>
            <p:txBody>
              <a:bodyPr/>
              <a:lstStyle/>
              <a:p>
                <a:endParaRPr lang="de-AT"/>
              </a:p>
            </p:txBody>
          </p:sp>
          <p:sp>
            <p:nvSpPr>
              <p:cNvPr id="189" name="Freeform 204"/>
              <p:cNvSpPr>
                <a:spLocks/>
              </p:cNvSpPr>
              <p:nvPr/>
            </p:nvSpPr>
            <p:spPr bwMode="auto">
              <a:xfrm>
                <a:off x="1973" y="1073"/>
                <a:ext cx="8" cy="9"/>
              </a:xfrm>
              <a:custGeom>
                <a:avLst/>
                <a:gdLst>
                  <a:gd name="T0" fmla="*/ 0 w 16"/>
                  <a:gd name="T1" fmla="*/ 1 h 18"/>
                  <a:gd name="T2" fmla="*/ 1 w 16"/>
                  <a:gd name="T3" fmla="*/ 0 h 18"/>
                  <a:gd name="T4" fmla="*/ 2 w 16"/>
                  <a:gd name="T5" fmla="*/ 1 h 18"/>
                  <a:gd name="T6" fmla="*/ 2 w 16"/>
                  <a:gd name="T7" fmla="*/ 1 h 18"/>
                  <a:gd name="T8" fmla="*/ 3 w 16"/>
                  <a:gd name="T9" fmla="*/ 2 h 18"/>
                  <a:gd name="T10" fmla="*/ 4 w 16"/>
                  <a:gd name="T11" fmla="*/ 3 h 18"/>
                  <a:gd name="T12" fmla="*/ 3 w 16"/>
                  <a:gd name="T13" fmla="*/ 5 h 18"/>
                  <a:gd name="T14" fmla="*/ 2 w 16"/>
                  <a:gd name="T15" fmla="*/ 5 h 18"/>
                  <a:gd name="T16" fmla="*/ 1 w 16"/>
                  <a:gd name="T17" fmla="*/ 3 h 18"/>
                  <a:gd name="T18" fmla="*/ 0 w 16"/>
                  <a:gd name="T19" fmla="*/ 1 h 18"/>
                  <a:gd name="T20" fmla="*/ 0 w 16"/>
                  <a:gd name="T21" fmla="*/ 1 h 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18"/>
                  <a:gd name="T35" fmla="*/ 16 w 16"/>
                  <a:gd name="T36" fmla="*/ 18 h 1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18">
                    <a:moveTo>
                      <a:pt x="0" y="1"/>
                    </a:moveTo>
                    <a:lnTo>
                      <a:pt x="7" y="0"/>
                    </a:lnTo>
                    <a:lnTo>
                      <a:pt x="8" y="1"/>
                    </a:lnTo>
                    <a:lnTo>
                      <a:pt x="11" y="6"/>
                    </a:lnTo>
                    <a:lnTo>
                      <a:pt x="15" y="11"/>
                    </a:lnTo>
                    <a:lnTo>
                      <a:pt x="16" y="15"/>
                    </a:lnTo>
                    <a:lnTo>
                      <a:pt x="13" y="18"/>
                    </a:lnTo>
                    <a:lnTo>
                      <a:pt x="10" y="18"/>
                    </a:lnTo>
                    <a:lnTo>
                      <a:pt x="5" y="14"/>
                    </a:lnTo>
                    <a:lnTo>
                      <a:pt x="0" y="1"/>
                    </a:lnTo>
                    <a:close/>
                  </a:path>
                </a:pathLst>
              </a:custGeom>
              <a:solidFill>
                <a:srgbClr val="FFFFFF"/>
              </a:solidFill>
              <a:ln w="9525">
                <a:noFill/>
                <a:round/>
                <a:headEnd/>
                <a:tailEnd/>
              </a:ln>
            </p:spPr>
            <p:txBody>
              <a:bodyPr/>
              <a:lstStyle/>
              <a:p>
                <a:endParaRPr lang="de-AT"/>
              </a:p>
            </p:txBody>
          </p:sp>
          <p:sp>
            <p:nvSpPr>
              <p:cNvPr id="190" name="Freeform 205"/>
              <p:cNvSpPr>
                <a:spLocks/>
              </p:cNvSpPr>
              <p:nvPr/>
            </p:nvSpPr>
            <p:spPr bwMode="auto">
              <a:xfrm>
                <a:off x="1666" y="1066"/>
                <a:ext cx="117" cy="81"/>
              </a:xfrm>
              <a:custGeom>
                <a:avLst/>
                <a:gdLst>
                  <a:gd name="T0" fmla="*/ 7 w 235"/>
                  <a:gd name="T1" fmla="*/ 27 h 162"/>
                  <a:gd name="T2" fmla="*/ 20 w 235"/>
                  <a:gd name="T3" fmla="*/ 30 h 162"/>
                  <a:gd name="T4" fmla="*/ 25 w 235"/>
                  <a:gd name="T5" fmla="*/ 31 h 162"/>
                  <a:gd name="T6" fmla="*/ 29 w 235"/>
                  <a:gd name="T7" fmla="*/ 33 h 162"/>
                  <a:gd name="T8" fmla="*/ 32 w 235"/>
                  <a:gd name="T9" fmla="*/ 34 h 162"/>
                  <a:gd name="T10" fmla="*/ 37 w 235"/>
                  <a:gd name="T11" fmla="*/ 35 h 162"/>
                  <a:gd name="T12" fmla="*/ 41 w 235"/>
                  <a:gd name="T13" fmla="*/ 36 h 162"/>
                  <a:gd name="T14" fmla="*/ 45 w 235"/>
                  <a:gd name="T15" fmla="*/ 37 h 162"/>
                  <a:gd name="T16" fmla="*/ 49 w 235"/>
                  <a:gd name="T17" fmla="*/ 39 h 162"/>
                  <a:gd name="T18" fmla="*/ 52 w 235"/>
                  <a:gd name="T19" fmla="*/ 40 h 162"/>
                  <a:gd name="T20" fmla="*/ 55 w 235"/>
                  <a:gd name="T21" fmla="*/ 40 h 162"/>
                  <a:gd name="T22" fmla="*/ 58 w 235"/>
                  <a:gd name="T23" fmla="*/ 35 h 162"/>
                  <a:gd name="T24" fmla="*/ 55 w 235"/>
                  <a:gd name="T25" fmla="*/ 27 h 162"/>
                  <a:gd name="T26" fmla="*/ 54 w 235"/>
                  <a:gd name="T27" fmla="*/ 18 h 162"/>
                  <a:gd name="T28" fmla="*/ 54 w 235"/>
                  <a:gd name="T29" fmla="*/ 15 h 162"/>
                  <a:gd name="T30" fmla="*/ 52 w 235"/>
                  <a:gd name="T31" fmla="*/ 10 h 162"/>
                  <a:gd name="T32" fmla="*/ 49 w 235"/>
                  <a:gd name="T33" fmla="*/ 7 h 162"/>
                  <a:gd name="T34" fmla="*/ 45 w 235"/>
                  <a:gd name="T35" fmla="*/ 5 h 162"/>
                  <a:gd name="T36" fmla="*/ 43 w 235"/>
                  <a:gd name="T37" fmla="*/ 3 h 162"/>
                  <a:gd name="T38" fmla="*/ 41 w 235"/>
                  <a:gd name="T39" fmla="*/ 3 h 162"/>
                  <a:gd name="T40" fmla="*/ 39 w 235"/>
                  <a:gd name="T41" fmla="*/ 1 h 162"/>
                  <a:gd name="T42" fmla="*/ 37 w 235"/>
                  <a:gd name="T43" fmla="*/ 1 h 162"/>
                  <a:gd name="T44" fmla="*/ 34 w 235"/>
                  <a:gd name="T45" fmla="*/ 1 h 162"/>
                  <a:gd name="T46" fmla="*/ 32 w 235"/>
                  <a:gd name="T47" fmla="*/ 0 h 162"/>
                  <a:gd name="T48" fmla="*/ 30 w 235"/>
                  <a:gd name="T49" fmla="*/ 1 h 162"/>
                  <a:gd name="T50" fmla="*/ 27 w 235"/>
                  <a:gd name="T51" fmla="*/ 1 h 162"/>
                  <a:gd name="T52" fmla="*/ 24 w 235"/>
                  <a:gd name="T53" fmla="*/ 1 h 162"/>
                  <a:gd name="T54" fmla="*/ 22 w 235"/>
                  <a:gd name="T55" fmla="*/ 3 h 162"/>
                  <a:gd name="T56" fmla="*/ 12 w 235"/>
                  <a:gd name="T57" fmla="*/ 11 h 162"/>
                  <a:gd name="T58" fmla="*/ 2 w 235"/>
                  <a:gd name="T59" fmla="*/ 18 h 162"/>
                  <a:gd name="T60" fmla="*/ 0 w 235"/>
                  <a:gd name="T61" fmla="*/ 20 h 162"/>
                  <a:gd name="T62" fmla="*/ 0 w 235"/>
                  <a:gd name="T63" fmla="*/ 21 h 16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35"/>
                  <a:gd name="T97" fmla="*/ 0 h 162"/>
                  <a:gd name="T98" fmla="*/ 235 w 235"/>
                  <a:gd name="T99" fmla="*/ 162 h 16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35" h="162">
                    <a:moveTo>
                      <a:pt x="2" y="84"/>
                    </a:moveTo>
                    <a:lnTo>
                      <a:pt x="30" y="109"/>
                    </a:lnTo>
                    <a:lnTo>
                      <a:pt x="77" y="120"/>
                    </a:lnTo>
                    <a:lnTo>
                      <a:pt x="83" y="121"/>
                    </a:lnTo>
                    <a:lnTo>
                      <a:pt x="91" y="125"/>
                    </a:lnTo>
                    <a:lnTo>
                      <a:pt x="100" y="126"/>
                    </a:lnTo>
                    <a:lnTo>
                      <a:pt x="108" y="129"/>
                    </a:lnTo>
                    <a:lnTo>
                      <a:pt x="116" y="131"/>
                    </a:lnTo>
                    <a:lnTo>
                      <a:pt x="124" y="134"/>
                    </a:lnTo>
                    <a:lnTo>
                      <a:pt x="131" y="135"/>
                    </a:lnTo>
                    <a:lnTo>
                      <a:pt x="141" y="139"/>
                    </a:lnTo>
                    <a:lnTo>
                      <a:pt x="149" y="140"/>
                    </a:lnTo>
                    <a:lnTo>
                      <a:pt x="158" y="142"/>
                    </a:lnTo>
                    <a:lnTo>
                      <a:pt x="166" y="143"/>
                    </a:lnTo>
                    <a:lnTo>
                      <a:pt x="174" y="146"/>
                    </a:lnTo>
                    <a:lnTo>
                      <a:pt x="183" y="148"/>
                    </a:lnTo>
                    <a:lnTo>
                      <a:pt x="191" y="151"/>
                    </a:lnTo>
                    <a:lnTo>
                      <a:pt x="199" y="153"/>
                    </a:lnTo>
                    <a:lnTo>
                      <a:pt x="208" y="156"/>
                    </a:lnTo>
                    <a:lnTo>
                      <a:pt x="211" y="157"/>
                    </a:lnTo>
                    <a:lnTo>
                      <a:pt x="217" y="159"/>
                    </a:lnTo>
                    <a:lnTo>
                      <a:pt x="221" y="160"/>
                    </a:lnTo>
                    <a:lnTo>
                      <a:pt x="224" y="162"/>
                    </a:lnTo>
                    <a:lnTo>
                      <a:pt x="235" y="139"/>
                    </a:lnTo>
                    <a:lnTo>
                      <a:pt x="224" y="121"/>
                    </a:lnTo>
                    <a:lnTo>
                      <a:pt x="221" y="109"/>
                    </a:lnTo>
                    <a:lnTo>
                      <a:pt x="219" y="75"/>
                    </a:lnTo>
                    <a:lnTo>
                      <a:pt x="219" y="71"/>
                    </a:lnTo>
                    <a:lnTo>
                      <a:pt x="217" y="67"/>
                    </a:lnTo>
                    <a:lnTo>
                      <a:pt x="216" y="60"/>
                    </a:lnTo>
                    <a:lnTo>
                      <a:pt x="213" y="53"/>
                    </a:lnTo>
                    <a:lnTo>
                      <a:pt x="208" y="43"/>
                    </a:lnTo>
                    <a:lnTo>
                      <a:pt x="203" y="37"/>
                    </a:lnTo>
                    <a:lnTo>
                      <a:pt x="196" y="28"/>
                    </a:lnTo>
                    <a:lnTo>
                      <a:pt x="188" y="23"/>
                    </a:lnTo>
                    <a:lnTo>
                      <a:pt x="183" y="20"/>
                    </a:lnTo>
                    <a:lnTo>
                      <a:pt x="178" y="17"/>
                    </a:lnTo>
                    <a:lnTo>
                      <a:pt x="175" y="14"/>
                    </a:lnTo>
                    <a:lnTo>
                      <a:pt x="172" y="14"/>
                    </a:lnTo>
                    <a:lnTo>
                      <a:pt x="167" y="10"/>
                    </a:lnTo>
                    <a:lnTo>
                      <a:pt x="164" y="9"/>
                    </a:lnTo>
                    <a:lnTo>
                      <a:pt x="158" y="7"/>
                    </a:lnTo>
                    <a:lnTo>
                      <a:pt x="155" y="6"/>
                    </a:lnTo>
                    <a:lnTo>
                      <a:pt x="149" y="4"/>
                    </a:lnTo>
                    <a:lnTo>
                      <a:pt x="144" y="3"/>
                    </a:lnTo>
                    <a:lnTo>
                      <a:pt x="139" y="1"/>
                    </a:lnTo>
                    <a:lnTo>
                      <a:pt x="135" y="1"/>
                    </a:lnTo>
                    <a:lnTo>
                      <a:pt x="130" y="0"/>
                    </a:lnTo>
                    <a:lnTo>
                      <a:pt x="127" y="1"/>
                    </a:lnTo>
                    <a:lnTo>
                      <a:pt x="121" y="1"/>
                    </a:lnTo>
                    <a:lnTo>
                      <a:pt x="116" y="1"/>
                    </a:lnTo>
                    <a:lnTo>
                      <a:pt x="111" y="1"/>
                    </a:lnTo>
                    <a:lnTo>
                      <a:pt x="106" y="3"/>
                    </a:lnTo>
                    <a:lnTo>
                      <a:pt x="97" y="4"/>
                    </a:lnTo>
                    <a:lnTo>
                      <a:pt x="92" y="7"/>
                    </a:lnTo>
                    <a:lnTo>
                      <a:pt x="88" y="9"/>
                    </a:lnTo>
                    <a:lnTo>
                      <a:pt x="86" y="9"/>
                    </a:lnTo>
                    <a:lnTo>
                      <a:pt x="50" y="46"/>
                    </a:lnTo>
                    <a:lnTo>
                      <a:pt x="41" y="60"/>
                    </a:lnTo>
                    <a:lnTo>
                      <a:pt x="11" y="71"/>
                    </a:lnTo>
                    <a:lnTo>
                      <a:pt x="0" y="79"/>
                    </a:lnTo>
                    <a:lnTo>
                      <a:pt x="2" y="82"/>
                    </a:lnTo>
                    <a:lnTo>
                      <a:pt x="2" y="84"/>
                    </a:lnTo>
                    <a:close/>
                  </a:path>
                </a:pathLst>
              </a:custGeom>
              <a:solidFill>
                <a:srgbClr val="FFFFFF"/>
              </a:solidFill>
              <a:ln w="9525">
                <a:noFill/>
                <a:round/>
                <a:headEnd/>
                <a:tailEnd/>
              </a:ln>
            </p:spPr>
            <p:txBody>
              <a:bodyPr/>
              <a:lstStyle/>
              <a:p>
                <a:endParaRPr lang="de-AT"/>
              </a:p>
            </p:txBody>
          </p:sp>
          <p:sp>
            <p:nvSpPr>
              <p:cNvPr id="191" name="Freeform 206"/>
              <p:cNvSpPr>
                <a:spLocks/>
              </p:cNvSpPr>
              <p:nvPr/>
            </p:nvSpPr>
            <p:spPr bwMode="auto">
              <a:xfrm>
                <a:off x="1717" y="1074"/>
                <a:ext cx="50" cy="58"/>
              </a:xfrm>
              <a:custGeom>
                <a:avLst/>
                <a:gdLst>
                  <a:gd name="T0" fmla="*/ 5 w 100"/>
                  <a:gd name="T1" fmla="*/ 26 h 117"/>
                  <a:gd name="T2" fmla="*/ 25 w 100"/>
                  <a:gd name="T3" fmla="*/ 29 h 117"/>
                  <a:gd name="T4" fmla="*/ 21 w 100"/>
                  <a:gd name="T5" fmla="*/ 24 h 117"/>
                  <a:gd name="T6" fmla="*/ 23 w 100"/>
                  <a:gd name="T7" fmla="*/ 10 h 117"/>
                  <a:gd name="T8" fmla="*/ 19 w 100"/>
                  <a:gd name="T9" fmla="*/ 2 h 117"/>
                  <a:gd name="T10" fmla="*/ 16 w 100"/>
                  <a:gd name="T11" fmla="*/ 0 h 117"/>
                  <a:gd name="T12" fmla="*/ 13 w 100"/>
                  <a:gd name="T13" fmla="*/ 0 h 117"/>
                  <a:gd name="T14" fmla="*/ 8 w 100"/>
                  <a:gd name="T15" fmla="*/ 0 h 117"/>
                  <a:gd name="T16" fmla="*/ 3 w 100"/>
                  <a:gd name="T17" fmla="*/ 5 h 117"/>
                  <a:gd name="T18" fmla="*/ 6 w 100"/>
                  <a:gd name="T19" fmla="*/ 4 h 117"/>
                  <a:gd name="T20" fmla="*/ 7 w 100"/>
                  <a:gd name="T21" fmla="*/ 3 h 117"/>
                  <a:gd name="T22" fmla="*/ 9 w 100"/>
                  <a:gd name="T23" fmla="*/ 2 h 117"/>
                  <a:gd name="T24" fmla="*/ 11 w 100"/>
                  <a:gd name="T25" fmla="*/ 2 h 117"/>
                  <a:gd name="T26" fmla="*/ 13 w 100"/>
                  <a:gd name="T27" fmla="*/ 2 h 117"/>
                  <a:gd name="T28" fmla="*/ 15 w 100"/>
                  <a:gd name="T29" fmla="*/ 2 h 117"/>
                  <a:gd name="T30" fmla="*/ 16 w 100"/>
                  <a:gd name="T31" fmla="*/ 3 h 117"/>
                  <a:gd name="T32" fmla="*/ 17 w 100"/>
                  <a:gd name="T33" fmla="*/ 4 h 117"/>
                  <a:gd name="T34" fmla="*/ 17 w 100"/>
                  <a:gd name="T35" fmla="*/ 6 h 117"/>
                  <a:gd name="T36" fmla="*/ 18 w 100"/>
                  <a:gd name="T37" fmla="*/ 7 h 117"/>
                  <a:gd name="T38" fmla="*/ 17 w 100"/>
                  <a:gd name="T39" fmla="*/ 9 h 117"/>
                  <a:gd name="T40" fmla="*/ 17 w 100"/>
                  <a:gd name="T41" fmla="*/ 9 h 117"/>
                  <a:gd name="T42" fmla="*/ 13 w 100"/>
                  <a:gd name="T43" fmla="*/ 8 h 117"/>
                  <a:gd name="T44" fmla="*/ 13 w 100"/>
                  <a:gd name="T45" fmla="*/ 10 h 117"/>
                  <a:gd name="T46" fmla="*/ 17 w 100"/>
                  <a:gd name="T47" fmla="*/ 11 h 117"/>
                  <a:gd name="T48" fmla="*/ 18 w 100"/>
                  <a:gd name="T49" fmla="*/ 14 h 117"/>
                  <a:gd name="T50" fmla="*/ 12 w 100"/>
                  <a:gd name="T51" fmla="*/ 11 h 117"/>
                  <a:gd name="T52" fmla="*/ 11 w 100"/>
                  <a:gd name="T53" fmla="*/ 15 h 117"/>
                  <a:gd name="T54" fmla="*/ 16 w 100"/>
                  <a:gd name="T55" fmla="*/ 16 h 117"/>
                  <a:gd name="T56" fmla="*/ 17 w 100"/>
                  <a:gd name="T57" fmla="*/ 18 h 117"/>
                  <a:gd name="T58" fmla="*/ 10 w 100"/>
                  <a:gd name="T59" fmla="*/ 16 h 117"/>
                  <a:gd name="T60" fmla="*/ 9 w 100"/>
                  <a:gd name="T61" fmla="*/ 19 h 117"/>
                  <a:gd name="T62" fmla="*/ 20 w 100"/>
                  <a:gd name="T63" fmla="*/ 22 h 117"/>
                  <a:gd name="T64" fmla="*/ 20 w 100"/>
                  <a:gd name="T65" fmla="*/ 23 h 117"/>
                  <a:gd name="T66" fmla="*/ 10 w 100"/>
                  <a:gd name="T67" fmla="*/ 23 h 117"/>
                  <a:gd name="T68" fmla="*/ 0 w 100"/>
                  <a:gd name="T69" fmla="*/ 22 h 117"/>
                  <a:gd name="T70" fmla="*/ 5 w 100"/>
                  <a:gd name="T71" fmla="*/ 26 h 117"/>
                  <a:gd name="T72" fmla="*/ 5 w 100"/>
                  <a:gd name="T73" fmla="*/ 26 h 11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0"/>
                  <a:gd name="T112" fmla="*/ 0 h 117"/>
                  <a:gd name="T113" fmla="*/ 100 w 100"/>
                  <a:gd name="T114" fmla="*/ 117 h 11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0" h="117">
                    <a:moveTo>
                      <a:pt x="18" y="106"/>
                    </a:moveTo>
                    <a:lnTo>
                      <a:pt x="100" y="117"/>
                    </a:lnTo>
                    <a:lnTo>
                      <a:pt x="82" y="97"/>
                    </a:lnTo>
                    <a:lnTo>
                      <a:pt x="89" y="42"/>
                    </a:lnTo>
                    <a:lnTo>
                      <a:pt x="75" y="8"/>
                    </a:lnTo>
                    <a:lnTo>
                      <a:pt x="64" y="0"/>
                    </a:lnTo>
                    <a:lnTo>
                      <a:pt x="55" y="0"/>
                    </a:lnTo>
                    <a:lnTo>
                      <a:pt x="32" y="3"/>
                    </a:lnTo>
                    <a:lnTo>
                      <a:pt x="11" y="22"/>
                    </a:lnTo>
                    <a:lnTo>
                      <a:pt x="21" y="16"/>
                    </a:lnTo>
                    <a:lnTo>
                      <a:pt x="28" y="13"/>
                    </a:lnTo>
                    <a:lnTo>
                      <a:pt x="36" y="10"/>
                    </a:lnTo>
                    <a:lnTo>
                      <a:pt x="44" y="8"/>
                    </a:lnTo>
                    <a:lnTo>
                      <a:pt x="52" y="8"/>
                    </a:lnTo>
                    <a:lnTo>
                      <a:pt x="60" y="11"/>
                    </a:lnTo>
                    <a:lnTo>
                      <a:pt x="64" y="14"/>
                    </a:lnTo>
                    <a:lnTo>
                      <a:pt x="66" y="19"/>
                    </a:lnTo>
                    <a:lnTo>
                      <a:pt x="68" y="24"/>
                    </a:lnTo>
                    <a:lnTo>
                      <a:pt x="69" y="28"/>
                    </a:lnTo>
                    <a:lnTo>
                      <a:pt x="68" y="36"/>
                    </a:lnTo>
                    <a:lnTo>
                      <a:pt x="68" y="39"/>
                    </a:lnTo>
                    <a:lnTo>
                      <a:pt x="53" y="35"/>
                    </a:lnTo>
                    <a:lnTo>
                      <a:pt x="52" y="42"/>
                    </a:lnTo>
                    <a:lnTo>
                      <a:pt x="68" y="47"/>
                    </a:lnTo>
                    <a:lnTo>
                      <a:pt x="71" y="56"/>
                    </a:lnTo>
                    <a:lnTo>
                      <a:pt x="46" y="47"/>
                    </a:lnTo>
                    <a:lnTo>
                      <a:pt x="41" y="61"/>
                    </a:lnTo>
                    <a:lnTo>
                      <a:pt x="64" y="64"/>
                    </a:lnTo>
                    <a:lnTo>
                      <a:pt x="66" y="72"/>
                    </a:lnTo>
                    <a:lnTo>
                      <a:pt x="38" y="66"/>
                    </a:lnTo>
                    <a:lnTo>
                      <a:pt x="35" y="77"/>
                    </a:lnTo>
                    <a:lnTo>
                      <a:pt x="78" y="89"/>
                    </a:lnTo>
                    <a:lnTo>
                      <a:pt x="77" y="95"/>
                    </a:lnTo>
                    <a:lnTo>
                      <a:pt x="39" y="94"/>
                    </a:lnTo>
                    <a:lnTo>
                      <a:pt x="0" y="91"/>
                    </a:lnTo>
                    <a:lnTo>
                      <a:pt x="18" y="106"/>
                    </a:lnTo>
                    <a:close/>
                  </a:path>
                </a:pathLst>
              </a:custGeom>
              <a:solidFill>
                <a:srgbClr val="FFF280"/>
              </a:solidFill>
              <a:ln w="9525">
                <a:noFill/>
                <a:round/>
                <a:headEnd/>
                <a:tailEnd/>
              </a:ln>
            </p:spPr>
            <p:txBody>
              <a:bodyPr/>
              <a:lstStyle/>
              <a:p>
                <a:endParaRPr lang="de-AT"/>
              </a:p>
            </p:txBody>
          </p:sp>
          <p:sp>
            <p:nvSpPr>
              <p:cNvPr id="192" name="Freeform 207"/>
              <p:cNvSpPr>
                <a:spLocks/>
              </p:cNvSpPr>
              <p:nvPr/>
            </p:nvSpPr>
            <p:spPr bwMode="auto">
              <a:xfrm>
                <a:off x="1666" y="1070"/>
                <a:ext cx="88" cy="53"/>
              </a:xfrm>
              <a:custGeom>
                <a:avLst/>
                <a:gdLst>
                  <a:gd name="T0" fmla="*/ 13 w 175"/>
                  <a:gd name="T1" fmla="*/ 24 h 107"/>
                  <a:gd name="T2" fmla="*/ 16 w 175"/>
                  <a:gd name="T3" fmla="*/ 22 h 107"/>
                  <a:gd name="T4" fmla="*/ 23 w 175"/>
                  <a:gd name="T5" fmla="*/ 20 h 107"/>
                  <a:gd name="T6" fmla="*/ 28 w 175"/>
                  <a:gd name="T7" fmla="*/ 9 h 107"/>
                  <a:gd name="T8" fmla="*/ 32 w 175"/>
                  <a:gd name="T9" fmla="*/ 4 h 107"/>
                  <a:gd name="T10" fmla="*/ 35 w 175"/>
                  <a:gd name="T11" fmla="*/ 2 h 107"/>
                  <a:gd name="T12" fmla="*/ 41 w 175"/>
                  <a:gd name="T13" fmla="*/ 2 h 107"/>
                  <a:gd name="T14" fmla="*/ 44 w 175"/>
                  <a:gd name="T15" fmla="*/ 2 h 107"/>
                  <a:gd name="T16" fmla="*/ 44 w 175"/>
                  <a:gd name="T17" fmla="*/ 2 h 107"/>
                  <a:gd name="T18" fmla="*/ 43 w 175"/>
                  <a:gd name="T19" fmla="*/ 1 h 107"/>
                  <a:gd name="T20" fmla="*/ 41 w 175"/>
                  <a:gd name="T21" fmla="*/ 1 h 107"/>
                  <a:gd name="T22" fmla="*/ 40 w 175"/>
                  <a:gd name="T23" fmla="*/ 0 h 107"/>
                  <a:gd name="T24" fmla="*/ 39 w 175"/>
                  <a:gd name="T25" fmla="*/ 0 h 107"/>
                  <a:gd name="T26" fmla="*/ 37 w 175"/>
                  <a:gd name="T27" fmla="*/ 0 h 107"/>
                  <a:gd name="T28" fmla="*/ 36 w 175"/>
                  <a:gd name="T29" fmla="*/ 0 h 107"/>
                  <a:gd name="T30" fmla="*/ 35 w 175"/>
                  <a:gd name="T31" fmla="*/ 0 h 107"/>
                  <a:gd name="T32" fmla="*/ 33 w 175"/>
                  <a:gd name="T33" fmla="*/ 0 h 107"/>
                  <a:gd name="T34" fmla="*/ 32 w 175"/>
                  <a:gd name="T35" fmla="*/ 1 h 107"/>
                  <a:gd name="T36" fmla="*/ 30 w 175"/>
                  <a:gd name="T37" fmla="*/ 1 h 107"/>
                  <a:gd name="T38" fmla="*/ 29 w 175"/>
                  <a:gd name="T39" fmla="*/ 2 h 107"/>
                  <a:gd name="T40" fmla="*/ 24 w 175"/>
                  <a:gd name="T41" fmla="*/ 1 h 107"/>
                  <a:gd name="T42" fmla="*/ 23 w 175"/>
                  <a:gd name="T43" fmla="*/ 4 h 107"/>
                  <a:gd name="T44" fmla="*/ 26 w 175"/>
                  <a:gd name="T45" fmla="*/ 4 h 107"/>
                  <a:gd name="T46" fmla="*/ 25 w 175"/>
                  <a:gd name="T47" fmla="*/ 8 h 107"/>
                  <a:gd name="T48" fmla="*/ 20 w 175"/>
                  <a:gd name="T49" fmla="*/ 6 h 107"/>
                  <a:gd name="T50" fmla="*/ 20 w 175"/>
                  <a:gd name="T51" fmla="*/ 9 h 107"/>
                  <a:gd name="T52" fmla="*/ 25 w 175"/>
                  <a:gd name="T53" fmla="*/ 10 h 107"/>
                  <a:gd name="T54" fmla="*/ 23 w 175"/>
                  <a:gd name="T55" fmla="*/ 10 h 107"/>
                  <a:gd name="T56" fmla="*/ 21 w 175"/>
                  <a:gd name="T57" fmla="*/ 10 h 107"/>
                  <a:gd name="T58" fmla="*/ 20 w 175"/>
                  <a:gd name="T59" fmla="*/ 10 h 107"/>
                  <a:gd name="T60" fmla="*/ 18 w 175"/>
                  <a:gd name="T61" fmla="*/ 10 h 107"/>
                  <a:gd name="T62" fmla="*/ 17 w 175"/>
                  <a:gd name="T63" fmla="*/ 13 h 107"/>
                  <a:gd name="T64" fmla="*/ 23 w 175"/>
                  <a:gd name="T65" fmla="*/ 15 h 107"/>
                  <a:gd name="T66" fmla="*/ 23 w 175"/>
                  <a:gd name="T67" fmla="*/ 16 h 107"/>
                  <a:gd name="T68" fmla="*/ 18 w 175"/>
                  <a:gd name="T69" fmla="*/ 15 h 107"/>
                  <a:gd name="T70" fmla="*/ 15 w 175"/>
                  <a:gd name="T71" fmla="*/ 13 h 107"/>
                  <a:gd name="T72" fmla="*/ 14 w 175"/>
                  <a:gd name="T73" fmla="*/ 15 h 107"/>
                  <a:gd name="T74" fmla="*/ 19 w 175"/>
                  <a:gd name="T75" fmla="*/ 20 h 107"/>
                  <a:gd name="T76" fmla="*/ 17 w 175"/>
                  <a:gd name="T77" fmla="*/ 20 h 107"/>
                  <a:gd name="T78" fmla="*/ 14 w 175"/>
                  <a:gd name="T79" fmla="*/ 17 h 107"/>
                  <a:gd name="T80" fmla="*/ 12 w 175"/>
                  <a:gd name="T81" fmla="*/ 17 h 107"/>
                  <a:gd name="T82" fmla="*/ 13 w 175"/>
                  <a:gd name="T83" fmla="*/ 21 h 107"/>
                  <a:gd name="T84" fmla="*/ 9 w 175"/>
                  <a:gd name="T85" fmla="*/ 17 h 107"/>
                  <a:gd name="T86" fmla="*/ 7 w 175"/>
                  <a:gd name="T87" fmla="*/ 19 h 107"/>
                  <a:gd name="T88" fmla="*/ 3 w 175"/>
                  <a:gd name="T89" fmla="*/ 17 h 107"/>
                  <a:gd name="T90" fmla="*/ 0 w 175"/>
                  <a:gd name="T91" fmla="*/ 18 h 107"/>
                  <a:gd name="T92" fmla="*/ 5 w 175"/>
                  <a:gd name="T93" fmla="*/ 21 h 107"/>
                  <a:gd name="T94" fmla="*/ 7 w 175"/>
                  <a:gd name="T95" fmla="*/ 24 h 107"/>
                  <a:gd name="T96" fmla="*/ 9 w 175"/>
                  <a:gd name="T97" fmla="*/ 26 h 107"/>
                  <a:gd name="T98" fmla="*/ 13 w 175"/>
                  <a:gd name="T99" fmla="*/ 26 h 107"/>
                  <a:gd name="T100" fmla="*/ 13 w 175"/>
                  <a:gd name="T101" fmla="*/ 24 h 107"/>
                  <a:gd name="T102" fmla="*/ 13 w 175"/>
                  <a:gd name="T103" fmla="*/ 24 h 10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75"/>
                  <a:gd name="T157" fmla="*/ 0 h 107"/>
                  <a:gd name="T158" fmla="*/ 175 w 175"/>
                  <a:gd name="T159" fmla="*/ 107 h 10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75" h="107">
                    <a:moveTo>
                      <a:pt x="51" y="99"/>
                    </a:moveTo>
                    <a:lnTo>
                      <a:pt x="62" y="89"/>
                    </a:lnTo>
                    <a:lnTo>
                      <a:pt x="90" y="80"/>
                    </a:lnTo>
                    <a:lnTo>
                      <a:pt x="111" y="36"/>
                    </a:lnTo>
                    <a:lnTo>
                      <a:pt x="125" y="16"/>
                    </a:lnTo>
                    <a:lnTo>
                      <a:pt x="139" y="8"/>
                    </a:lnTo>
                    <a:lnTo>
                      <a:pt x="164" y="8"/>
                    </a:lnTo>
                    <a:lnTo>
                      <a:pt x="175" y="10"/>
                    </a:lnTo>
                    <a:lnTo>
                      <a:pt x="173" y="8"/>
                    </a:lnTo>
                    <a:lnTo>
                      <a:pt x="170" y="7"/>
                    </a:lnTo>
                    <a:lnTo>
                      <a:pt x="164" y="5"/>
                    </a:lnTo>
                    <a:lnTo>
                      <a:pt x="158" y="3"/>
                    </a:lnTo>
                    <a:lnTo>
                      <a:pt x="153" y="2"/>
                    </a:lnTo>
                    <a:lnTo>
                      <a:pt x="147" y="2"/>
                    </a:lnTo>
                    <a:lnTo>
                      <a:pt x="142" y="0"/>
                    </a:lnTo>
                    <a:lnTo>
                      <a:pt x="139" y="2"/>
                    </a:lnTo>
                    <a:lnTo>
                      <a:pt x="131" y="2"/>
                    </a:lnTo>
                    <a:lnTo>
                      <a:pt x="126" y="5"/>
                    </a:lnTo>
                    <a:lnTo>
                      <a:pt x="120" y="7"/>
                    </a:lnTo>
                    <a:lnTo>
                      <a:pt x="114" y="11"/>
                    </a:lnTo>
                    <a:lnTo>
                      <a:pt x="95" y="5"/>
                    </a:lnTo>
                    <a:lnTo>
                      <a:pt x="90" y="16"/>
                    </a:lnTo>
                    <a:lnTo>
                      <a:pt x="104" y="19"/>
                    </a:lnTo>
                    <a:lnTo>
                      <a:pt x="100" y="32"/>
                    </a:lnTo>
                    <a:lnTo>
                      <a:pt x="79" y="27"/>
                    </a:lnTo>
                    <a:lnTo>
                      <a:pt x="78" y="36"/>
                    </a:lnTo>
                    <a:lnTo>
                      <a:pt x="97" y="43"/>
                    </a:lnTo>
                    <a:lnTo>
                      <a:pt x="90" y="43"/>
                    </a:lnTo>
                    <a:lnTo>
                      <a:pt x="84" y="43"/>
                    </a:lnTo>
                    <a:lnTo>
                      <a:pt x="78" y="43"/>
                    </a:lnTo>
                    <a:lnTo>
                      <a:pt x="70" y="41"/>
                    </a:lnTo>
                    <a:lnTo>
                      <a:pt x="67" y="52"/>
                    </a:lnTo>
                    <a:lnTo>
                      <a:pt x="90" y="60"/>
                    </a:lnTo>
                    <a:lnTo>
                      <a:pt x="90" y="64"/>
                    </a:lnTo>
                    <a:lnTo>
                      <a:pt x="70" y="60"/>
                    </a:lnTo>
                    <a:lnTo>
                      <a:pt x="59" y="53"/>
                    </a:lnTo>
                    <a:lnTo>
                      <a:pt x="56" y="61"/>
                    </a:lnTo>
                    <a:lnTo>
                      <a:pt x="76" y="82"/>
                    </a:lnTo>
                    <a:lnTo>
                      <a:pt x="67" y="82"/>
                    </a:lnTo>
                    <a:lnTo>
                      <a:pt x="53" y="68"/>
                    </a:lnTo>
                    <a:lnTo>
                      <a:pt x="45" y="69"/>
                    </a:lnTo>
                    <a:lnTo>
                      <a:pt x="51" y="86"/>
                    </a:lnTo>
                    <a:lnTo>
                      <a:pt x="36" y="69"/>
                    </a:lnTo>
                    <a:lnTo>
                      <a:pt x="26" y="78"/>
                    </a:lnTo>
                    <a:lnTo>
                      <a:pt x="9" y="68"/>
                    </a:lnTo>
                    <a:lnTo>
                      <a:pt x="0" y="75"/>
                    </a:lnTo>
                    <a:lnTo>
                      <a:pt x="17" y="86"/>
                    </a:lnTo>
                    <a:lnTo>
                      <a:pt x="25" y="96"/>
                    </a:lnTo>
                    <a:lnTo>
                      <a:pt x="34" y="107"/>
                    </a:lnTo>
                    <a:lnTo>
                      <a:pt x="50" y="107"/>
                    </a:lnTo>
                    <a:lnTo>
                      <a:pt x="51" y="99"/>
                    </a:lnTo>
                    <a:close/>
                  </a:path>
                </a:pathLst>
              </a:custGeom>
              <a:solidFill>
                <a:srgbClr val="FFF280"/>
              </a:solidFill>
              <a:ln w="9525">
                <a:noFill/>
                <a:round/>
                <a:headEnd/>
                <a:tailEnd/>
              </a:ln>
            </p:spPr>
            <p:txBody>
              <a:bodyPr/>
              <a:lstStyle/>
              <a:p>
                <a:endParaRPr lang="de-AT"/>
              </a:p>
            </p:txBody>
          </p:sp>
          <p:sp>
            <p:nvSpPr>
              <p:cNvPr id="193" name="Freeform 208"/>
              <p:cNvSpPr>
                <a:spLocks/>
              </p:cNvSpPr>
              <p:nvPr/>
            </p:nvSpPr>
            <p:spPr bwMode="auto">
              <a:xfrm>
                <a:off x="1682" y="1069"/>
                <a:ext cx="100" cy="58"/>
              </a:xfrm>
              <a:custGeom>
                <a:avLst/>
                <a:gdLst>
                  <a:gd name="T0" fmla="*/ 0 w 200"/>
                  <a:gd name="T1" fmla="*/ 28 h 117"/>
                  <a:gd name="T2" fmla="*/ 5 w 200"/>
                  <a:gd name="T3" fmla="*/ 22 h 117"/>
                  <a:gd name="T4" fmla="*/ 6 w 200"/>
                  <a:gd name="T5" fmla="*/ 18 h 117"/>
                  <a:gd name="T6" fmla="*/ 10 w 200"/>
                  <a:gd name="T7" fmla="*/ 20 h 117"/>
                  <a:gd name="T8" fmla="*/ 9 w 200"/>
                  <a:gd name="T9" fmla="*/ 17 h 117"/>
                  <a:gd name="T10" fmla="*/ 11 w 200"/>
                  <a:gd name="T11" fmla="*/ 15 h 117"/>
                  <a:gd name="T12" fmla="*/ 13 w 200"/>
                  <a:gd name="T13" fmla="*/ 16 h 117"/>
                  <a:gd name="T14" fmla="*/ 11 w 200"/>
                  <a:gd name="T15" fmla="*/ 13 h 117"/>
                  <a:gd name="T16" fmla="*/ 12 w 200"/>
                  <a:gd name="T17" fmla="*/ 12 h 117"/>
                  <a:gd name="T18" fmla="*/ 14 w 200"/>
                  <a:gd name="T19" fmla="*/ 12 h 117"/>
                  <a:gd name="T20" fmla="*/ 17 w 200"/>
                  <a:gd name="T21" fmla="*/ 11 h 117"/>
                  <a:gd name="T22" fmla="*/ 13 w 200"/>
                  <a:gd name="T23" fmla="*/ 10 h 117"/>
                  <a:gd name="T24" fmla="*/ 19 w 200"/>
                  <a:gd name="T25" fmla="*/ 8 h 117"/>
                  <a:gd name="T26" fmla="*/ 15 w 200"/>
                  <a:gd name="T27" fmla="*/ 5 h 117"/>
                  <a:gd name="T28" fmla="*/ 21 w 200"/>
                  <a:gd name="T29" fmla="*/ 5 h 117"/>
                  <a:gd name="T30" fmla="*/ 23 w 200"/>
                  <a:gd name="T31" fmla="*/ 3 h 117"/>
                  <a:gd name="T32" fmla="*/ 25 w 200"/>
                  <a:gd name="T33" fmla="*/ 2 h 117"/>
                  <a:gd name="T34" fmla="*/ 27 w 200"/>
                  <a:gd name="T35" fmla="*/ 0 h 117"/>
                  <a:gd name="T36" fmla="*/ 29 w 200"/>
                  <a:gd name="T37" fmla="*/ 0 h 117"/>
                  <a:gd name="T38" fmla="*/ 33 w 200"/>
                  <a:gd name="T39" fmla="*/ 0 h 117"/>
                  <a:gd name="T40" fmla="*/ 36 w 200"/>
                  <a:gd name="T41" fmla="*/ 0 h 117"/>
                  <a:gd name="T42" fmla="*/ 39 w 200"/>
                  <a:gd name="T43" fmla="*/ 1 h 117"/>
                  <a:gd name="T44" fmla="*/ 41 w 200"/>
                  <a:gd name="T45" fmla="*/ 2 h 117"/>
                  <a:gd name="T46" fmla="*/ 45 w 200"/>
                  <a:gd name="T47" fmla="*/ 5 h 117"/>
                  <a:gd name="T48" fmla="*/ 47 w 200"/>
                  <a:gd name="T49" fmla="*/ 8 h 117"/>
                  <a:gd name="T50" fmla="*/ 48 w 200"/>
                  <a:gd name="T51" fmla="*/ 10 h 117"/>
                  <a:gd name="T52" fmla="*/ 48 w 200"/>
                  <a:gd name="T53" fmla="*/ 11 h 117"/>
                  <a:gd name="T54" fmla="*/ 49 w 200"/>
                  <a:gd name="T55" fmla="*/ 13 h 117"/>
                  <a:gd name="T56" fmla="*/ 50 w 200"/>
                  <a:gd name="T57" fmla="*/ 15 h 117"/>
                  <a:gd name="T58" fmla="*/ 50 w 200"/>
                  <a:gd name="T59" fmla="*/ 18 h 117"/>
                  <a:gd name="T60" fmla="*/ 50 w 200"/>
                  <a:gd name="T61" fmla="*/ 21 h 117"/>
                  <a:gd name="T62" fmla="*/ 50 w 200"/>
                  <a:gd name="T63" fmla="*/ 25 h 117"/>
                  <a:gd name="T64" fmla="*/ 50 w 200"/>
                  <a:gd name="T65" fmla="*/ 28 h 117"/>
                  <a:gd name="T66" fmla="*/ 48 w 200"/>
                  <a:gd name="T67" fmla="*/ 28 h 117"/>
                  <a:gd name="T68" fmla="*/ 46 w 200"/>
                  <a:gd name="T69" fmla="*/ 27 h 117"/>
                  <a:gd name="T70" fmla="*/ 46 w 200"/>
                  <a:gd name="T71" fmla="*/ 26 h 117"/>
                  <a:gd name="T72" fmla="*/ 46 w 200"/>
                  <a:gd name="T73" fmla="*/ 24 h 117"/>
                  <a:gd name="T74" fmla="*/ 46 w 200"/>
                  <a:gd name="T75" fmla="*/ 21 h 117"/>
                  <a:gd name="T76" fmla="*/ 46 w 200"/>
                  <a:gd name="T77" fmla="*/ 18 h 117"/>
                  <a:gd name="T78" fmla="*/ 45 w 200"/>
                  <a:gd name="T79" fmla="*/ 14 h 117"/>
                  <a:gd name="T80" fmla="*/ 44 w 200"/>
                  <a:gd name="T81" fmla="*/ 10 h 117"/>
                  <a:gd name="T82" fmla="*/ 42 w 200"/>
                  <a:gd name="T83" fmla="*/ 7 h 117"/>
                  <a:gd name="T84" fmla="*/ 40 w 200"/>
                  <a:gd name="T85" fmla="*/ 5 h 117"/>
                  <a:gd name="T86" fmla="*/ 37 w 200"/>
                  <a:gd name="T87" fmla="*/ 3 h 117"/>
                  <a:gd name="T88" fmla="*/ 34 w 200"/>
                  <a:gd name="T89" fmla="*/ 3 h 117"/>
                  <a:gd name="T90" fmla="*/ 31 w 200"/>
                  <a:gd name="T91" fmla="*/ 2 h 117"/>
                  <a:gd name="T92" fmla="*/ 29 w 200"/>
                  <a:gd name="T93" fmla="*/ 2 h 117"/>
                  <a:gd name="T94" fmla="*/ 25 w 200"/>
                  <a:gd name="T95" fmla="*/ 4 h 117"/>
                  <a:gd name="T96" fmla="*/ 24 w 200"/>
                  <a:gd name="T97" fmla="*/ 6 h 117"/>
                  <a:gd name="T98" fmla="*/ 22 w 200"/>
                  <a:gd name="T99" fmla="*/ 9 h 117"/>
                  <a:gd name="T100" fmla="*/ 20 w 200"/>
                  <a:gd name="T101" fmla="*/ 11 h 117"/>
                  <a:gd name="T102" fmla="*/ 19 w 200"/>
                  <a:gd name="T103" fmla="*/ 14 h 117"/>
                  <a:gd name="T104" fmla="*/ 18 w 200"/>
                  <a:gd name="T105" fmla="*/ 16 h 117"/>
                  <a:gd name="T106" fmla="*/ 17 w 200"/>
                  <a:gd name="T107" fmla="*/ 18 h 117"/>
                  <a:gd name="T108" fmla="*/ 15 w 200"/>
                  <a:gd name="T109" fmla="*/ 21 h 117"/>
                  <a:gd name="T110" fmla="*/ 15 w 200"/>
                  <a:gd name="T111" fmla="*/ 21 h 117"/>
                  <a:gd name="T112" fmla="*/ 6 w 200"/>
                  <a:gd name="T113" fmla="*/ 27 h 11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00"/>
                  <a:gd name="T172" fmla="*/ 0 h 117"/>
                  <a:gd name="T173" fmla="*/ 200 w 200"/>
                  <a:gd name="T174" fmla="*/ 117 h 11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00" h="117">
                    <a:moveTo>
                      <a:pt x="25" y="111"/>
                    </a:moveTo>
                    <a:lnTo>
                      <a:pt x="0" y="114"/>
                    </a:lnTo>
                    <a:lnTo>
                      <a:pt x="6" y="78"/>
                    </a:lnTo>
                    <a:lnTo>
                      <a:pt x="17" y="89"/>
                    </a:lnTo>
                    <a:lnTo>
                      <a:pt x="30" y="87"/>
                    </a:lnTo>
                    <a:lnTo>
                      <a:pt x="22" y="75"/>
                    </a:lnTo>
                    <a:lnTo>
                      <a:pt x="30" y="69"/>
                    </a:lnTo>
                    <a:lnTo>
                      <a:pt x="39" y="83"/>
                    </a:lnTo>
                    <a:lnTo>
                      <a:pt x="50" y="79"/>
                    </a:lnTo>
                    <a:lnTo>
                      <a:pt x="36" y="69"/>
                    </a:lnTo>
                    <a:lnTo>
                      <a:pt x="39" y="61"/>
                    </a:lnTo>
                    <a:lnTo>
                      <a:pt x="41" y="61"/>
                    </a:lnTo>
                    <a:lnTo>
                      <a:pt x="45" y="64"/>
                    </a:lnTo>
                    <a:lnTo>
                      <a:pt x="52" y="64"/>
                    </a:lnTo>
                    <a:lnTo>
                      <a:pt x="58" y="62"/>
                    </a:lnTo>
                    <a:lnTo>
                      <a:pt x="42" y="54"/>
                    </a:lnTo>
                    <a:lnTo>
                      <a:pt x="45" y="48"/>
                    </a:lnTo>
                    <a:lnTo>
                      <a:pt x="47" y="48"/>
                    </a:lnTo>
                    <a:lnTo>
                      <a:pt x="55" y="50"/>
                    </a:lnTo>
                    <a:lnTo>
                      <a:pt x="58" y="48"/>
                    </a:lnTo>
                    <a:lnTo>
                      <a:pt x="61" y="48"/>
                    </a:lnTo>
                    <a:lnTo>
                      <a:pt x="66" y="47"/>
                    </a:lnTo>
                    <a:lnTo>
                      <a:pt x="69" y="45"/>
                    </a:lnTo>
                    <a:lnTo>
                      <a:pt x="55" y="40"/>
                    </a:lnTo>
                    <a:lnTo>
                      <a:pt x="58" y="31"/>
                    </a:lnTo>
                    <a:lnTo>
                      <a:pt x="75" y="34"/>
                    </a:lnTo>
                    <a:lnTo>
                      <a:pt x="80" y="28"/>
                    </a:lnTo>
                    <a:lnTo>
                      <a:pt x="62" y="22"/>
                    </a:lnTo>
                    <a:lnTo>
                      <a:pt x="69" y="15"/>
                    </a:lnTo>
                    <a:lnTo>
                      <a:pt x="84" y="20"/>
                    </a:lnTo>
                    <a:lnTo>
                      <a:pt x="86" y="19"/>
                    </a:lnTo>
                    <a:lnTo>
                      <a:pt x="89" y="15"/>
                    </a:lnTo>
                    <a:lnTo>
                      <a:pt x="94" y="11"/>
                    </a:lnTo>
                    <a:lnTo>
                      <a:pt x="102" y="8"/>
                    </a:lnTo>
                    <a:lnTo>
                      <a:pt x="105" y="4"/>
                    </a:lnTo>
                    <a:lnTo>
                      <a:pt x="109" y="3"/>
                    </a:lnTo>
                    <a:lnTo>
                      <a:pt x="114" y="1"/>
                    </a:lnTo>
                    <a:lnTo>
                      <a:pt x="119" y="1"/>
                    </a:lnTo>
                    <a:lnTo>
                      <a:pt x="123" y="0"/>
                    </a:lnTo>
                    <a:lnTo>
                      <a:pt x="130" y="0"/>
                    </a:lnTo>
                    <a:lnTo>
                      <a:pt x="136" y="0"/>
                    </a:lnTo>
                    <a:lnTo>
                      <a:pt x="142" y="3"/>
                    </a:lnTo>
                    <a:lnTo>
                      <a:pt x="147" y="3"/>
                    </a:lnTo>
                    <a:lnTo>
                      <a:pt x="153" y="4"/>
                    </a:lnTo>
                    <a:lnTo>
                      <a:pt x="158" y="8"/>
                    </a:lnTo>
                    <a:lnTo>
                      <a:pt x="163" y="11"/>
                    </a:lnTo>
                    <a:lnTo>
                      <a:pt x="170" y="17"/>
                    </a:lnTo>
                    <a:lnTo>
                      <a:pt x="178" y="23"/>
                    </a:lnTo>
                    <a:lnTo>
                      <a:pt x="183" y="29"/>
                    </a:lnTo>
                    <a:lnTo>
                      <a:pt x="186" y="34"/>
                    </a:lnTo>
                    <a:lnTo>
                      <a:pt x="188" y="37"/>
                    </a:lnTo>
                    <a:lnTo>
                      <a:pt x="189" y="40"/>
                    </a:lnTo>
                    <a:lnTo>
                      <a:pt x="191" y="45"/>
                    </a:lnTo>
                    <a:lnTo>
                      <a:pt x="192" y="48"/>
                    </a:lnTo>
                    <a:lnTo>
                      <a:pt x="194" y="53"/>
                    </a:lnTo>
                    <a:lnTo>
                      <a:pt x="195" y="56"/>
                    </a:lnTo>
                    <a:lnTo>
                      <a:pt x="197" y="61"/>
                    </a:lnTo>
                    <a:lnTo>
                      <a:pt x="198" y="67"/>
                    </a:lnTo>
                    <a:lnTo>
                      <a:pt x="198" y="72"/>
                    </a:lnTo>
                    <a:lnTo>
                      <a:pt x="200" y="78"/>
                    </a:lnTo>
                    <a:lnTo>
                      <a:pt x="200" y="86"/>
                    </a:lnTo>
                    <a:lnTo>
                      <a:pt x="200" y="92"/>
                    </a:lnTo>
                    <a:lnTo>
                      <a:pt x="200" y="100"/>
                    </a:lnTo>
                    <a:lnTo>
                      <a:pt x="198" y="108"/>
                    </a:lnTo>
                    <a:lnTo>
                      <a:pt x="198" y="115"/>
                    </a:lnTo>
                    <a:lnTo>
                      <a:pt x="195" y="117"/>
                    </a:lnTo>
                    <a:lnTo>
                      <a:pt x="189" y="114"/>
                    </a:lnTo>
                    <a:lnTo>
                      <a:pt x="184" y="109"/>
                    </a:lnTo>
                    <a:lnTo>
                      <a:pt x="183" y="108"/>
                    </a:lnTo>
                    <a:lnTo>
                      <a:pt x="183" y="106"/>
                    </a:lnTo>
                    <a:lnTo>
                      <a:pt x="183" y="104"/>
                    </a:lnTo>
                    <a:lnTo>
                      <a:pt x="183" y="101"/>
                    </a:lnTo>
                    <a:lnTo>
                      <a:pt x="183" y="97"/>
                    </a:lnTo>
                    <a:lnTo>
                      <a:pt x="183" y="90"/>
                    </a:lnTo>
                    <a:lnTo>
                      <a:pt x="183" y="84"/>
                    </a:lnTo>
                    <a:lnTo>
                      <a:pt x="183" y="78"/>
                    </a:lnTo>
                    <a:lnTo>
                      <a:pt x="183" y="72"/>
                    </a:lnTo>
                    <a:lnTo>
                      <a:pt x="180" y="64"/>
                    </a:lnTo>
                    <a:lnTo>
                      <a:pt x="178" y="56"/>
                    </a:lnTo>
                    <a:lnTo>
                      <a:pt x="177" y="48"/>
                    </a:lnTo>
                    <a:lnTo>
                      <a:pt x="175" y="42"/>
                    </a:lnTo>
                    <a:lnTo>
                      <a:pt x="172" y="36"/>
                    </a:lnTo>
                    <a:lnTo>
                      <a:pt x="167" y="31"/>
                    </a:lnTo>
                    <a:lnTo>
                      <a:pt x="163" y="26"/>
                    </a:lnTo>
                    <a:lnTo>
                      <a:pt x="158" y="22"/>
                    </a:lnTo>
                    <a:lnTo>
                      <a:pt x="152" y="19"/>
                    </a:lnTo>
                    <a:lnTo>
                      <a:pt x="145" y="15"/>
                    </a:lnTo>
                    <a:lnTo>
                      <a:pt x="141" y="14"/>
                    </a:lnTo>
                    <a:lnTo>
                      <a:pt x="136" y="12"/>
                    </a:lnTo>
                    <a:lnTo>
                      <a:pt x="131" y="9"/>
                    </a:lnTo>
                    <a:lnTo>
                      <a:pt x="125" y="9"/>
                    </a:lnTo>
                    <a:lnTo>
                      <a:pt x="122" y="9"/>
                    </a:lnTo>
                    <a:lnTo>
                      <a:pt x="117" y="11"/>
                    </a:lnTo>
                    <a:lnTo>
                      <a:pt x="109" y="14"/>
                    </a:lnTo>
                    <a:lnTo>
                      <a:pt x="102" y="19"/>
                    </a:lnTo>
                    <a:lnTo>
                      <a:pt x="97" y="22"/>
                    </a:lnTo>
                    <a:lnTo>
                      <a:pt x="94" y="26"/>
                    </a:lnTo>
                    <a:lnTo>
                      <a:pt x="91" y="31"/>
                    </a:lnTo>
                    <a:lnTo>
                      <a:pt x="88" y="37"/>
                    </a:lnTo>
                    <a:lnTo>
                      <a:pt x="83" y="42"/>
                    </a:lnTo>
                    <a:lnTo>
                      <a:pt x="80" y="47"/>
                    </a:lnTo>
                    <a:lnTo>
                      <a:pt x="77" y="53"/>
                    </a:lnTo>
                    <a:lnTo>
                      <a:pt x="73" y="58"/>
                    </a:lnTo>
                    <a:lnTo>
                      <a:pt x="72" y="61"/>
                    </a:lnTo>
                    <a:lnTo>
                      <a:pt x="69" y="65"/>
                    </a:lnTo>
                    <a:lnTo>
                      <a:pt x="67" y="70"/>
                    </a:lnTo>
                    <a:lnTo>
                      <a:pt x="67" y="73"/>
                    </a:lnTo>
                    <a:lnTo>
                      <a:pt x="64" y="79"/>
                    </a:lnTo>
                    <a:lnTo>
                      <a:pt x="62" y="84"/>
                    </a:lnTo>
                    <a:lnTo>
                      <a:pt x="62" y="86"/>
                    </a:lnTo>
                    <a:lnTo>
                      <a:pt x="62" y="87"/>
                    </a:lnTo>
                    <a:lnTo>
                      <a:pt x="25" y="98"/>
                    </a:lnTo>
                    <a:lnTo>
                      <a:pt x="25" y="111"/>
                    </a:lnTo>
                    <a:close/>
                  </a:path>
                </a:pathLst>
              </a:custGeom>
              <a:solidFill>
                <a:srgbClr val="000000"/>
              </a:solidFill>
              <a:ln w="9525">
                <a:noFill/>
                <a:round/>
                <a:headEnd/>
                <a:tailEnd/>
              </a:ln>
            </p:spPr>
            <p:txBody>
              <a:bodyPr/>
              <a:lstStyle/>
              <a:p>
                <a:endParaRPr lang="de-AT"/>
              </a:p>
            </p:txBody>
          </p:sp>
          <p:sp>
            <p:nvSpPr>
              <p:cNvPr id="194" name="Freeform 209"/>
              <p:cNvSpPr>
                <a:spLocks/>
              </p:cNvSpPr>
              <p:nvPr/>
            </p:nvSpPr>
            <p:spPr bwMode="auto">
              <a:xfrm>
                <a:off x="1736" y="1074"/>
                <a:ext cx="26" cy="49"/>
              </a:xfrm>
              <a:custGeom>
                <a:avLst/>
                <a:gdLst>
                  <a:gd name="T0" fmla="*/ 8 w 53"/>
                  <a:gd name="T1" fmla="*/ 0 h 99"/>
                  <a:gd name="T2" fmla="*/ 9 w 53"/>
                  <a:gd name="T3" fmla="*/ 0 h 99"/>
                  <a:gd name="T4" fmla="*/ 9 w 53"/>
                  <a:gd name="T5" fmla="*/ 1 h 99"/>
                  <a:gd name="T6" fmla="*/ 10 w 53"/>
                  <a:gd name="T7" fmla="*/ 2 h 99"/>
                  <a:gd name="T8" fmla="*/ 11 w 53"/>
                  <a:gd name="T9" fmla="*/ 4 h 99"/>
                  <a:gd name="T10" fmla="*/ 12 w 53"/>
                  <a:gd name="T11" fmla="*/ 5 h 99"/>
                  <a:gd name="T12" fmla="*/ 12 w 53"/>
                  <a:gd name="T13" fmla="*/ 6 h 99"/>
                  <a:gd name="T14" fmla="*/ 12 w 53"/>
                  <a:gd name="T15" fmla="*/ 7 h 99"/>
                  <a:gd name="T16" fmla="*/ 13 w 53"/>
                  <a:gd name="T17" fmla="*/ 9 h 99"/>
                  <a:gd name="T18" fmla="*/ 13 w 53"/>
                  <a:gd name="T19" fmla="*/ 11 h 99"/>
                  <a:gd name="T20" fmla="*/ 13 w 53"/>
                  <a:gd name="T21" fmla="*/ 12 h 99"/>
                  <a:gd name="T22" fmla="*/ 13 w 53"/>
                  <a:gd name="T23" fmla="*/ 14 h 99"/>
                  <a:gd name="T24" fmla="*/ 13 w 53"/>
                  <a:gd name="T25" fmla="*/ 16 h 99"/>
                  <a:gd name="T26" fmla="*/ 11 w 53"/>
                  <a:gd name="T27" fmla="*/ 24 h 99"/>
                  <a:gd name="T28" fmla="*/ 0 w 53"/>
                  <a:gd name="T29" fmla="*/ 23 h 99"/>
                  <a:gd name="T30" fmla="*/ 1 w 53"/>
                  <a:gd name="T31" fmla="*/ 21 h 99"/>
                  <a:gd name="T32" fmla="*/ 9 w 53"/>
                  <a:gd name="T33" fmla="*/ 22 h 99"/>
                  <a:gd name="T34" fmla="*/ 9 w 53"/>
                  <a:gd name="T35" fmla="*/ 21 h 99"/>
                  <a:gd name="T36" fmla="*/ 2 w 53"/>
                  <a:gd name="T37" fmla="*/ 19 h 99"/>
                  <a:gd name="T38" fmla="*/ 2 w 53"/>
                  <a:gd name="T39" fmla="*/ 17 h 99"/>
                  <a:gd name="T40" fmla="*/ 10 w 53"/>
                  <a:gd name="T41" fmla="*/ 19 h 99"/>
                  <a:gd name="T42" fmla="*/ 10 w 53"/>
                  <a:gd name="T43" fmla="*/ 19 h 99"/>
                  <a:gd name="T44" fmla="*/ 10 w 53"/>
                  <a:gd name="T45" fmla="*/ 18 h 99"/>
                  <a:gd name="T46" fmla="*/ 10 w 53"/>
                  <a:gd name="T47" fmla="*/ 18 h 99"/>
                  <a:gd name="T48" fmla="*/ 10 w 53"/>
                  <a:gd name="T49" fmla="*/ 16 h 99"/>
                  <a:gd name="T50" fmla="*/ 11 w 53"/>
                  <a:gd name="T51" fmla="*/ 15 h 99"/>
                  <a:gd name="T52" fmla="*/ 11 w 53"/>
                  <a:gd name="T53" fmla="*/ 14 h 99"/>
                  <a:gd name="T54" fmla="*/ 11 w 53"/>
                  <a:gd name="T55" fmla="*/ 12 h 99"/>
                  <a:gd name="T56" fmla="*/ 11 w 53"/>
                  <a:gd name="T57" fmla="*/ 10 h 99"/>
                  <a:gd name="T58" fmla="*/ 10 w 53"/>
                  <a:gd name="T59" fmla="*/ 8 h 99"/>
                  <a:gd name="T60" fmla="*/ 10 w 53"/>
                  <a:gd name="T61" fmla="*/ 6 h 99"/>
                  <a:gd name="T62" fmla="*/ 9 w 53"/>
                  <a:gd name="T63" fmla="*/ 4 h 99"/>
                  <a:gd name="T64" fmla="*/ 9 w 53"/>
                  <a:gd name="T65" fmla="*/ 3 h 99"/>
                  <a:gd name="T66" fmla="*/ 7 w 53"/>
                  <a:gd name="T67" fmla="*/ 2 h 99"/>
                  <a:gd name="T68" fmla="*/ 7 w 53"/>
                  <a:gd name="T69" fmla="*/ 1 h 99"/>
                  <a:gd name="T70" fmla="*/ 7 w 53"/>
                  <a:gd name="T71" fmla="*/ 0 h 99"/>
                  <a:gd name="T72" fmla="*/ 8 w 53"/>
                  <a:gd name="T73" fmla="*/ 0 h 99"/>
                  <a:gd name="T74" fmla="*/ 8 w 53"/>
                  <a:gd name="T75" fmla="*/ 0 h 9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3"/>
                  <a:gd name="T115" fmla="*/ 0 h 99"/>
                  <a:gd name="T116" fmla="*/ 53 w 53"/>
                  <a:gd name="T117" fmla="*/ 99 h 9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3" h="99">
                    <a:moveTo>
                      <a:pt x="34" y="3"/>
                    </a:moveTo>
                    <a:lnTo>
                      <a:pt x="36" y="3"/>
                    </a:lnTo>
                    <a:lnTo>
                      <a:pt x="37" y="6"/>
                    </a:lnTo>
                    <a:lnTo>
                      <a:pt x="42" y="11"/>
                    </a:lnTo>
                    <a:lnTo>
                      <a:pt x="47" y="17"/>
                    </a:lnTo>
                    <a:lnTo>
                      <a:pt x="48" y="20"/>
                    </a:lnTo>
                    <a:lnTo>
                      <a:pt x="50" y="25"/>
                    </a:lnTo>
                    <a:lnTo>
                      <a:pt x="51" y="31"/>
                    </a:lnTo>
                    <a:lnTo>
                      <a:pt x="53" y="38"/>
                    </a:lnTo>
                    <a:lnTo>
                      <a:pt x="53" y="44"/>
                    </a:lnTo>
                    <a:lnTo>
                      <a:pt x="53" y="50"/>
                    </a:lnTo>
                    <a:lnTo>
                      <a:pt x="53" y="58"/>
                    </a:lnTo>
                    <a:lnTo>
                      <a:pt x="53" y="67"/>
                    </a:lnTo>
                    <a:lnTo>
                      <a:pt x="47" y="99"/>
                    </a:lnTo>
                    <a:lnTo>
                      <a:pt x="0" y="94"/>
                    </a:lnTo>
                    <a:lnTo>
                      <a:pt x="5" y="85"/>
                    </a:lnTo>
                    <a:lnTo>
                      <a:pt x="37" y="89"/>
                    </a:lnTo>
                    <a:lnTo>
                      <a:pt x="39" y="85"/>
                    </a:lnTo>
                    <a:lnTo>
                      <a:pt x="8" y="78"/>
                    </a:lnTo>
                    <a:lnTo>
                      <a:pt x="11" y="70"/>
                    </a:lnTo>
                    <a:lnTo>
                      <a:pt x="40" y="78"/>
                    </a:lnTo>
                    <a:lnTo>
                      <a:pt x="40" y="77"/>
                    </a:lnTo>
                    <a:lnTo>
                      <a:pt x="40" y="75"/>
                    </a:lnTo>
                    <a:lnTo>
                      <a:pt x="40" y="72"/>
                    </a:lnTo>
                    <a:lnTo>
                      <a:pt x="42" y="67"/>
                    </a:lnTo>
                    <a:lnTo>
                      <a:pt x="44" y="61"/>
                    </a:lnTo>
                    <a:lnTo>
                      <a:pt x="44" y="56"/>
                    </a:lnTo>
                    <a:lnTo>
                      <a:pt x="44" y="49"/>
                    </a:lnTo>
                    <a:lnTo>
                      <a:pt x="45" y="42"/>
                    </a:lnTo>
                    <a:lnTo>
                      <a:pt x="42" y="33"/>
                    </a:lnTo>
                    <a:lnTo>
                      <a:pt x="40" y="25"/>
                    </a:lnTo>
                    <a:lnTo>
                      <a:pt x="37" y="19"/>
                    </a:lnTo>
                    <a:lnTo>
                      <a:pt x="36" y="13"/>
                    </a:lnTo>
                    <a:lnTo>
                      <a:pt x="31" y="8"/>
                    </a:lnTo>
                    <a:lnTo>
                      <a:pt x="30" y="5"/>
                    </a:lnTo>
                    <a:lnTo>
                      <a:pt x="28" y="0"/>
                    </a:lnTo>
                    <a:lnTo>
                      <a:pt x="34" y="3"/>
                    </a:lnTo>
                    <a:close/>
                  </a:path>
                </a:pathLst>
              </a:custGeom>
              <a:solidFill>
                <a:srgbClr val="000000"/>
              </a:solidFill>
              <a:ln w="9525">
                <a:noFill/>
                <a:round/>
                <a:headEnd/>
                <a:tailEnd/>
              </a:ln>
            </p:spPr>
            <p:txBody>
              <a:bodyPr/>
              <a:lstStyle/>
              <a:p>
                <a:endParaRPr lang="de-AT"/>
              </a:p>
            </p:txBody>
          </p:sp>
          <p:sp>
            <p:nvSpPr>
              <p:cNvPr id="195" name="Freeform 210"/>
              <p:cNvSpPr>
                <a:spLocks/>
              </p:cNvSpPr>
              <p:nvPr/>
            </p:nvSpPr>
            <p:spPr bwMode="auto">
              <a:xfrm>
                <a:off x="1743" y="1099"/>
                <a:ext cx="12" cy="8"/>
              </a:xfrm>
              <a:custGeom>
                <a:avLst/>
                <a:gdLst>
                  <a:gd name="T0" fmla="*/ 0 w 25"/>
                  <a:gd name="T1" fmla="*/ 3 h 15"/>
                  <a:gd name="T2" fmla="*/ 5 w 25"/>
                  <a:gd name="T3" fmla="*/ 4 h 15"/>
                  <a:gd name="T4" fmla="*/ 6 w 25"/>
                  <a:gd name="T5" fmla="*/ 2 h 15"/>
                  <a:gd name="T6" fmla="*/ 0 w 25"/>
                  <a:gd name="T7" fmla="*/ 0 h 15"/>
                  <a:gd name="T8" fmla="*/ 0 w 25"/>
                  <a:gd name="T9" fmla="*/ 3 h 15"/>
                  <a:gd name="T10" fmla="*/ 0 w 25"/>
                  <a:gd name="T11" fmla="*/ 3 h 15"/>
                  <a:gd name="T12" fmla="*/ 0 60000 65536"/>
                  <a:gd name="T13" fmla="*/ 0 60000 65536"/>
                  <a:gd name="T14" fmla="*/ 0 60000 65536"/>
                  <a:gd name="T15" fmla="*/ 0 60000 65536"/>
                  <a:gd name="T16" fmla="*/ 0 60000 65536"/>
                  <a:gd name="T17" fmla="*/ 0 60000 65536"/>
                  <a:gd name="T18" fmla="*/ 0 w 25"/>
                  <a:gd name="T19" fmla="*/ 0 h 15"/>
                  <a:gd name="T20" fmla="*/ 25 w 25"/>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25" h="15">
                    <a:moveTo>
                      <a:pt x="0" y="12"/>
                    </a:moveTo>
                    <a:lnTo>
                      <a:pt x="23" y="15"/>
                    </a:lnTo>
                    <a:lnTo>
                      <a:pt x="25" y="8"/>
                    </a:lnTo>
                    <a:lnTo>
                      <a:pt x="3" y="0"/>
                    </a:lnTo>
                    <a:lnTo>
                      <a:pt x="0" y="12"/>
                    </a:lnTo>
                    <a:close/>
                  </a:path>
                </a:pathLst>
              </a:custGeom>
              <a:solidFill>
                <a:srgbClr val="000000"/>
              </a:solidFill>
              <a:ln w="9525">
                <a:noFill/>
                <a:round/>
                <a:headEnd/>
                <a:tailEnd/>
              </a:ln>
            </p:spPr>
            <p:txBody>
              <a:bodyPr/>
              <a:lstStyle/>
              <a:p>
                <a:endParaRPr lang="de-AT"/>
              </a:p>
            </p:txBody>
          </p:sp>
          <p:sp>
            <p:nvSpPr>
              <p:cNvPr id="196" name="Freeform 211"/>
              <p:cNvSpPr>
                <a:spLocks/>
              </p:cNvSpPr>
              <p:nvPr/>
            </p:nvSpPr>
            <p:spPr bwMode="auto">
              <a:xfrm>
                <a:off x="1748" y="1092"/>
                <a:ext cx="7" cy="5"/>
              </a:xfrm>
              <a:custGeom>
                <a:avLst/>
                <a:gdLst>
                  <a:gd name="T0" fmla="*/ 1 w 12"/>
                  <a:gd name="T1" fmla="*/ 0 h 11"/>
                  <a:gd name="T2" fmla="*/ 0 w 12"/>
                  <a:gd name="T3" fmla="*/ 1 h 11"/>
                  <a:gd name="T4" fmla="*/ 4 w 12"/>
                  <a:gd name="T5" fmla="*/ 2 h 11"/>
                  <a:gd name="T6" fmla="*/ 4 w 12"/>
                  <a:gd name="T7" fmla="*/ 0 h 11"/>
                  <a:gd name="T8" fmla="*/ 1 w 12"/>
                  <a:gd name="T9" fmla="*/ 0 h 11"/>
                  <a:gd name="T10" fmla="*/ 1 w 12"/>
                  <a:gd name="T11" fmla="*/ 0 h 11"/>
                  <a:gd name="T12" fmla="*/ 0 60000 65536"/>
                  <a:gd name="T13" fmla="*/ 0 60000 65536"/>
                  <a:gd name="T14" fmla="*/ 0 60000 65536"/>
                  <a:gd name="T15" fmla="*/ 0 60000 65536"/>
                  <a:gd name="T16" fmla="*/ 0 60000 65536"/>
                  <a:gd name="T17" fmla="*/ 0 60000 65536"/>
                  <a:gd name="T18" fmla="*/ 0 w 12"/>
                  <a:gd name="T19" fmla="*/ 0 h 11"/>
                  <a:gd name="T20" fmla="*/ 12 w 12"/>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2" h="11">
                    <a:moveTo>
                      <a:pt x="1" y="0"/>
                    </a:moveTo>
                    <a:lnTo>
                      <a:pt x="0" y="6"/>
                    </a:lnTo>
                    <a:lnTo>
                      <a:pt x="12" y="11"/>
                    </a:lnTo>
                    <a:lnTo>
                      <a:pt x="12" y="3"/>
                    </a:lnTo>
                    <a:lnTo>
                      <a:pt x="1" y="0"/>
                    </a:lnTo>
                    <a:close/>
                  </a:path>
                </a:pathLst>
              </a:custGeom>
              <a:solidFill>
                <a:srgbClr val="000000"/>
              </a:solidFill>
              <a:ln w="9525">
                <a:noFill/>
                <a:round/>
                <a:headEnd/>
                <a:tailEnd/>
              </a:ln>
            </p:spPr>
            <p:txBody>
              <a:bodyPr/>
              <a:lstStyle/>
              <a:p>
                <a:endParaRPr lang="de-AT"/>
              </a:p>
            </p:txBody>
          </p:sp>
          <p:sp>
            <p:nvSpPr>
              <p:cNvPr id="197" name="Freeform 212"/>
              <p:cNvSpPr>
                <a:spLocks/>
              </p:cNvSpPr>
              <p:nvPr/>
            </p:nvSpPr>
            <p:spPr bwMode="auto">
              <a:xfrm>
                <a:off x="1760" y="1122"/>
                <a:ext cx="27" cy="30"/>
              </a:xfrm>
              <a:custGeom>
                <a:avLst/>
                <a:gdLst>
                  <a:gd name="T0" fmla="*/ 7 w 55"/>
                  <a:gd name="T1" fmla="*/ 0 h 61"/>
                  <a:gd name="T2" fmla="*/ 4 w 55"/>
                  <a:gd name="T3" fmla="*/ 2 h 61"/>
                  <a:gd name="T4" fmla="*/ 5 w 55"/>
                  <a:gd name="T5" fmla="*/ 2 h 61"/>
                  <a:gd name="T6" fmla="*/ 7 w 55"/>
                  <a:gd name="T7" fmla="*/ 3 h 61"/>
                  <a:gd name="T8" fmla="*/ 9 w 55"/>
                  <a:gd name="T9" fmla="*/ 4 h 61"/>
                  <a:gd name="T10" fmla="*/ 9 w 55"/>
                  <a:gd name="T11" fmla="*/ 5 h 61"/>
                  <a:gd name="T12" fmla="*/ 9 w 55"/>
                  <a:gd name="T13" fmla="*/ 7 h 61"/>
                  <a:gd name="T14" fmla="*/ 8 w 55"/>
                  <a:gd name="T15" fmla="*/ 9 h 61"/>
                  <a:gd name="T16" fmla="*/ 8 w 55"/>
                  <a:gd name="T17" fmla="*/ 10 h 61"/>
                  <a:gd name="T18" fmla="*/ 8 w 55"/>
                  <a:gd name="T19" fmla="*/ 11 h 61"/>
                  <a:gd name="T20" fmla="*/ 0 w 55"/>
                  <a:gd name="T21" fmla="*/ 9 h 61"/>
                  <a:gd name="T22" fmla="*/ 0 w 55"/>
                  <a:gd name="T23" fmla="*/ 12 h 61"/>
                  <a:gd name="T24" fmla="*/ 9 w 55"/>
                  <a:gd name="T25" fmla="*/ 15 h 61"/>
                  <a:gd name="T26" fmla="*/ 9 w 55"/>
                  <a:gd name="T27" fmla="*/ 14 h 61"/>
                  <a:gd name="T28" fmla="*/ 10 w 55"/>
                  <a:gd name="T29" fmla="*/ 13 h 61"/>
                  <a:gd name="T30" fmla="*/ 11 w 55"/>
                  <a:gd name="T31" fmla="*/ 12 h 61"/>
                  <a:gd name="T32" fmla="*/ 11 w 55"/>
                  <a:gd name="T33" fmla="*/ 11 h 61"/>
                  <a:gd name="T34" fmla="*/ 12 w 55"/>
                  <a:gd name="T35" fmla="*/ 9 h 61"/>
                  <a:gd name="T36" fmla="*/ 13 w 55"/>
                  <a:gd name="T37" fmla="*/ 7 h 61"/>
                  <a:gd name="T38" fmla="*/ 13 w 55"/>
                  <a:gd name="T39" fmla="*/ 6 h 61"/>
                  <a:gd name="T40" fmla="*/ 13 w 55"/>
                  <a:gd name="T41" fmla="*/ 5 h 61"/>
                  <a:gd name="T42" fmla="*/ 13 w 55"/>
                  <a:gd name="T43" fmla="*/ 4 h 61"/>
                  <a:gd name="T44" fmla="*/ 11 w 55"/>
                  <a:gd name="T45" fmla="*/ 2 h 61"/>
                  <a:gd name="T46" fmla="*/ 9 w 55"/>
                  <a:gd name="T47" fmla="*/ 0 h 61"/>
                  <a:gd name="T48" fmla="*/ 8 w 55"/>
                  <a:gd name="T49" fmla="*/ 0 h 61"/>
                  <a:gd name="T50" fmla="*/ 7 w 55"/>
                  <a:gd name="T51" fmla="*/ 0 h 61"/>
                  <a:gd name="T52" fmla="*/ 7 w 55"/>
                  <a:gd name="T53" fmla="*/ 0 h 6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
                  <a:gd name="T82" fmla="*/ 0 h 61"/>
                  <a:gd name="T83" fmla="*/ 55 w 55"/>
                  <a:gd name="T84" fmla="*/ 61 h 6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 h="61">
                    <a:moveTo>
                      <a:pt x="28" y="0"/>
                    </a:moveTo>
                    <a:lnTo>
                      <a:pt x="19" y="9"/>
                    </a:lnTo>
                    <a:lnTo>
                      <a:pt x="22" y="11"/>
                    </a:lnTo>
                    <a:lnTo>
                      <a:pt x="30" y="14"/>
                    </a:lnTo>
                    <a:lnTo>
                      <a:pt x="36" y="19"/>
                    </a:lnTo>
                    <a:lnTo>
                      <a:pt x="39" y="23"/>
                    </a:lnTo>
                    <a:lnTo>
                      <a:pt x="36" y="28"/>
                    </a:lnTo>
                    <a:lnTo>
                      <a:pt x="35" y="36"/>
                    </a:lnTo>
                    <a:lnTo>
                      <a:pt x="33" y="41"/>
                    </a:lnTo>
                    <a:lnTo>
                      <a:pt x="33" y="45"/>
                    </a:lnTo>
                    <a:lnTo>
                      <a:pt x="0" y="39"/>
                    </a:lnTo>
                    <a:lnTo>
                      <a:pt x="0" y="48"/>
                    </a:lnTo>
                    <a:lnTo>
                      <a:pt x="39" y="61"/>
                    </a:lnTo>
                    <a:lnTo>
                      <a:pt x="39" y="59"/>
                    </a:lnTo>
                    <a:lnTo>
                      <a:pt x="41" y="55"/>
                    </a:lnTo>
                    <a:lnTo>
                      <a:pt x="44" y="50"/>
                    </a:lnTo>
                    <a:lnTo>
                      <a:pt x="47" y="44"/>
                    </a:lnTo>
                    <a:lnTo>
                      <a:pt x="50" y="38"/>
                    </a:lnTo>
                    <a:lnTo>
                      <a:pt x="52" y="31"/>
                    </a:lnTo>
                    <a:lnTo>
                      <a:pt x="53" y="27"/>
                    </a:lnTo>
                    <a:lnTo>
                      <a:pt x="55" y="23"/>
                    </a:lnTo>
                    <a:lnTo>
                      <a:pt x="52" y="16"/>
                    </a:lnTo>
                    <a:lnTo>
                      <a:pt x="44" y="9"/>
                    </a:lnTo>
                    <a:lnTo>
                      <a:pt x="36" y="2"/>
                    </a:lnTo>
                    <a:lnTo>
                      <a:pt x="33" y="0"/>
                    </a:lnTo>
                    <a:lnTo>
                      <a:pt x="28" y="0"/>
                    </a:lnTo>
                    <a:close/>
                  </a:path>
                </a:pathLst>
              </a:custGeom>
              <a:solidFill>
                <a:srgbClr val="000000"/>
              </a:solidFill>
              <a:ln w="9525">
                <a:noFill/>
                <a:round/>
                <a:headEnd/>
                <a:tailEnd/>
              </a:ln>
            </p:spPr>
            <p:txBody>
              <a:bodyPr/>
              <a:lstStyle/>
              <a:p>
                <a:endParaRPr lang="de-AT"/>
              </a:p>
            </p:txBody>
          </p:sp>
          <p:sp>
            <p:nvSpPr>
              <p:cNvPr id="198" name="Freeform 213"/>
              <p:cNvSpPr>
                <a:spLocks/>
              </p:cNvSpPr>
              <p:nvPr/>
            </p:nvSpPr>
            <p:spPr bwMode="auto">
              <a:xfrm>
                <a:off x="1662" y="1065"/>
                <a:ext cx="90" cy="59"/>
              </a:xfrm>
              <a:custGeom>
                <a:avLst/>
                <a:gdLst>
                  <a:gd name="T0" fmla="*/ 46 w 178"/>
                  <a:gd name="T1" fmla="*/ 4 h 117"/>
                  <a:gd name="T2" fmla="*/ 44 w 178"/>
                  <a:gd name="T3" fmla="*/ 4 h 117"/>
                  <a:gd name="T4" fmla="*/ 44 w 178"/>
                  <a:gd name="T5" fmla="*/ 4 h 117"/>
                  <a:gd name="T6" fmla="*/ 42 w 178"/>
                  <a:gd name="T7" fmla="*/ 3 h 117"/>
                  <a:gd name="T8" fmla="*/ 41 w 178"/>
                  <a:gd name="T9" fmla="*/ 3 h 117"/>
                  <a:gd name="T10" fmla="*/ 40 w 178"/>
                  <a:gd name="T11" fmla="*/ 3 h 117"/>
                  <a:gd name="T12" fmla="*/ 38 w 178"/>
                  <a:gd name="T13" fmla="*/ 3 h 117"/>
                  <a:gd name="T14" fmla="*/ 37 w 178"/>
                  <a:gd name="T15" fmla="*/ 3 h 117"/>
                  <a:gd name="T16" fmla="*/ 35 w 178"/>
                  <a:gd name="T17" fmla="*/ 3 h 117"/>
                  <a:gd name="T18" fmla="*/ 33 w 178"/>
                  <a:gd name="T19" fmla="*/ 3 h 117"/>
                  <a:gd name="T20" fmla="*/ 31 w 178"/>
                  <a:gd name="T21" fmla="*/ 3 h 117"/>
                  <a:gd name="T22" fmla="*/ 29 w 178"/>
                  <a:gd name="T23" fmla="*/ 3 h 117"/>
                  <a:gd name="T24" fmla="*/ 27 w 178"/>
                  <a:gd name="T25" fmla="*/ 3 h 117"/>
                  <a:gd name="T26" fmla="*/ 25 w 178"/>
                  <a:gd name="T27" fmla="*/ 4 h 117"/>
                  <a:gd name="T28" fmla="*/ 24 w 178"/>
                  <a:gd name="T29" fmla="*/ 5 h 117"/>
                  <a:gd name="T30" fmla="*/ 21 w 178"/>
                  <a:gd name="T31" fmla="*/ 6 h 117"/>
                  <a:gd name="T32" fmla="*/ 20 w 178"/>
                  <a:gd name="T33" fmla="*/ 8 h 117"/>
                  <a:gd name="T34" fmla="*/ 19 w 178"/>
                  <a:gd name="T35" fmla="*/ 8 h 117"/>
                  <a:gd name="T36" fmla="*/ 19 w 178"/>
                  <a:gd name="T37" fmla="*/ 9 h 117"/>
                  <a:gd name="T38" fmla="*/ 18 w 178"/>
                  <a:gd name="T39" fmla="*/ 10 h 117"/>
                  <a:gd name="T40" fmla="*/ 18 w 178"/>
                  <a:gd name="T41" fmla="*/ 11 h 117"/>
                  <a:gd name="T42" fmla="*/ 16 w 178"/>
                  <a:gd name="T43" fmla="*/ 13 h 117"/>
                  <a:gd name="T44" fmla="*/ 16 w 178"/>
                  <a:gd name="T45" fmla="*/ 14 h 117"/>
                  <a:gd name="T46" fmla="*/ 15 w 178"/>
                  <a:gd name="T47" fmla="*/ 16 h 117"/>
                  <a:gd name="T48" fmla="*/ 15 w 178"/>
                  <a:gd name="T49" fmla="*/ 19 h 117"/>
                  <a:gd name="T50" fmla="*/ 10 w 178"/>
                  <a:gd name="T51" fmla="*/ 17 h 117"/>
                  <a:gd name="T52" fmla="*/ 5 w 178"/>
                  <a:gd name="T53" fmla="*/ 20 h 117"/>
                  <a:gd name="T54" fmla="*/ 12 w 178"/>
                  <a:gd name="T55" fmla="*/ 28 h 117"/>
                  <a:gd name="T56" fmla="*/ 11 w 178"/>
                  <a:gd name="T57" fmla="*/ 30 h 117"/>
                  <a:gd name="T58" fmla="*/ 0 w 178"/>
                  <a:gd name="T59" fmla="*/ 23 h 117"/>
                  <a:gd name="T60" fmla="*/ 0 w 178"/>
                  <a:gd name="T61" fmla="*/ 19 h 117"/>
                  <a:gd name="T62" fmla="*/ 11 w 178"/>
                  <a:gd name="T63" fmla="*/ 16 h 117"/>
                  <a:gd name="T64" fmla="*/ 11 w 178"/>
                  <a:gd name="T65" fmla="*/ 15 h 117"/>
                  <a:gd name="T66" fmla="*/ 12 w 178"/>
                  <a:gd name="T67" fmla="*/ 13 h 117"/>
                  <a:gd name="T68" fmla="*/ 12 w 178"/>
                  <a:gd name="T69" fmla="*/ 12 h 117"/>
                  <a:gd name="T70" fmla="*/ 13 w 178"/>
                  <a:gd name="T71" fmla="*/ 11 h 117"/>
                  <a:gd name="T72" fmla="*/ 14 w 178"/>
                  <a:gd name="T73" fmla="*/ 9 h 117"/>
                  <a:gd name="T74" fmla="*/ 15 w 178"/>
                  <a:gd name="T75" fmla="*/ 8 h 117"/>
                  <a:gd name="T76" fmla="*/ 16 w 178"/>
                  <a:gd name="T77" fmla="*/ 7 h 117"/>
                  <a:gd name="T78" fmla="*/ 18 w 178"/>
                  <a:gd name="T79" fmla="*/ 5 h 117"/>
                  <a:gd name="T80" fmla="*/ 19 w 178"/>
                  <a:gd name="T81" fmla="*/ 4 h 117"/>
                  <a:gd name="T82" fmla="*/ 21 w 178"/>
                  <a:gd name="T83" fmla="*/ 3 h 117"/>
                  <a:gd name="T84" fmla="*/ 24 w 178"/>
                  <a:gd name="T85" fmla="*/ 2 h 117"/>
                  <a:gd name="T86" fmla="*/ 26 w 178"/>
                  <a:gd name="T87" fmla="*/ 1 h 117"/>
                  <a:gd name="T88" fmla="*/ 28 w 178"/>
                  <a:gd name="T89" fmla="*/ 0 h 117"/>
                  <a:gd name="T90" fmla="*/ 31 w 178"/>
                  <a:gd name="T91" fmla="*/ 0 h 117"/>
                  <a:gd name="T92" fmla="*/ 33 w 178"/>
                  <a:gd name="T93" fmla="*/ 0 h 117"/>
                  <a:gd name="T94" fmla="*/ 35 w 178"/>
                  <a:gd name="T95" fmla="*/ 0 h 117"/>
                  <a:gd name="T96" fmla="*/ 37 w 178"/>
                  <a:gd name="T97" fmla="*/ 0 h 117"/>
                  <a:gd name="T98" fmla="*/ 39 w 178"/>
                  <a:gd name="T99" fmla="*/ 1 h 117"/>
                  <a:gd name="T100" fmla="*/ 41 w 178"/>
                  <a:gd name="T101" fmla="*/ 2 h 117"/>
                  <a:gd name="T102" fmla="*/ 43 w 178"/>
                  <a:gd name="T103" fmla="*/ 2 h 117"/>
                  <a:gd name="T104" fmla="*/ 44 w 178"/>
                  <a:gd name="T105" fmla="*/ 3 h 117"/>
                  <a:gd name="T106" fmla="*/ 46 w 178"/>
                  <a:gd name="T107" fmla="*/ 4 h 117"/>
                  <a:gd name="T108" fmla="*/ 46 w 178"/>
                  <a:gd name="T109" fmla="*/ 4 h 11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78"/>
                  <a:gd name="T166" fmla="*/ 0 h 117"/>
                  <a:gd name="T167" fmla="*/ 178 w 178"/>
                  <a:gd name="T168" fmla="*/ 117 h 11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78" h="117">
                    <a:moveTo>
                      <a:pt x="178" y="14"/>
                    </a:moveTo>
                    <a:lnTo>
                      <a:pt x="175" y="14"/>
                    </a:lnTo>
                    <a:lnTo>
                      <a:pt x="172" y="14"/>
                    </a:lnTo>
                    <a:lnTo>
                      <a:pt x="167" y="12"/>
                    </a:lnTo>
                    <a:lnTo>
                      <a:pt x="162" y="12"/>
                    </a:lnTo>
                    <a:lnTo>
                      <a:pt x="156" y="11"/>
                    </a:lnTo>
                    <a:lnTo>
                      <a:pt x="150" y="11"/>
                    </a:lnTo>
                    <a:lnTo>
                      <a:pt x="144" y="9"/>
                    </a:lnTo>
                    <a:lnTo>
                      <a:pt x="137" y="9"/>
                    </a:lnTo>
                    <a:lnTo>
                      <a:pt x="128" y="9"/>
                    </a:lnTo>
                    <a:lnTo>
                      <a:pt x="122" y="9"/>
                    </a:lnTo>
                    <a:lnTo>
                      <a:pt x="114" y="9"/>
                    </a:lnTo>
                    <a:lnTo>
                      <a:pt x="106" y="12"/>
                    </a:lnTo>
                    <a:lnTo>
                      <a:pt x="98" y="14"/>
                    </a:lnTo>
                    <a:lnTo>
                      <a:pt x="92" y="19"/>
                    </a:lnTo>
                    <a:lnTo>
                      <a:pt x="84" y="23"/>
                    </a:lnTo>
                    <a:lnTo>
                      <a:pt x="78" y="30"/>
                    </a:lnTo>
                    <a:lnTo>
                      <a:pt x="76" y="31"/>
                    </a:lnTo>
                    <a:lnTo>
                      <a:pt x="75" y="34"/>
                    </a:lnTo>
                    <a:lnTo>
                      <a:pt x="72" y="39"/>
                    </a:lnTo>
                    <a:lnTo>
                      <a:pt x="69" y="44"/>
                    </a:lnTo>
                    <a:lnTo>
                      <a:pt x="64" y="50"/>
                    </a:lnTo>
                    <a:lnTo>
                      <a:pt x="61" y="56"/>
                    </a:lnTo>
                    <a:lnTo>
                      <a:pt x="59" y="64"/>
                    </a:lnTo>
                    <a:lnTo>
                      <a:pt x="58" y="73"/>
                    </a:lnTo>
                    <a:lnTo>
                      <a:pt x="39" y="67"/>
                    </a:lnTo>
                    <a:lnTo>
                      <a:pt x="17" y="80"/>
                    </a:lnTo>
                    <a:lnTo>
                      <a:pt x="45" y="109"/>
                    </a:lnTo>
                    <a:lnTo>
                      <a:pt x="44" y="117"/>
                    </a:lnTo>
                    <a:lnTo>
                      <a:pt x="0" y="92"/>
                    </a:lnTo>
                    <a:lnTo>
                      <a:pt x="0" y="75"/>
                    </a:lnTo>
                    <a:lnTo>
                      <a:pt x="42" y="61"/>
                    </a:lnTo>
                    <a:lnTo>
                      <a:pt x="42" y="58"/>
                    </a:lnTo>
                    <a:lnTo>
                      <a:pt x="45" y="52"/>
                    </a:lnTo>
                    <a:lnTo>
                      <a:pt x="48" y="45"/>
                    </a:lnTo>
                    <a:lnTo>
                      <a:pt x="51" y="42"/>
                    </a:lnTo>
                    <a:lnTo>
                      <a:pt x="55" y="36"/>
                    </a:lnTo>
                    <a:lnTo>
                      <a:pt x="59" y="31"/>
                    </a:lnTo>
                    <a:lnTo>
                      <a:pt x="64" y="25"/>
                    </a:lnTo>
                    <a:lnTo>
                      <a:pt x="70" y="19"/>
                    </a:lnTo>
                    <a:lnTo>
                      <a:pt x="76" y="14"/>
                    </a:lnTo>
                    <a:lnTo>
                      <a:pt x="84" y="11"/>
                    </a:lnTo>
                    <a:lnTo>
                      <a:pt x="92" y="5"/>
                    </a:lnTo>
                    <a:lnTo>
                      <a:pt x="101" y="3"/>
                    </a:lnTo>
                    <a:lnTo>
                      <a:pt x="111" y="0"/>
                    </a:lnTo>
                    <a:lnTo>
                      <a:pt x="122" y="0"/>
                    </a:lnTo>
                    <a:lnTo>
                      <a:pt x="130" y="0"/>
                    </a:lnTo>
                    <a:lnTo>
                      <a:pt x="139" y="0"/>
                    </a:lnTo>
                    <a:lnTo>
                      <a:pt x="147" y="0"/>
                    </a:lnTo>
                    <a:lnTo>
                      <a:pt x="155" y="3"/>
                    </a:lnTo>
                    <a:lnTo>
                      <a:pt x="162" y="5"/>
                    </a:lnTo>
                    <a:lnTo>
                      <a:pt x="169" y="6"/>
                    </a:lnTo>
                    <a:lnTo>
                      <a:pt x="173" y="11"/>
                    </a:lnTo>
                    <a:lnTo>
                      <a:pt x="178" y="14"/>
                    </a:lnTo>
                    <a:close/>
                  </a:path>
                </a:pathLst>
              </a:custGeom>
              <a:solidFill>
                <a:srgbClr val="000000"/>
              </a:solidFill>
              <a:ln w="9525">
                <a:noFill/>
                <a:round/>
                <a:headEnd/>
                <a:tailEnd/>
              </a:ln>
            </p:spPr>
            <p:txBody>
              <a:bodyPr/>
              <a:lstStyle/>
              <a:p>
                <a:endParaRPr lang="de-AT"/>
              </a:p>
            </p:txBody>
          </p:sp>
          <p:sp>
            <p:nvSpPr>
              <p:cNvPr id="199" name="Freeform 214"/>
              <p:cNvSpPr>
                <a:spLocks/>
              </p:cNvSpPr>
              <p:nvPr/>
            </p:nvSpPr>
            <p:spPr bwMode="auto">
              <a:xfrm>
                <a:off x="1694" y="1123"/>
                <a:ext cx="68" cy="23"/>
              </a:xfrm>
              <a:custGeom>
                <a:avLst/>
                <a:gdLst>
                  <a:gd name="T0" fmla="*/ 0 w 134"/>
                  <a:gd name="T1" fmla="*/ 1 h 46"/>
                  <a:gd name="T2" fmla="*/ 0 w 134"/>
                  <a:gd name="T3" fmla="*/ 1 h 46"/>
                  <a:gd name="T4" fmla="*/ 2 w 134"/>
                  <a:gd name="T5" fmla="*/ 1 h 46"/>
                  <a:gd name="T6" fmla="*/ 2 w 134"/>
                  <a:gd name="T7" fmla="*/ 3 h 46"/>
                  <a:gd name="T8" fmla="*/ 4 w 134"/>
                  <a:gd name="T9" fmla="*/ 5 h 46"/>
                  <a:gd name="T10" fmla="*/ 5 w 134"/>
                  <a:gd name="T11" fmla="*/ 5 h 46"/>
                  <a:gd name="T12" fmla="*/ 6 w 134"/>
                  <a:gd name="T13" fmla="*/ 6 h 46"/>
                  <a:gd name="T14" fmla="*/ 7 w 134"/>
                  <a:gd name="T15" fmla="*/ 7 h 46"/>
                  <a:gd name="T16" fmla="*/ 9 w 134"/>
                  <a:gd name="T17" fmla="*/ 8 h 46"/>
                  <a:gd name="T18" fmla="*/ 10 w 134"/>
                  <a:gd name="T19" fmla="*/ 9 h 46"/>
                  <a:gd name="T20" fmla="*/ 11 w 134"/>
                  <a:gd name="T21" fmla="*/ 10 h 46"/>
                  <a:gd name="T22" fmla="*/ 13 w 134"/>
                  <a:gd name="T23" fmla="*/ 10 h 46"/>
                  <a:gd name="T24" fmla="*/ 15 w 134"/>
                  <a:gd name="T25" fmla="*/ 12 h 46"/>
                  <a:gd name="T26" fmla="*/ 16 w 134"/>
                  <a:gd name="T27" fmla="*/ 12 h 46"/>
                  <a:gd name="T28" fmla="*/ 18 w 134"/>
                  <a:gd name="T29" fmla="*/ 12 h 46"/>
                  <a:gd name="T30" fmla="*/ 19 w 134"/>
                  <a:gd name="T31" fmla="*/ 12 h 46"/>
                  <a:gd name="T32" fmla="*/ 21 w 134"/>
                  <a:gd name="T33" fmla="*/ 12 h 46"/>
                  <a:gd name="T34" fmla="*/ 23 w 134"/>
                  <a:gd name="T35" fmla="*/ 12 h 46"/>
                  <a:gd name="T36" fmla="*/ 24 w 134"/>
                  <a:gd name="T37" fmla="*/ 12 h 46"/>
                  <a:gd name="T38" fmla="*/ 26 w 134"/>
                  <a:gd name="T39" fmla="*/ 12 h 46"/>
                  <a:gd name="T40" fmla="*/ 28 w 134"/>
                  <a:gd name="T41" fmla="*/ 11 h 46"/>
                  <a:gd name="T42" fmla="*/ 29 w 134"/>
                  <a:gd name="T43" fmla="*/ 11 h 46"/>
                  <a:gd name="T44" fmla="*/ 30 w 134"/>
                  <a:gd name="T45" fmla="*/ 10 h 46"/>
                  <a:gd name="T46" fmla="*/ 31 w 134"/>
                  <a:gd name="T47" fmla="*/ 10 h 46"/>
                  <a:gd name="T48" fmla="*/ 32 w 134"/>
                  <a:gd name="T49" fmla="*/ 10 h 46"/>
                  <a:gd name="T50" fmla="*/ 33 w 134"/>
                  <a:gd name="T51" fmla="*/ 9 h 46"/>
                  <a:gd name="T52" fmla="*/ 35 w 134"/>
                  <a:gd name="T53" fmla="*/ 9 h 46"/>
                  <a:gd name="T54" fmla="*/ 31 w 134"/>
                  <a:gd name="T55" fmla="*/ 8 h 46"/>
                  <a:gd name="T56" fmla="*/ 30 w 134"/>
                  <a:gd name="T57" fmla="*/ 8 h 46"/>
                  <a:gd name="T58" fmla="*/ 29 w 134"/>
                  <a:gd name="T59" fmla="*/ 8 h 46"/>
                  <a:gd name="T60" fmla="*/ 28 w 134"/>
                  <a:gd name="T61" fmla="*/ 8 h 46"/>
                  <a:gd name="T62" fmla="*/ 27 w 134"/>
                  <a:gd name="T63" fmla="*/ 9 h 46"/>
                  <a:gd name="T64" fmla="*/ 26 w 134"/>
                  <a:gd name="T65" fmla="*/ 9 h 46"/>
                  <a:gd name="T66" fmla="*/ 24 w 134"/>
                  <a:gd name="T67" fmla="*/ 9 h 46"/>
                  <a:gd name="T68" fmla="*/ 23 w 134"/>
                  <a:gd name="T69" fmla="*/ 9 h 46"/>
                  <a:gd name="T70" fmla="*/ 22 w 134"/>
                  <a:gd name="T71" fmla="*/ 9 h 46"/>
                  <a:gd name="T72" fmla="*/ 20 w 134"/>
                  <a:gd name="T73" fmla="*/ 9 h 46"/>
                  <a:gd name="T74" fmla="*/ 19 w 134"/>
                  <a:gd name="T75" fmla="*/ 9 h 46"/>
                  <a:gd name="T76" fmla="*/ 18 w 134"/>
                  <a:gd name="T77" fmla="*/ 9 h 46"/>
                  <a:gd name="T78" fmla="*/ 16 w 134"/>
                  <a:gd name="T79" fmla="*/ 9 h 46"/>
                  <a:gd name="T80" fmla="*/ 15 w 134"/>
                  <a:gd name="T81" fmla="*/ 8 h 46"/>
                  <a:gd name="T82" fmla="*/ 14 w 134"/>
                  <a:gd name="T83" fmla="*/ 8 h 46"/>
                  <a:gd name="T84" fmla="*/ 12 w 134"/>
                  <a:gd name="T85" fmla="*/ 7 h 46"/>
                  <a:gd name="T86" fmla="*/ 11 w 134"/>
                  <a:gd name="T87" fmla="*/ 6 h 46"/>
                  <a:gd name="T88" fmla="*/ 10 w 134"/>
                  <a:gd name="T89" fmla="*/ 6 h 46"/>
                  <a:gd name="T90" fmla="*/ 9 w 134"/>
                  <a:gd name="T91" fmla="*/ 5 h 46"/>
                  <a:gd name="T92" fmla="*/ 7 w 134"/>
                  <a:gd name="T93" fmla="*/ 3 h 46"/>
                  <a:gd name="T94" fmla="*/ 6 w 134"/>
                  <a:gd name="T95" fmla="*/ 3 h 46"/>
                  <a:gd name="T96" fmla="*/ 5 w 134"/>
                  <a:gd name="T97" fmla="*/ 1 h 46"/>
                  <a:gd name="T98" fmla="*/ 4 w 134"/>
                  <a:gd name="T99" fmla="*/ 1 h 46"/>
                  <a:gd name="T100" fmla="*/ 3 w 134"/>
                  <a:gd name="T101" fmla="*/ 0 h 46"/>
                  <a:gd name="T102" fmla="*/ 0 w 134"/>
                  <a:gd name="T103" fmla="*/ 1 h 46"/>
                  <a:gd name="T104" fmla="*/ 0 w 134"/>
                  <a:gd name="T105" fmla="*/ 1 h 4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4"/>
                  <a:gd name="T160" fmla="*/ 0 h 46"/>
                  <a:gd name="T161" fmla="*/ 134 w 134"/>
                  <a:gd name="T162" fmla="*/ 46 h 4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4" h="46">
                    <a:moveTo>
                      <a:pt x="0" y="1"/>
                    </a:moveTo>
                    <a:lnTo>
                      <a:pt x="0" y="3"/>
                    </a:lnTo>
                    <a:lnTo>
                      <a:pt x="5" y="6"/>
                    </a:lnTo>
                    <a:lnTo>
                      <a:pt x="8" y="11"/>
                    </a:lnTo>
                    <a:lnTo>
                      <a:pt x="16" y="18"/>
                    </a:lnTo>
                    <a:lnTo>
                      <a:pt x="19" y="20"/>
                    </a:lnTo>
                    <a:lnTo>
                      <a:pt x="23" y="25"/>
                    </a:lnTo>
                    <a:lnTo>
                      <a:pt x="28" y="28"/>
                    </a:lnTo>
                    <a:lnTo>
                      <a:pt x="33" y="32"/>
                    </a:lnTo>
                    <a:lnTo>
                      <a:pt x="37" y="34"/>
                    </a:lnTo>
                    <a:lnTo>
                      <a:pt x="44" y="37"/>
                    </a:lnTo>
                    <a:lnTo>
                      <a:pt x="50" y="40"/>
                    </a:lnTo>
                    <a:lnTo>
                      <a:pt x="58" y="45"/>
                    </a:lnTo>
                    <a:lnTo>
                      <a:pt x="63" y="45"/>
                    </a:lnTo>
                    <a:lnTo>
                      <a:pt x="70" y="46"/>
                    </a:lnTo>
                    <a:lnTo>
                      <a:pt x="75" y="46"/>
                    </a:lnTo>
                    <a:lnTo>
                      <a:pt x="83" y="46"/>
                    </a:lnTo>
                    <a:lnTo>
                      <a:pt x="89" y="46"/>
                    </a:lnTo>
                    <a:lnTo>
                      <a:pt x="95" y="45"/>
                    </a:lnTo>
                    <a:lnTo>
                      <a:pt x="102" y="45"/>
                    </a:lnTo>
                    <a:lnTo>
                      <a:pt x="108" y="43"/>
                    </a:lnTo>
                    <a:lnTo>
                      <a:pt x="113" y="42"/>
                    </a:lnTo>
                    <a:lnTo>
                      <a:pt x="119" y="40"/>
                    </a:lnTo>
                    <a:lnTo>
                      <a:pt x="122" y="39"/>
                    </a:lnTo>
                    <a:lnTo>
                      <a:pt x="127" y="39"/>
                    </a:lnTo>
                    <a:lnTo>
                      <a:pt x="131" y="36"/>
                    </a:lnTo>
                    <a:lnTo>
                      <a:pt x="134" y="36"/>
                    </a:lnTo>
                    <a:lnTo>
                      <a:pt x="120" y="32"/>
                    </a:lnTo>
                    <a:lnTo>
                      <a:pt x="117" y="32"/>
                    </a:lnTo>
                    <a:lnTo>
                      <a:pt x="113" y="32"/>
                    </a:lnTo>
                    <a:lnTo>
                      <a:pt x="108" y="32"/>
                    </a:lnTo>
                    <a:lnTo>
                      <a:pt x="105" y="34"/>
                    </a:lnTo>
                    <a:lnTo>
                      <a:pt x="100" y="34"/>
                    </a:lnTo>
                    <a:lnTo>
                      <a:pt x="95" y="36"/>
                    </a:lnTo>
                    <a:lnTo>
                      <a:pt x="89" y="36"/>
                    </a:lnTo>
                    <a:lnTo>
                      <a:pt x="84" y="36"/>
                    </a:lnTo>
                    <a:lnTo>
                      <a:pt x="78" y="36"/>
                    </a:lnTo>
                    <a:lnTo>
                      <a:pt x="73" y="36"/>
                    </a:lnTo>
                    <a:lnTo>
                      <a:pt x="69" y="36"/>
                    </a:lnTo>
                    <a:lnTo>
                      <a:pt x="63" y="34"/>
                    </a:lnTo>
                    <a:lnTo>
                      <a:pt x="58" y="32"/>
                    </a:lnTo>
                    <a:lnTo>
                      <a:pt x="55" y="32"/>
                    </a:lnTo>
                    <a:lnTo>
                      <a:pt x="47" y="28"/>
                    </a:lnTo>
                    <a:lnTo>
                      <a:pt x="42" y="25"/>
                    </a:lnTo>
                    <a:lnTo>
                      <a:pt x="37" y="23"/>
                    </a:lnTo>
                    <a:lnTo>
                      <a:pt x="34" y="20"/>
                    </a:lnTo>
                    <a:lnTo>
                      <a:pt x="27" y="14"/>
                    </a:lnTo>
                    <a:lnTo>
                      <a:pt x="22" y="11"/>
                    </a:lnTo>
                    <a:lnTo>
                      <a:pt x="17" y="6"/>
                    </a:lnTo>
                    <a:lnTo>
                      <a:pt x="14" y="1"/>
                    </a:lnTo>
                    <a:lnTo>
                      <a:pt x="12" y="0"/>
                    </a:lnTo>
                    <a:lnTo>
                      <a:pt x="0" y="1"/>
                    </a:lnTo>
                    <a:close/>
                  </a:path>
                </a:pathLst>
              </a:custGeom>
              <a:solidFill>
                <a:srgbClr val="FFFFFF"/>
              </a:solidFill>
              <a:ln w="9525">
                <a:noFill/>
                <a:round/>
                <a:headEnd/>
                <a:tailEnd/>
              </a:ln>
            </p:spPr>
            <p:txBody>
              <a:bodyPr/>
              <a:lstStyle/>
              <a:p>
                <a:endParaRPr lang="de-AT"/>
              </a:p>
            </p:txBody>
          </p:sp>
          <p:sp>
            <p:nvSpPr>
              <p:cNvPr id="200" name="Freeform 215"/>
              <p:cNvSpPr>
                <a:spLocks/>
              </p:cNvSpPr>
              <p:nvPr/>
            </p:nvSpPr>
            <p:spPr bwMode="auto">
              <a:xfrm>
                <a:off x="1727" y="1128"/>
                <a:ext cx="14" cy="17"/>
              </a:xfrm>
              <a:custGeom>
                <a:avLst/>
                <a:gdLst>
                  <a:gd name="T0" fmla="*/ 3 w 28"/>
                  <a:gd name="T1" fmla="*/ 0 h 32"/>
                  <a:gd name="T2" fmla="*/ 3 w 28"/>
                  <a:gd name="T3" fmla="*/ 0 h 32"/>
                  <a:gd name="T4" fmla="*/ 2 w 28"/>
                  <a:gd name="T5" fmla="*/ 1 h 32"/>
                  <a:gd name="T6" fmla="*/ 2 w 28"/>
                  <a:gd name="T7" fmla="*/ 2 h 32"/>
                  <a:gd name="T8" fmla="*/ 1 w 28"/>
                  <a:gd name="T9" fmla="*/ 3 h 32"/>
                  <a:gd name="T10" fmla="*/ 1 w 28"/>
                  <a:gd name="T11" fmla="*/ 5 h 32"/>
                  <a:gd name="T12" fmla="*/ 0 w 28"/>
                  <a:gd name="T13" fmla="*/ 6 h 32"/>
                  <a:gd name="T14" fmla="*/ 0 w 28"/>
                  <a:gd name="T15" fmla="*/ 7 h 32"/>
                  <a:gd name="T16" fmla="*/ 1 w 28"/>
                  <a:gd name="T17" fmla="*/ 9 h 32"/>
                  <a:gd name="T18" fmla="*/ 3 w 28"/>
                  <a:gd name="T19" fmla="*/ 9 h 32"/>
                  <a:gd name="T20" fmla="*/ 4 w 28"/>
                  <a:gd name="T21" fmla="*/ 8 h 32"/>
                  <a:gd name="T22" fmla="*/ 5 w 28"/>
                  <a:gd name="T23" fmla="*/ 7 h 32"/>
                  <a:gd name="T24" fmla="*/ 6 w 28"/>
                  <a:gd name="T25" fmla="*/ 6 h 32"/>
                  <a:gd name="T26" fmla="*/ 7 w 28"/>
                  <a:gd name="T27" fmla="*/ 4 h 32"/>
                  <a:gd name="T28" fmla="*/ 7 w 28"/>
                  <a:gd name="T29" fmla="*/ 3 h 32"/>
                  <a:gd name="T30" fmla="*/ 7 w 28"/>
                  <a:gd name="T31" fmla="*/ 2 h 32"/>
                  <a:gd name="T32" fmla="*/ 7 w 28"/>
                  <a:gd name="T33" fmla="*/ 1 h 32"/>
                  <a:gd name="T34" fmla="*/ 6 w 28"/>
                  <a:gd name="T35" fmla="*/ 0 h 32"/>
                  <a:gd name="T36" fmla="*/ 5 w 28"/>
                  <a:gd name="T37" fmla="*/ 0 h 32"/>
                  <a:gd name="T38" fmla="*/ 3 w 28"/>
                  <a:gd name="T39" fmla="*/ 0 h 32"/>
                  <a:gd name="T40" fmla="*/ 3 w 28"/>
                  <a:gd name="T41" fmla="*/ 0 h 32"/>
                  <a:gd name="T42" fmla="*/ 3 w 28"/>
                  <a:gd name="T43" fmla="*/ 0 h 3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8"/>
                  <a:gd name="T67" fmla="*/ 0 h 32"/>
                  <a:gd name="T68" fmla="*/ 28 w 28"/>
                  <a:gd name="T69" fmla="*/ 32 h 3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8" h="32">
                    <a:moveTo>
                      <a:pt x="11" y="0"/>
                    </a:moveTo>
                    <a:lnTo>
                      <a:pt x="9" y="0"/>
                    </a:lnTo>
                    <a:lnTo>
                      <a:pt x="7" y="3"/>
                    </a:lnTo>
                    <a:lnTo>
                      <a:pt x="6" y="7"/>
                    </a:lnTo>
                    <a:lnTo>
                      <a:pt x="3" y="12"/>
                    </a:lnTo>
                    <a:lnTo>
                      <a:pt x="1" y="17"/>
                    </a:lnTo>
                    <a:lnTo>
                      <a:pt x="0" y="23"/>
                    </a:lnTo>
                    <a:lnTo>
                      <a:pt x="0" y="26"/>
                    </a:lnTo>
                    <a:lnTo>
                      <a:pt x="3" y="31"/>
                    </a:lnTo>
                    <a:lnTo>
                      <a:pt x="9" y="32"/>
                    </a:lnTo>
                    <a:lnTo>
                      <a:pt x="15" y="28"/>
                    </a:lnTo>
                    <a:lnTo>
                      <a:pt x="18" y="25"/>
                    </a:lnTo>
                    <a:lnTo>
                      <a:pt x="22" y="20"/>
                    </a:lnTo>
                    <a:lnTo>
                      <a:pt x="25" y="15"/>
                    </a:lnTo>
                    <a:lnTo>
                      <a:pt x="28" y="10"/>
                    </a:lnTo>
                    <a:lnTo>
                      <a:pt x="28" y="6"/>
                    </a:lnTo>
                    <a:lnTo>
                      <a:pt x="25" y="3"/>
                    </a:lnTo>
                    <a:lnTo>
                      <a:pt x="22" y="0"/>
                    </a:lnTo>
                    <a:lnTo>
                      <a:pt x="20" y="0"/>
                    </a:lnTo>
                    <a:lnTo>
                      <a:pt x="12" y="0"/>
                    </a:lnTo>
                    <a:lnTo>
                      <a:pt x="11" y="0"/>
                    </a:lnTo>
                    <a:close/>
                  </a:path>
                </a:pathLst>
              </a:custGeom>
              <a:solidFill>
                <a:srgbClr val="FFFFFF"/>
              </a:solidFill>
              <a:ln w="9525">
                <a:noFill/>
                <a:round/>
                <a:headEnd/>
                <a:tailEnd/>
              </a:ln>
            </p:spPr>
            <p:txBody>
              <a:bodyPr/>
              <a:lstStyle/>
              <a:p>
                <a:endParaRPr lang="de-AT"/>
              </a:p>
            </p:txBody>
          </p:sp>
          <p:sp>
            <p:nvSpPr>
              <p:cNvPr id="201" name="Freeform 216"/>
              <p:cNvSpPr>
                <a:spLocks/>
              </p:cNvSpPr>
              <p:nvPr/>
            </p:nvSpPr>
            <p:spPr bwMode="auto">
              <a:xfrm>
                <a:off x="1702" y="1138"/>
                <a:ext cx="6" cy="11"/>
              </a:xfrm>
              <a:custGeom>
                <a:avLst/>
                <a:gdLst>
                  <a:gd name="T0" fmla="*/ 1 w 13"/>
                  <a:gd name="T1" fmla="*/ 0 h 20"/>
                  <a:gd name="T2" fmla="*/ 3 w 13"/>
                  <a:gd name="T3" fmla="*/ 2 h 20"/>
                  <a:gd name="T4" fmla="*/ 2 w 13"/>
                  <a:gd name="T5" fmla="*/ 2 h 20"/>
                  <a:gd name="T6" fmla="*/ 2 w 13"/>
                  <a:gd name="T7" fmla="*/ 4 h 20"/>
                  <a:gd name="T8" fmla="*/ 1 w 13"/>
                  <a:gd name="T9" fmla="*/ 5 h 20"/>
                  <a:gd name="T10" fmla="*/ 1 w 13"/>
                  <a:gd name="T11" fmla="*/ 6 h 20"/>
                  <a:gd name="T12" fmla="*/ 0 w 13"/>
                  <a:gd name="T13" fmla="*/ 4 h 20"/>
                  <a:gd name="T14" fmla="*/ 0 w 13"/>
                  <a:gd name="T15" fmla="*/ 4 h 20"/>
                  <a:gd name="T16" fmla="*/ 1 w 13"/>
                  <a:gd name="T17" fmla="*/ 0 h 20"/>
                  <a:gd name="T18" fmla="*/ 1 w 13"/>
                  <a:gd name="T19" fmla="*/ 0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
                  <a:gd name="T31" fmla="*/ 0 h 20"/>
                  <a:gd name="T32" fmla="*/ 13 w 13"/>
                  <a:gd name="T33" fmla="*/ 20 h 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 h="20">
                    <a:moveTo>
                      <a:pt x="6" y="0"/>
                    </a:moveTo>
                    <a:lnTo>
                      <a:pt x="13" y="5"/>
                    </a:lnTo>
                    <a:lnTo>
                      <a:pt x="11" y="8"/>
                    </a:lnTo>
                    <a:lnTo>
                      <a:pt x="9" y="12"/>
                    </a:lnTo>
                    <a:lnTo>
                      <a:pt x="6" y="17"/>
                    </a:lnTo>
                    <a:lnTo>
                      <a:pt x="5" y="20"/>
                    </a:lnTo>
                    <a:lnTo>
                      <a:pt x="0" y="15"/>
                    </a:lnTo>
                    <a:lnTo>
                      <a:pt x="0" y="14"/>
                    </a:lnTo>
                    <a:lnTo>
                      <a:pt x="6" y="0"/>
                    </a:lnTo>
                    <a:close/>
                  </a:path>
                </a:pathLst>
              </a:custGeom>
              <a:solidFill>
                <a:srgbClr val="FFFFFF"/>
              </a:solidFill>
              <a:ln w="9525">
                <a:noFill/>
                <a:round/>
                <a:headEnd/>
                <a:tailEnd/>
              </a:ln>
            </p:spPr>
            <p:txBody>
              <a:bodyPr/>
              <a:lstStyle/>
              <a:p>
                <a:endParaRPr lang="de-AT"/>
              </a:p>
            </p:txBody>
          </p:sp>
          <p:sp>
            <p:nvSpPr>
              <p:cNvPr id="202" name="Freeform 217"/>
              <p:cNvSpPr>
                <a:spLocks/>
              </p:cNvSpPr>
              <p:nvPr/>
            </p:nvSpPr>
            <p:spPr bwMode="auto">
              <a:xfrm>
                <a:off x="1710" y="1145"/>
                <a:ext cx="6" cy="9"/>
              </a:xfrm>
              <a:custGeom>
                <a:avLst/>
                <a:gdLst>
                  <a:gd name="T0" fmla="*/ 1 w 13"/>
                  <a:gd name="T1" fmla="*/ 0 h 17"/>
                  <a:gd name="T2" fmla="*/ 3 w 13"/>
                  <a:gd name="T3" fmla="*/ 1 h 17"/>
                  <a:gd name="T4" fmla="*/ 3 w 13"/>
                  <a:gd name="T5" fmla="*/ 1 h 17"/>
                  <a:gd name="T6" fmla="*/ 2 w 13"/>
                  <a:gd name="T7" fmla="*/ 2 h 17"/>
                  <a:gd name="T8" fmla="*/ 2 w 13"/>
                  <a:gd name="T9" fmla="*/ 4 h 17"/>
                  <a:gd name="T10" fmla="*/ 1 w 13"/>
                  <a:gd name="T11" fmla="*/ 5 h 17"/>
                  <a:gd name="T12" fmla="*/ 0 w 13"/>
                  <a:gd name="T13" fmla="*/ 4 h 17"/>
                  <a:gd name="T14" fmla="*/ 0 w 13"/>
                  <a:gd name="T15" fmla="*/ 4 h 17"/>
                  <a:gd name="T16" fmla="*/ 1 w 13"/>
                  <a:gd name="T17" fmla="*/ 0 h 17"/>
                  <a:gd name="T18" fmla="*/ 1 w 13"/>
                  <a:gd name="T19" fmla="*/ 0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
                  <a:gd name="T31" fmla="*/ 0 h 17"/>
                  <a:gd name="T32" fmla="*/ 13 w 13"/>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 h="17">
                    <a:moveTo>
                      <a:pt x="5" y="0"/>
                    </a:moveTo>
                    <a:lnTo>
                      <a:pt x="13" y="1"/>
                    </a:lnTo>
                    <a:lnTo>
                      <a:pt x="13" y="3"/>
                    </a:lnTo>
                    <a:lnTo>
                      <a:pt x="11" y="8"/>
                    </a:lnTo>
                    <a:lnTo>
                      <a:pt x="8" y="14"/>
                    </a:lnTo>
                    <a:lnTo>
                      <a:pt x="6" y="17"/>
                    </a:lnTo>
                    <a:lnTo>
                      <a:pt x="2" y="16"/>
                    </a:lnTo>
                    <a:lnTo>
                      <a:pt x="0" y="14"/>
                    </a:lnTo>
                    <a:lnTo>
                      <a:pt x="5" y="0"/>
                    </a:lnTo>
                    <a:close/>
                  </a:path>
                </a:pathLst>
              </a:custGeom>
              <a:solidFill>
                <a:srgbClr val="FFFFFF"/>
              </a:solidFill>
              <a:ln w="9525">
                <a:noFill/>
                <a:round/>
                <a:headEnd/>
                <a:tailEnd/>
              </a:ln>
            </p:spPr>
            <p:txBody>
              <a:bodyPr/>
              <a:lstStyle/>
              <a:p>
                <a:endParaRPr lang="de-AT"/>
              </a:p>
            </p:txBody>
          </p:sp>
          <p:sp>
            <p:nvSpPr>
              <p:cNvPr id="203" name="Freeform 218"/>
              <p:cNvSpPr>
                <a:spLocks/>
              </p:cNvSpPr>
              <p:nvPr/>
            </p:nvSpPr>
            <p:spPr bwMode="auto">
              <a:xfrm>
                <a:off x="1720" y="1149"/>
                <a:ext cx="4" cy="8"/>
              </a:xfrm>
              <a:custGeom>
                <a:avLst/>
                <a:gdLst>
                  <a:gd name="T0" fmla="*/ 1 w 9"/>
                  <a:gd name="T1" fmla="*/ 0 h 17"/>
                  <a:gd name="T2" fmla="*/ 2 w 9"/>
                  <a:gd name="T3" fmla="*/ 0 h 17"/>
                  <a:gd name="T4" fmla="*/ 2 w 9"/>
                  <a:gd name="T5" fmla="*/ 0 h 17"/>
                  <a:gd name="T6" fmla="*/ 2 w 9"/>
                  <a:gd name="T7" fmla="*/ 2 h 17"/>
                  <a:gd name="T8" fmla="*/ 2 w 9"/>
                  <a:gd name="T9" fmla="*/ 3 h 17"/>
                  <a:gd name="T10" fmla="*/ 2 w 9"/>
                  <a:gd name="T11" fmla="*/ 4 h 17"/>
                  <a:gd name="T12" fmla="*/ 0 w 9"/>
                  <a:gd name="T13" fmla="*/ 4 h 17"/>
                  <a:gd name="T14" fmla="*/ 0 w 9"/>
                  <a:gd name="T15" fmla="*/ 4 h 17"/>
                  <a:gd name="T16" fmla="*/ 1 w 9"/>
                  <a:gd name="T17" fmla="*/ 0 h 17"/>
                  <a:gd name="T18" fmla="*/ 1 w 9"/>
                  <a:gd name="T19" fmla="*/ 0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17"/>
                  <a:gd name="T32" fmla="*/ 9 w 9"/>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17">
                    <a:moveTo>
                      <a:pt x="5" y="0"/>
                    </a:moveTo>
                    <a:lnTo>
                      <a:pt x="9" y="2"/>
                    </a:lnTo>
                    <a:lnTo>
                      <a:pt x="9" y="3"/>
                    </a:lnTo>
                    <a:lnTo>
                      <a:pt x="9" y="8"/>
                    </a:lnTo>
                    <a:lnTo>
                      <a:pt x="9" y="14"/>
                    </a:lnTo>
                    <a:lnTo>
                      <a:pt x="8" y="17"/>
                    </a:lnTo>
                    <a:lnTo>
                      <a:pt x="2" y="17"/>
                    </a:lnTo>
                    <a:lnTo>
                      <a:pt x="0" y="16"/>
                    </a:lnTo>
                    <a:lnTo>
                      <a:pt x="5" y="0"/>
                    </a:lnTo>
                    <a:close/>
                  </a:path>
                </a:pathLst>
              </a:custGeom>
              <a:solidFill>
                <a:srgbClr val="FFFFFF"/>
              </a:solidFill>
              <a:ln w="9525">
                <a:noFill/>
                <a:round/>
                <a:headEnd/>
                <a:tailEnd/>
              </a:ln>
            </p:spPr>
            <p:txBody>
              <a:bodyPr/>
              <a:lstStyle/>
              <a:p>
                <a:endParaRPr lang="de-AT"/>
              </a:p>
            </p:txBody>
          </p:sp>
          <p:sp>
            <p:nvSpPr>
              <p:cNvPr id="204" name="Freeform 219"/>
              <p:cNvSpPr>
                <a:spLocks/>
              </p:cNvSpPr>
              <p:nvPr/>
            </p:nvSpPr>
            <p:spPr bwMode="auto">
              <a:xfrm>
                <a:off x="1729" y="1150"/>
                <a:ext cx="5" cy="10"/>
              </a:xfrm>
              <a:custGeom>
                <a:avLst/>
                <a:gdLst>
                  <a:gd name="T0" fmla="*/ 1 w 9"/>
                  <a:gd name="T1" fmla="*/ 0 h 19"/>
                  <a:gd name="T2" fmla="*/ 3 w 9"/>
                  <a:gd name="T3" fmla="*/ 0 h 19"/>
                  <a:gd name="T4" fmla="*/ 3 w 9"/>
                  <a:gd name="T5" fmla="*/ 1 h 19"/>
                  <a:gd name="T6" fmla="*/ 3 w 9"/>
                  <a:gd name="T7" fmla="*/ 3 h 19"/>
                  <a:gd name="T8" fmla="*/ 2 w 9"/>
                  <a:gd name="T9" fmla="*/ 4 h 19"/>
                  <a:gd name="T10" fmla="*/ 1 w 9"/>
                  <a:gd name="T11" fmla="*/ 5 h 19"/>
                  <a:gd name="T12" fmla="*/ 1 w 9"/>
                  <a:gd name="T13" fmla="*/ 5 h 19"/>
                  <a:gd name="T14" fmla="*/ 0 w 9"/>
                  <a:gd name="T15" fmla="*/ 4 h 19"/>
                  <a:gd name="T16" fmla="*/ 0 w 9"/>
                  <a:gd name="T17" fmla="*/ 4 h 19"/>
                  <a:gd name="T18" fmla="*/ 0 w 9"/>
                  <a:gd name="T19" fmla="*/ 4 h 19"/>
                  <a:gd name="T20" fmla="*/ 1 w 9"/>
                  <a:gd name="T21" fmla="*/ 0 h 19"/>
                  <a:gd name="T22" fmla="*/ 1 w 9"/>
                  <a:gd name="T23" fmla="*/ 0 h 1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
                  <a:gd name="T37" fmla="*/ 0 h 19"/>
                  <a:gd name="T38" fmla="*/ 9 w 9"/>
                  <a:gd name="T39" fmla="*/ 19 h 1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 h="19">
                    <a:moveTo>
                      <a:pt x="1" y="0"/>
                    </a:moveTo>
                    <a:lnTo>
                      <a:pt x="9" y="0"/>
                    </a:lnTo>
                    <a:lnTo>
                      <a:pt x="9" y="3"/>
                    </a:lnTo>
                    <a:lnTo>
                      <a:pt x="9" y="10"/>
                    </a:lnTo>
                    <a:lnTo>
                      <a:pt x="8" y="16"/>
                    </a:lnTo>
                    <a:lnTo>
                      <a:pt x="4" y="19"/>
                    </a:lnTo>
                    <a:lnTo>
                      <a:pt x="1" y="17"/>
                    </a:lnTo>
                    <a:lnTo>
                      <a:pt x="0" y="16"/>
                    </a:lnTo>
                    <a:lnTo>
                      <a:pt x="0" y="14"/>
                    </a:lnTo>
                    <a:lnTo>
                      <a:pt x="0" y="13"/>
                    </a:lnTo>
                    <a:lnTo>
                      <a:pt x="1" y="0"/>
                    </a:lnTo>
                    <a:close/>
                  </a:path>
                </a:pathLst>
              </a:custGeom>
              <a:solidFill>
                <a:srgbClr val="FFFFFF"/>
              </a:solidFill>
              <a:ln w="9525">
                <a:noFill/>
                <a:round/>
                <a:headEnd/>
                <a:tailEnd/>
              </a:ln>
            </p:spPr>
            <p:txBody>
              <a:bodyPr/>
              <a:lstStyle/>
              <a:p>
                <a:endParaRPr lang="de-AT"/>
              </a:p>
            </p:txBody>
          </p:sp>
          <p:sp>
            <p:nvSpPr>
              <p:cNvPr id="205" name="Freeform 220"/>
              <p:cNvSpPr>
                <a:spLocks/>
              </p:cNvSpPr>
              <p:nvPr/>
            </p:nvSpPr>
            <p:spPr bwMode="auto">
              <a:xfrm>
                <a:off x="1738" y="1149"/>
                <a:ext cx="5" cy="11"/>
              </a:xfrm>
              <a:custGeom>
                <a:avLst/>
                <a:gdLst>
                  <a:gd name="T0" fmla="*/ 1 w 9"/>
                  <a:gd name="T1" fmla="*/ 1 h 20"/>
                  <a:gd name="T2" fmla="*/ 3 w 9"/>
                  <a:gd name="T3" fmla="*/ 0 h 20"/>
                  <a:gd name="T4" fmla="*/ 2 w 9"/>
                  <a:gd name="T5" fmla="*/ 1 h 20"/>
                  <a:gd name="T6" fmla="*/ 2 w 9"/>
                  <a:gd name="T7" fmla="*/ 3 h 20"/>
                  <a:gd name="T8" fmla="*/ 2 w 9"/>
                  <a:gd name="T9" fmla="*/ 5 h 20"/>
                  <a:gd name="T10" fmla="*/ 2 w 9"/>
                  <a:gd name="T11" fmla="*/ 6 h 20"/>
                  <a:gd name="T12" fmla="*/ 1 w 9"/>
                  <a:gd name="T13" fmla="*/ 6 h 20"/>
                  <a:gd name="T14" fmla="*/ 1 w 9"/>
                  <a:gd name="T15" fmla="*/ 6 h 20"/>
                  <a:gd name="T16" fmla="*/ 0 w 9"/>
                  <a:gd name="T17" fmla="*/ 4 h 20"/>
                  <a:gd name="T18" fmla="*/ 0 w 9"/>
                  <a:gd name="T19" fmla="*/ 4 h 20"/>
                  <a:gd name="T20" fmla="*/ 1 w 9"/>
                  <a:gd name="T21" fmla="*/ 1 h 20"/>
                  <a:gd name="T22" fmla="*/ 1 w 9"/>
                  <a:gd name="T23" fmla="*/ 1 h 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
                  <a:gd name="T37" fmla="*/ 0 h 20"/>
                  <a:gd name="T38" fmla="*/ 9 w 9"/>
                  <a:gd name="T39" fmla="*/ 20 h 2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 h="20">
                    <a:moveTo>
                      <a:pt x="1" y="1"/>
                    </a:moveTo>
                    <a:lnTo>
                      <a:pt x="9" y="0"/>
                    </a:lnTo>
                    <a:lnTo>
                      <a:pt x="7" y="3"/>
                    </a:lnTo>
                    <a:lnTo>
                      <a:pt x="7" y="9"/>
                    </a:lnTo>
                    <a:lnTo>
                      <a:pt x="7" y="17"/>
                    </a:lnTo>
                    <a:lnTo>
                      <a:pt x="6" y="20"/>
                    </a:lnTo>
                    <a:lnTo>
                      <a:pt x="1" y="20"/>
                    </a:lnTo>
                    <a:lnTo>
                      <a:pt x="1" y="18"/>
                    </a:lnTo>
                    <a:lnTo>
                      <a:pt x="0" y="15"/>
                    </a:lnTo>
                    <a:lnTo>
                      <a:pt x="1" y="1"/>
                    </a:lnTo>
                    <a:close/>
                  </a:path>
                </a:pathLst>
              </a:custGeom>
              <a:solidFill>
                <a:srgbClr val="FFFFFF"/>
              </a:solidFill>
              <a:ln w="9525">
                <a:noFill/>
                <a:round/>
                <a:headEnd/>
                <a:tailEnd/>
              </a:ln>
            </p:spPr>
            <p:txBody>
              <a:bodyPr/>
              <a:lstStyle/>
              <a:p>
                <a:endParaRPr lang="de-AT"/>
              </a:p>
            </p:txBody>
          </p:sp>
          <p:sp>
            <p:nvSpPr>
              <p:cNvPr id="206" name="Freeform 221"/>
              <p:cNvSpPr>
                <a:spLocks/>
              </p:cNvSpPr>
              <p:nvPr/>
            </p:nvSpPr>
            <p:spPr bwMode="auto">
              <a:xfrm>
                <a:off x="1938" y="1349"/>
                <a:ext cx="36" cy="10"/>
              </a:xfrm>
              <a:custGeom>
                <a:avLst/>
                <a:gdLst>
                  <a:gd name="T0" fmla="*/ 18 w 74"/>
                  <a:gd name="T1" fmla="*/ 5 h 19"/>
                  <a:gd name="T2" fmla="*/ 0 w 74"/>
                  <a:gd name="T3" fmla="*/ 3 h 19"/>
                  <a:gd name="T4" fmla="*/ 0 w 74"/>
                  <a:gd name="T5" fmla="*/ 0 h 19"/>
                  <a:gd name="T6" fmla="*/ 18 w 74"/>
                  <a:gd name="T7" fmla="*/ 4 h 19"/>
                  <a:gd name="T8" fmla="*/ 18 w 74"/>
                  <a:gd name="T9" fmla="*/ 5 h 19"/>
                  <a:gd name="T10" fmla="*/ 18 w 74"/>
                  <a:gd name="T11" fmla="*/ 5 h 19"/>
                  <a:gd name="T12" fmla="*/ 0 60000 65536"/>
                  <a:gd name="T13" fmla="*/ 0 60000 65536"/>
                  <a:gd name="T14" fmla="*/ 0 60000 65536"/>
                  <a:gd name="T15" fmla="*/ 0 60000 65536"/>
                  <a:gd name="T16" fmla="*/ 0 60000 65536"/>
                  <a:gd name="T17" fmla="*/ 0 60000 65536"/>
                  <a:gd name="T18" fmla="*/ 0 w 74"/>
                  <a:gd name="T19" fmla="*/ 0 h 19"/>
                  <a:gd name="T20" fmla="*/ 74 w 74"/>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74" h="19">
                    <a:moveTo>
                      <a:pt x="74" y="19"/>
                    </a:moveTo>
                    <a:lnTo>
                      <a:pt x="0" y="9"/>
                    </a:lnTo>
                    <a:lnTo>
                      <a:pt x="3" y="0"/>
                    </a:lnTo>
                    <a:lnTo>
                      <a:pt x="74" y="14"/>
                    </a:lnTo>
                    <a:lnTo>
                      <a:pt x="74" y="19"/>
                    </a:lnTo>
                    <a:close/>
                  </a:path>
                </a:pathLst>
              </a:custGeom>
              <a:solidFill>
                <a:srgbClr val="FFFFFF"/>
              </a:solidFill>
              <a:ln w="9525">
                <a:noFill/>
                <a:round/>
                <a:headEnd/>
                <a:tailEnd/>
              </a:ln>
            </p:spPr>
            <p:txBody>
              <a:bodyPr/>
              <a:lstStyle/>
              <a:p>
                <a:endParaRPr lang="de-AT"/>
              </a:p>
            </p:txBody>
          </p:sp>
          <p:sp>
            <p:nvSpPr>
              <p:cNvPr id="207" name="Freeform 222"/>
              <p:cNvSpPr>
                <a:spLocks/>
              </p:cNvSpPr>
              <p:nvPr/>
            </p:nvSpPr>
            <p:spPr bwMode="auto">
              <a:xfrm>
                <a:off x="1969" y="1361"/>
                <a:ext cx="8" cy="6"/>
              </a:xfrm>
              <a:custGeom>
                <a:avLst/>
                <a:gdLst>
                  <a:gd name="T0" fmla="*/ 3 w 17"/>
                  <a:gd name="T1" fmla="*/ 0 h 13"/>
                  <a:gd name="T2" fmla="*/ 4 w 17"/>
                  <a:gd name="T3" fmla="*/ 1 h 13"/>
                  <a:gd name="T4" fmla="*/ 1 w 17"/>
                  <a:gd name="T5" fmla="*/ 3 h 13"/>
                  <a:gd name="T6" fmla="*/ 0 w 17"/>
                  <a:gd name="T7" fmla="*/ 2 h 13"/>
                  <a:gd name="T8" fmla="*/ 3 w 17"/>
                  <a:gd name="T9" fmla="*/ 0 h 13"/>
                  <a:gd name="T10" fmla="*/ 3 w 17"/>
                  <a:gd name="T11" fmla="*/ 0 h 13"/>
                  <a:gd name="T12" fmla="*/ 0 60000 65536"/>
                  <a:gd name="T13" fmla="*/ 0 60000 65536"/>
                  <a:gd name="T14" fmla="*/ 0 60000 65536"/>
                  <a:gd name="T15" fmla="*/ 0 60000 65536"/>
                  <a:gd name="T16" fmla="*/ 0 60000 65536"/>
                  <a:gd name="T17" fmla="*/ 0 60000 65536"/>
                  <a:gd name="T18" fmla="*/ 0 w 17"/>
                  <a:gd name="T19" fmla="*/ 0 h 13"/>
                  <a:gd name="T20" fmla="*/ 17 w 1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17" h="13">
                    <a:moveTo>
                      <a:pt x="14" y="0"/>
                    </a:moveTo>
                    <a:lnTo>
                      <a:pt x="17" y="5"/>
                    </a:lnTo>
                    <a:lnTo>
                      <a:pt x="4" y="13"/>
                    </a:lnTo>
                    <a:lnTo>
                      <a:pt x="0" y="8"/>
                    </a:lnTo>
                    <a:lnTo>
                      <a:pt x="14" y="0"/>
                    </a:lnTo>
                    <a:close/>
                  </a:path>
                </a:pathLst>
              </a:custGeom>
              <a:solidFill>
                <a:srgbClr val="FFFFFF"/>
              </a:solidFill>
              <a:ln w="9525">
                <a:noFill/>
                <a:round/>
                <a:headEnd/>
                <a:tailEnd/>
              </a:ln>
            </p:spPr>
            <p:txBody>
              <a:bodyPr/>
              <a:lstStyle/>
              <a:p>
                <a:endParaRPr lang="de-AT"/>
              </a:p>
            </p:txBody>
          </p:sp>
          <p:sp>
            <p:nvSpPr>
              <p:cNvPr id="208" name="Freeform 223"/>
              <p:cNvSpPr>
                <a:spLocks/>
              </p:cNvSpPr>
              <p:nvPr/>
            </p:nvSpPr>
            <p:spPr bwMode="auto">
              <a:xfrm>
                <a:off x="1973" y="1366"/>
                <a:ext cx="6" cy="6"/>
              </a:xfrm>
              <a:custGeom>
                <a:avLst/>
                <a:gdLst>
                  <a:gd name="T0" fmla="*/ 2 w 13"/>
                  <a:gd name="T1" fmla="*/ 0 h 12"/>
                  <a:gd name="T2" fmla="*/ 3 w 13"/>
                  <a:gd name="T3" fmla="*/ 1 h 12"/>
                  <a:gd name="T4" fmla="*/ 1 w 13"/>
                  <a:gd name="T5" fmla="*/ 3 h 12"/>
                  <a:gd name="T6" fmla="*/ 0 w 13"/>
                  <a:gd name="T7" fmla="*/ 2 h 12"/>
                  <a:gd name="T8" fmla="*/ 2 w 13"/>
                  <a:gd name="T9" fmla="*/ 0 h 12"/>
                  <a:gd name="T10" fmla="*/ 2 w 13"/>
                  <a:gd name="T11" fmla="*/ 0 h 12"/>
                  <a:gd name="T12" fmla="*/ 0 60000 65536"/>
                  <a:gd name="T13" fmla="*/ 0 60000 65536"/>
                  <a:gd name="T14" fmla="*/ 0 60000 65536"/>
                  <a:gd name="T15" fmla="*/ 0 60000 65536"/>
                  <a:gd name="T16" fmla="*/ 0 60000 65536"/>
                  <a:gd name="T17" fmla="*/ 0 60000 65536"/>
                  <a:gd name="T18" fmla="*/ 0 w 13"/>
                  <a:gd name="T19" fmla="*/ 0 h 12"/>
                  <a:gd name="T20" fmla="*/ 13 w 13"/>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13" h="12">
                    <a:moveTo>
                      <a:pt x="11" y="0"/>
                    </a:moveTo>
                    <a:lnTo>
                      <a:pt x="13" y="3"/>
                    </a:lnTo>
                    <a:lnTo>
                      <a:pt x="4" y="12"/>
                    </a:lnTo>
                    <a:lnTo>
                      <a:pt x="0" y="7"/>
                    </a:lnTo>
                    <a:lnTo>
                      <a:pt x="11" y="0"/>
                    </a:lnTo>
                    <a:close/>
                  </a:path>
                </a:pathLst>
              </a:custGeom>
              <a:solidFill>
                <a:srgbClr val="FFFFFF"/>
              </a:solidFill>
              <a:ln w="9525">
                <a:noFill/>
                <a:round/>
                <a:headEnd/>
                <a:tailEnd/>
              </a:ln>
            </p:spPr>
            <p:txBody>
              <a:bodyPr/>
              <a:lstStyle/>
              <a:p>
                <a:endParaRPr lang="de-AT"/>
              </a:p>
            </p:txBody>
          </p:sp>
          <p:sp>
            <p:nvSpPr>
              <p:cNvPr id="209" name="Freeform 224"/>
              <p:cNvSpPr>
                <a:spLocks/>
              </p:cNvSpPr>
              <p:nvPr/>
            </p:nvSpPr>
            <p:spPr bwMode="auto">
              <a:xfrm>
                <a:off x="2023" y="1353"/>
                <a:ext cx="19" cy="4"/>
              </a:xfrm>
              <a:custGeom>
                <a:avLst/>
                <a:gdLst>
                  <a:gd name="T0" fmla="*/ 9 w 39"/>
                  <a:gd name="T1" fmla="*/ 2 h 7"/>
                  <a:gd name="T2" fmla="*/ 0 w 39"/>
                  <a:gd name="T3" fmla="*/ 2 h 7"/>
                  <a:gd name="T4" fmla="*/ 0 w 39"/>
                  <a:gd name="T5" fmla="*/ 1 h 7"/>
                  <a:gd name="T6" fmla="*/ 9 w 39"/>
                  <a:gd name="T7" fmla="*/ 0 h 7"/>
                  <a:gd name="T8" fmla="*/ 9 w 39"/>
                  <a:gd name="T9" fmla="*/ 2 h 7"/>
                  <a:gd name="T10" fmla="*/ 9 w 39"/>
                  <a:gd name="T11" fmla="*/ 2 h 7"/>
                  <a:gd name="T12" fmla="*/ 0 60000 65536"/>
                  <a:gd name="T13" fmla="*/ 0 60000 65536"/>
                  <a:gd name="T14" fmla="*/ 0 60000 65536"/>
                  <a:gd name="T15" fmla="*/ 0 60000 65536"/>
                  <a:gd name="T16" fmla="*/ 0 60000 65536"/>
                  <a:gd name="T17" fmla="*/ 0 60000 65536"/>
                  <a:gd name="T18" fmla="*/ 0 w 39"/>
                  <a:gd name="T19" fmla="*/ 0 h 7"/>
                  <a:gd name="T20" fmla="*/ 39 w 39"/>
                  <a:gd name="T21" fmla="*/ 7 h 7"/>
                </a:gdLst>
                <a:ahLst/>
                <a:cxnLst>
                  <a:cxn ang="T12">
                    <a:pos x="T0" y="T1"/>
                  </a:cxn>
                  <a:cxn ang="T13">
                    <a:pos x="T2" y="T3"/>
                  </a:cxn>
                  <a:cxn ang="T14">
                    <a:pos x="T4" y="T5"/>
                  </a:cxn>
                  <a:cxn ang="T15">
                    <a:pos x="T6" y="T7"/>
                  </a:cxn>
                  <a:cxn ang="T16">
                    <a:pos x="T8" y="T9"/>
                  </a:cxn>
                  <a:cxn ang="T17">
                    <a:pos x="T10" y="T11"/>
                  </a:cxn>
                </a:cxnLst>
                <a:rect l="T18" t="T19" r="T20" b="T21"/>
                <a:pathLst>
                  <a:path w="39" h="7">
                    <a:moveTo>
                      <a:pt x="37" y="7"/>
                    </a:moveTo>
                    <a:lnTo>
                      <a:pt x="0" y="7"/>
                    </a:lnTo>
                    <a:lnTo>
                      <a:pt x="0" y="3"/>
                    </a:lnTo>
                    <a:lnTo>
                      <a:pt x="39" y="0"/>
                    </a:lnTo>
                    <a:lnTo>
                      <a:pt x="37" y="7"/>
                    </a:lnTo>
                    <a:close/>
                  </a:path>
                </a:pathLst>
              </a:custGeom>
              <a:solidFill>
                <a:srgbClr val="FFFFFF"/>
              </a:solidFill>
              <a:ln w="9525">
                <a:noFill/>
                <a:round/>
                <a:headEnd/>
                <a:tailEnd/>
              </a:ln>
            </p:spPr>
            <p:txBody>
              <a:bodyPr/>
              <a:lstStyle/>
              <a:p>
                <a:endParaRPr lang="de-AT"/>
              </a:p>
            </p:txBody>
          </p:sp>
          <p:sp>
            <p:nvSpPr>
              <p:cNvPr id="210" name="Freeform 225"/>
              <p:cNvSpPr>
                <a:spLocks/>
              </p:cNvSpPr>
              <p:nvPr/>
            </p:nvSpPr>
            <p:spPr bwMode="auto">
              <a:xfrm>
                <a:off x="2038" y="1360"/>
                <a:ext cx="7" cy="7"/>
              </a:xfrm>
              <a:custGeom>
                <a:avLst/>
                <a:gdLst>
                  <a:gd name="T0" fmla="*/ 3 w 14"/>
                  <a:gd name="T1" fmla="*/ 0 h 14"/>
                  <a:gd name="T2" fmla="*/ 4 w 14"/>
                  <a:gd name="T3" fmla="*/ 1 h 14"/>
                  <a:gd name="T4" fmla="*/ 1 w 14"/>
                  <a:gd name="T5" fmla="*/ 4 h 14"/>
                  <a:gd name="T6" fmla="*/ 0 w 14"/>
                  <a:gd name="T7" fmla="*/ 3 h 14"/>
                  <a:gd name="T8" fmla="*/ 3 w 14"/>
                  <a:gd name="T9" fmla="*/ 0 h 14"/>
                  <a:gd name="T10" fmla="*/ 3 w 14"/>
                  <a:gd name="T11" fmla="*/ 0 h 14"/>
                  <a:gd name="T12" fmla="*/ 0 60000 65536"/>
                  <a:gd name="T13" fmla="*/ 0 60000 65536"/>
                  <a:gd name="T14" fmla="*/ 0 60000 65536"/>
                  <a:gd name="T15" fmla="*/ 0 60000 65536"/>
                  <a:gd name="T16" fmla="*/ 0 60000 65536"/>
                  <a:gd name="T17" fmla="*/ 0 60000 65536"/>
                  <a:gd name="T18" fmla="*/ 0 w 14"/>
                  <a:gd name="T19" fmla="*/ 0 h 14"/>
                  <a:gd name="T20" fmla="*/ 14 w 14"/>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14" h="14">
                    <a:moveTo>
                      <a:pt x="11" y="0"/>
                    </a:moveTo>
                    <a:lnTo>
                      <a:pt x="14" y="3"/>
                    </a:lnTo>
                    <a:lnTo>
                      <a:pt x="4" y="14"/>
                    </a:lnTo>
                    <a:lnTo>
                      <a:pt x="0" y="9"/>
                    </a:lnTo>
                    <a:lnTo>
                      <a:pt x="11" y="0"/>
                    </a:lnTo>
                    <a:close/>
                  </a:path>
                </a:pathLst>
              </a:custGeom>
              <a:solidFill>
                <a:srgbClr val="FFFFFF"/>
              </a:solidFill>
              <a:ln w="9525">
                <a:noFill/>
                <a:round/>
                <a:headEnd/>
                <a:tailEnd/>
              </a:ln>
            </p:spPr>
            <p:txBody>
              <a:bodyPr/>
              <a:lstStyle/>
              <a:p>
                <a:endParaRPr lang="de-AT"/>
              </a:p>
            </p:txBody>
          </p:sp>
          <p:sp>
            <p:nvSpPr>
              <p:cNvPr id="211" name="Freeform 226"/>
              <p:cNvSpPr>
                <a:spLocks/>
              </p:cNvSpPr>
              <p:nvPr/>
            </p:nvSpPr>
            <p:spPr bwMode="auto">
              <a:xfrm>
                <a:off x="2044" y="1365"/>
                <a:ext cx="5" cy="6"/>
              </a:xfrm>
              <a:custGeom>
                <a:avLst/>
                <a:gdLst>
                  <a:gd name="T0" fmla="*/ 1 w 11"/>
                  <a:gd name="T1" fmla="*/ 0 h 13"/>
                  <a:gd name="T2" fmla="*/ 2 w 11"/>
                  <a:gd name="T3" fmla="*/ 0 h 13"/>
                  <a:gd name="T4" fmla="*/ 0 w 11"/>
                  <a:gd name="T5" fmla="*/ 3 h 13"/>
                  <a:gd name="T6" fmla="*/ 0 w 11"/>
                  <a:gd name="T7" fmla="*/ 2 h 13"/>
                  <a:gd name="T8" fmla="*/ 1 w 11"/>
                  <a:gd name="T9" fmla="*/ 0 h 13"/>
                  <a:gd name="T10" fmla="*/ 1 w 11"/>
                  <a:gd name="T11" fmla="*/ 0 h 13"/>
                  <a:gd name="T12" fmla="*/ 0 60000 65536"/>
                  <a:gd name="T13" fmla="*/ 0 60000 65536"/>
                  <a:gd name="T14" fmla="*/ 0 60000 65536"/>
                  <a:gd name="T15" fmla="*/ 0 60000 65536"/>
                  <a:gd name="T16" fmla="*/ 0 60000 65536"/>
                  <a:gd name="T17" fmla="*/ 0 60000 65536"/>
                  <a:gd name="T18" fmla="*/ 0 w 11"/>
                  <a:gd name="T19" fmla="*/ 0 h 13"/>
                  <a:gd name="T20" fmla="*/ 11 w 11"/>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11" h="13">
                    <a:moveTo>
                      <a:pt x="6" y="0"/>
                    </a:moveTo>
                    <a:lnTo>
                      <a:pt x="11" y="3"/>
                    </a:lnTo>
                    <a:lnTo>
                      <a:pt x="3" y="13"/>
                    </a:lnTo>
                    <a:lnTo>
                      <a:pt x="0" y="9"/>
                    </a:lnTo>
                    <a:lnTo>
                      <a:pt x="6" y="0"/>
                    </a:lnTo>
                    <a:close/>
                  </a:path>
                </a:pathLst>
              </a:custGeom>
              <a:solidFill>
                <a:srgbClr val="FFFFFF"/>
              </a:solidFill>
              <a:ln w="9525">
                <a:noFill/>
                <a:round/>
                <a:headEnd/>
                <a:tailEnd/>
              </a:ln>
            </p:spPr>
            <p:txBody>
              <a:bodyPr/>
              <a:lstStyle/>
              <a:p>
                <a:endParaRPr lang="de-AT"/>
              </a:p>
            </p:txBody>
          </p:sp>
          <p:sp>
            <p:nvSpPr>
              <p:cNvPr id="212" name="Freeform 227"/>
              <p:cNvSpPr>
                <a:spLocks/>
              </p:cNvSpPr>
              <p:nvPr/>
            </p:nvSpPr>
            <p:spPr bwMode="auto">
              <a:xfrm>
                <a:off x="1498" y="893"/>
                <a:ext cx="20" cy="15"/>
              </a:xfrm>
              <a:custGeom>
                <a:avLst/>
                <a:gdLst>
                  <a:gd name="T0" fmla="*/ 0 w 41"/>
                  <a:gd name="T1" fmla="*/ 7 h 30"/>
                  <a:gd name="T2" fmla="*/ 9 w 41"/>
                  <a:gd name="T3" fmla="*/ 0 h 30"/>
                  <a:gd name="T4" fmla="*/ 10 w 41"/>
                  <a:gd name="T5" fmla="*/ 3 h 30"/>
                  <a:gd name="T6" fmla="*/ 0 w 41"/>
                  <a:gd name="T7" fmla="*/ 8 h 30"/>
                  <a:gd name="T8" fmla="*/ 0 w 41"/>
                  <a:gd name="T9" fmla="*/ 7 h 30"/>
                  <a:gd name="T10" fmla="*/ 0 w 41"/>
                  <a:gd name="T11" fmla="*/ 7 h 30"/>
                  <a:gd name="T12" fmla="*/ 0 60000 65536"/>
                  <a:gd name="T13" fmla="*/ 0 60000 65536"/>
                  <a:gd name="T14" fmla="*/ 0 60000 65536"/>
                  <a:gd name="T15" fmla="*/ 0 60000 65536"/>
                  <a:gd name="T16" fmla="*/ 0 60000 65536"/>
                  <a:gd name="T17" fmla="*/ 0 60000 65536"/>
                  <a:gd name="T18" fmla="*/ 0 w 41"/>
                  <a:gd name="T19" fmla="*/ 0 h 30"/>
                  <a:gd name="T20" fmla="*/ 41 w 41"/>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41" h="30">
                    <a:moveTo>
                      <a:pt x="0" y="25"/>
                    </a:moveTo>
                    <a:lnTo>
                      <a:pt x="36" y="0"/>
                    </a:lnTo>
                    <a:lnTo>
                      <a:pt x="41" y="11"/>
                    </a:lnTo>
                    <a:lnTo>
                      <a:pt x="2" y="30"/>
                    </a:lnTo>
                    <a:lnTo>
                      <a:pt x="0" y="25"/>
                    </a:lnTo>
                    <a:close/>
                  </a:path>
                </a:pathLst>
              </a:custGeom>
              <a:solidFill>
                <a:srgbClr val="FFFFFF"/>
              </a:solidFill>
              <a:ln w="9525">
                <a:noFill/>
                <a:round/>
                <a:headEnd/>
                <a:tailEnd/>
              </a:ln>
            </p:spPr>
            <p:txBody>
              <a:bodyPr/>
              <a:lstStyle/>
              <a:p>
                <a:endParaRPr lang="de-AT"/>
              </a:p>
            </p:txBody>
          </p:sp>
          <p:sp>
            <p:nvSpPr>
              <p:cNvPr id="213" name="Freeform 228"/>
              <p:cNvSpPr>
                <a:spLocks/>
              </p:cNvSpPr>
              <p:nvPr/>
            </p:nvSpPr>
            <p:spPr bwMode="auto">
              <a:xfrm>
                <a:off x="1503" y="911"/>
                <a:ext cx="5" cy="5"/>
              </a:xfrm>
              <a:custGeom>
                <a:avLst/>
                <a:gdLst>
                  <a:gd name="T0" fmla="*/ 2 w 9"/>
                  <a:gd name="T1" fmla="*/ 3 h 10"/>
                  <a:gd name="T2" fmla="*/ 2 w 9"/>
                  <a:gd name="T3" fmla="*/ 2 h 10"/>
                  <a:gd name="T4" fmla="*/ 3 w 9"/>
                  <a:gd name="T5" fmla="*/ 1 h 10"/>
                  <a:gd name="T6" fmla="*/ 2 w 9"/>
                  <a:gd name="T7" fmla="*/ 0 h 10"/>
                  <a:gd name="T8" fmla="*/ 2 w 9"/>
                  <a:gd name="T9" fmla="*/ 0 h 10"/>
                  <a:gd name="T10" fmla="*/ 0 w 9"/>
                  <a:gd name="T11" fmla="*/ 0 h 10"/>
                  <a:gd name="T12" fmla="*/ 0 w 9"/>
                  <a:gd name="T13" fmla="*/ 1 h 10"/>
                  <a:gd name="T14" fmla="*/ 0 w 9"/>
                  <a:gd name="T15" fmla="*/ 2 h 10"/>
                  <a:gd name="T16" fmla="*/ 2 w 9"/>
                  <a:gd name="T17" fmla="*/ 3 h 10"/>
                  <a:gd name="T18" fmla="*/ 2 w 9"/>
                  <a:gd name="T19" fmla="*/ 3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10"/>
                  <a:gd name="T32" fmla="*/ 9 w 9"/>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10">
                    <a:moveTo>
                      <a:pt x="5" y="10"/>
                    </a:moveTo>
                    <a:lnTo>
                      <a:pt x="8" y="8"/>
                    </a:lnTo>
                    <a:lnTo>
                      <a:pt x="9" y="5"/>
                    </a:lnTo>
                    <a:lnTo>
                      <a:pt x="8" y="0"/>
                    </a:lnTo>
                    <a:lnTo>
                      <a:pt x="5" y="0"/>
                    </a:lnTo>
                    <a:lnTo>
                      <a:pt x="0" y="0"/>
                    </a:lnTo>
                    <a:lnTo>
                      <a:pt x="0" y="5"/>
                    </a:lnTo>
                    <a:lnTo>
                      <a:pt x="0" y="8"/>
                    </a:lnTo>
                    <a:lnTo>
                      <a:pt x="5" y="10"/>
                    </a:lnTo>
                    <a:close/>
                  </a:path>
                </a:pathLst>
              </a:custGeom>
              <a:solidFill>
                <a:srgbClr val="FFFFFF"/>
              </a:solidFill>
              <a:ln w="9525">
                <a:noFill/>
                <a:round/>
                <a:headEnd/>
                <a:tailEnd/>
              </a:ln>
            </p:spPr>
            <p:txBody>
              <a:bodyPr/>
              <a:lstStyle/>
              <a:p>
                <a:endParaRPr lang="de-AT"/>
              </a:p>
            </p:txBody>
          </p:sp>
          <p:sp>
            <p:nvSpPr>
              <p:cNvPr id="214" name="Freeform 229"/>
              <p:cNvSpPr>
                <a:spLocks/>
              </p:cNvSpPr>
              <p:nvPr/>
            </p:nvSpPr>
            <p:spPr bwMode="auto">
              <a:xfrm>
                <a:off x="1624" y="1462"/>
                <a:ext cx="35" cy="19"/>
              </a:xfrm>
              <a:custGeom>
                <a:avLst/>
                <a:gdLst>
                  <a:gd name="T0" fmla="*/ 17 w 69"/>
                  <a:gd name="T1" fmla="*/ 9 h 39"/>
                  <a:gd name="T2" fmla="*/ 0 w 69"/>
                  <a:gd name="T3" fmla="*/ 3 h 39"/>
                  <a:gd name="T4" fmla="*/ 2 w 69"/>
                  <a:gd name="T5" fmla="*/ 0 h 39"/>
                  <a:gd name="T6" fmla="*/ 18 w 69"/>
                  <a:gd name="T7" fmla="*/ 9 h 39"/>
                  <a:gd name="T8" fmla="*/ 17 w 69"/>
                  <a:gd name="T9" fmla="*/ 9 h 39"/>
                  <a:gd name="T10" fmla="*/ 17 w 69"/>
                  <a:gd name="T11" fmla="*/ 9 h 39"/>
                  <a:gd name="T12" fmla="*/ 0 60000 65536"/>
                  <a:gd name="T13" fmla="*/ 0 60000 65536"/>
                  <a:gd name="T14" fmla="*/ 0 60000 65536"/>
                  <a:gd name="T15" fmla="*/ 0 60000 65536"/>
                  <a:gd name="T16" fmla="*/ 0 60000 65536"/>
                  <a:gd name="T17" fmla="*/ 0 60000 65536"/>
                  <a:gd name="T18" fmla="*/ 0 w 69"/>
                  <a:gd name="T19" fmla="*/ 0 h 39"/>
                  <a:gd name="T20" fmla="*/ 69 w 69"/>
                  <a:gd name="T21" fmla="*/ 39 h 39"/>
                </a:gdLst>
                <a:ahLst/>
                <a:cxnLst>
                  <a:cxn ang="T12">
                    <a:pos x="T0" y="T1"/>
                  </a:cxn>
                  <a:cxn ang="T13">
                    <a:pos x="T2" y="T3"/>
                  </a:cxn>
                  <a:cxn ang="T14">
                    <a:pos x="T4" y="T5"/>
                  </a:cxn>
                  <a:cxn ang="T15">
                    <a:pos x="T6" y="T7"/>
                  </a:cxn>
                  <a:cxn ang="T16">
                    <a:pos x="T8" y="T9"/>
                  </a:cxn>
                  <a:cxn ang="T17">
                    <a:pos x="T10" y="T11"/>
                  </a:cxn>
                </a:cxnLst>
                <a:rect l="T18" t="T19" r="T20" b="T21"/>
                <a:pathLst>
                  <a:path w="69" h="39">
                    <a:moveTo>
                      <a:pt x="66" y="39"/>
                    </a:moveTo>
                    <a:lnTo>
                      <a:pt x="0" y="12"/>
                    </a:lnTo>
                    <a:lnTo>
                      <a:pt x="7" y="0"/>
                    </a:lnTo>
                    <a:lnTo>
                      <a:pt x="69" y="36"/>
                    </a:lnTo>
                    <a:lnTo>
                      <a:pt x="66" y="39"/>
                    </a:lnTo>
                    <a:close/>
                  </a:path>
                </a:pathLst>
              </a:custGeom>
              <a:solidFill>
                <a:srgbClr val="FFFFFF"/>
              </a:solidFill>
              <a:ln w="9525">
                <a:noFill/>
                <a:round/>
                <a:headEnd/>
                <a:tailEnd/>
              </a:ln>
            </p:spPr>
            <p:txBody>
              <a:bodyPr/>
              <a:lstStyle/>
              <a:p>
                <a:endParaRPr lang="de-AT"/>
              </a:p>
            </p:txBody>
          </p:sp>
          <p:sp>
            <p:nvSpPr>
              <p:cNvPr id="215" name="Freeform 230"/>
              <p:cNvSpPr>
                <a:spLocks/>
              </p:cNvSpPr>
              <p:nvPr/>
            </p:nvSpPr>
            <p:spPr bwMode="auto">
              <a:xfrm>
                <a:off x="1647" y="1485"/>
                <a:ext cx="12" cy="4"/>
              </a:xfrm>
              <a:custGeom>
                <a:avLst/>
                <a:gdLst>
                  <a:gd name="T0" fmla="*/ 6 w 23"/>
                  <a:gd name="T1" fmla="*/ 0 h 7"/>
                  <a:gd name="T2" fmla="*/ 6 w 23"/>
                  <a:gd name="T3" fmla="*/ 1 h 7"/>
                  <a:gd name="T4" fmla="*/ 1 w 23"/>
                  <a:gd name="T5" fmla="*/ 2 h 7"/>
                  <a:gd name="T6" fmla="*/ 0 w 23"/>
                  <a:gd name="T7" fmla="*/ 1 h 7"/>
                  <a:gd name="T8" fmla="*/ 6 w 23"/>
                  <a:gd name="T9" fmla="*/ 0 h 7"/>
                  <a:gd name="T10" fmla="*/ 6 w 23"/>
                  <a:gd name="T11" fmla="*/ 0 h 7"/>
                  <a:gd name="T12" fmla="*/ 0 60000 65536"/>
                  <a:gd name="T13" fmla="*/ 0 60000 65536"/>
                  <a:gd name="T14" fmla="*/ 0 60000 65536"/>
                  <a:gd name="T15" fmla="*/ 0 60000 65536"/>
                  <a:gd name="T16" fmla="*/ 0 60000 65536"/>
                  <a:gd name="T17" fmla="*/ 0 60000 65536"/>
                  <a:gd name="T18" fmla="*/ 0 w 23"/>
                  <a:gd name="T19" fmla="*/ 0 h 7"/>
                  <a:gd name="T20" fmla="*/ 23 w 23"/>
                  <a:gd name="T21" fmla="*/ 7 h 7"/>
                </a:gdLst>
                <a:ahLst/>
                <a:cxnLst>
                  <a:cxn ang="T12">
                    <a:pos x="T0" y="T1"/>
                  </a:cxn>
                  <a:cxn ang="T13">
                    <a:pos x="T2" y="T3"/>
                  </a:cxn>
                  <a:cxn ang="T14">
                    <a:pos x="T4" y="T5"/>
                  </a:cxn>
                  <a:cxn ang="T15">
                    <a:pos x="T6" y="T7"/>
                  </a:cxn>
                  <a:cxn ang="T16">
                    <a:pos x="T8" y="T9"/>
                  </a:cxn>
                  <a:cxn ang="T17">
                    <a:pos x="T10" y="T11"/>
                  </a:cxn>
                </a:cxnLst>
                <a:rect l="T18" t="T19" r="T20" b="T21"/>
                <a:pathLst>
                  <a:path w="23" h="7">
                    <a:moveTo>
                      <a:pt x="22" y="0"/>
                    </a:moveTo>
                    <a:lnTo>
                      <a:pt x="23" y="4"/>
                    </a:lnTo>
                    <a:lnTo>
                      <a:pt x="3" y="7"/>
                    </a:lnTo>
                    <a:lnTo>
                      <a:pt x="0" y="1"/>
                    </a:lnTo>
                    <a:lnTo>
                      <a:pt x="22" y="0"/>
                    </a:lnTo>
                    <a:close/>
                  </a:path>
                </a:pathLst>
              </a:custGeom>
              <a:solidFill>
                <a:srgbClr val="FFFFFF"/>
              </a:solidFill>
              <a:ln w="9525">
                <a:noFill/>
                <a:round/>
                <a:headEnd/>
                <a:tailEnd/>
              </a:ln>
            </p:spPr>
            <p:txBody>
              <a:bodyPr/>
              <a:lstStyle/>
              <a:p>
                <a:endParaRPr lang="de-AT"/>
              </a:p>
            </p:txBody>
          </p:sp>
          <p:sp>
            <p:nvSpPr>
              <p:cNvPr id="216" name="Freeform 231"/>
              <p:cNvSpPr>
                <a:spLocks/>
              </p:cNvSpPr>
              <p:nvPr/>
            </p:nvSpPr>
            <p:spPr bwMode="auto">
              <a:xfrm>
                <a:off x="1650" y="1492"/>
                <a:ext cx="10" cy="4"/>
              </a:xfrm>
              <a:custGeom>
                <a:avLst/>
                <a:gdLst>
                  <a:gd name="T0" fmla="*/ 5 w 20"/>
                  <a:gd name="T1" fmla="*/ 0 h 10"/>
                  <a:gd name="T2" fmla="*/ 5 w 20"/>
                  <a:gd name="T3" fmla="*/ 1 h 10"/>
                  <a:gd name="T4" fmla="*/ 0 w 20"/>
                  <a:gd name="T5" fmla="*/ 2 h 10"/>
                  <a:gd name="T6" fmla="*/ 0 w 20"/>
                  <a:gd name="T7" fmla="*/ 0 h 10"/>
                  <a:gd name="T8" fmla="*/ 5 w 20"/>
                  <a:gd name="T9" fmla="*/ 0 h 10"/>
                  <a:gd name="T10" fmla="*/ 5 w 20"/>
                  <a:gd name="T11" fmla="*/ 0 h 10"/>
                  <a:gd name="T12" fmla="*/ 0 60000 65536"/>
                  <a:gd name="T13" fmla="*/ 0 60000 65536"/>
                  <a:gd name="T14" fmla="*/ 0 60000 65536"/>
                  <a:gd name="T15" fmla="*/ 0 60000 65536"/>
                  <a:gd name="T16" fmla="*/ 0 60000 65536"/>
                  <a:gd name="T17" fmla="*/ 0 60000 65536"/>
                  <a:gd name="T18" fmla="*/ 0 w 20"/>
                  <a:gd name="T19" fmla="*/ 0 h 10"/>
                  <a:gd name="T20" fmla="*/ 20 w 20"/>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20" h="10">
                    <a:moveTo>
                      <a:pt x="19" y="0"/>
                    </a:moveTo>
                    <a:lnTo>
                      <a:pt x="20" y="6"/>
                    </a:lnTo>
                    <a:lnTo>
                      <a:pt x="0" y="10"/>
                    </a:lnTo>
                    <a:lnTo>
                      <a:pt x="0" y="3"/>
                    </a:lnTo>
                    <a:lnTo>
                      <a:pt x="19" y="0"/>
                    </a:lnTo>
                    <a:close/>
                  </a:path>
                </a:pathLst>
              </a:custGeom>
              <a:solidFill>
                <a:srgbClr val="FFFFFF"/>
              </a:solidFill>
              <a:ln w="9525">
                <a:noFill/>
                <a:round/>
                <a:headEnd/>
                <a:tailEnd/>
              </a:ln>
            </p:spPr>
            <p:txBody>
              <a:bodyPr/>
              <a:lstStyle/>
              <a:p>
                <a:endParaRPr lang="de-AT"/>
              </a:p>
            </p:txBody>
          </p:sp>
          <p:sp>
            <p:nvSpPr>
              <p:cNvPr id="217" name="Freeform 232"/>
              <p:cNvSpPr>
                <a:spLocks/>
              </p:cNvSpPr>
              <p:nvPr/>
            </p:nvSpPr>
            <p:spPr bwMode="auto">
              <a:xfrm>
                <a:off x="1723" y="1462"/>
                <a:ext cx="18" cy="3"/>
              </a:xfrm>
              <a:custGeom>
                <a:avLst/>
                <a:gdLst>
                  <a:gd name="T0" fmla="*/ 8 w 38"/>
                  <a:gd name="T1" fmla="*/ 1 h 6"/>
                  <a:gd name="T2" fmla="*/ 0 w 38"/>
                  <a:gd name="T3" fmla="*/ 2 h 6"/>
                  <a:gd name="T4" fmla="*/ 0 w 38"/>
                  <a:gd name="T5" fmla="*/ 0 h 6"/>
                  <a:gd name="T6" fmla="*/ 9 w 38"/>
                  <a:gd name="T7" fmla="*/ 0 h 6"/>
                  <a:gd name="T8" fmla="*/ 8 w 38"/>
                  <a:gd name="T9" fmla="*/ 1 h 6"/>
                  <a:gd name="T10" fmla="*/ 8 w 38"/>
                  <a:gd name="T11" fmla="*/ 1 h 6"/>
                  <a:gd name="T12" fmla="*/ 0 60000 65536"/>
                  <a:gd name="T13" fmla="*/ 0 60000 65536"/>
                  <a:gd name="T14" fmla="*/ 0 60000 65536"/>
                  <a:gd name="T15" fmla="*/ 0 60000 65536"/>
                  <a:gd name="T16" fmla="*/ 0 60000 65536"/>
                  <a:gd name="T17" fmla="*/ 0 60000 65536"/>
                  <a:gd name="T18" fmla="*/ 0 w 38"/>
                  <a:gd name="T19" fmla="*/ 0 h 6"/>
                  <a:gd name="T20" fmla="*/ 38 w 38"/>
                  <a:gd name="T21" fmla="*/ 6 h 6"/>
                </a:gdLst>
                <a:ahLst/>
                <a:cxnLst>
                  <a:cxn ang="T12">
                    <a:pos x="T0" y="T1"/>
                  </a:cxn>
                  <a:cxn ang="T13">
                    <a:pos x="T2" y="T3"/>
                  </a:cxn>
                  <a:cxn ang="T14">
                    <a:pos x="T4" y="T5"/>
                  </a:cxn>
                  <a:cxn ang="T15">
                    <a:pos x="T6" y="T7"/>
                  </a:cxn>
                  <a:cxn ang="T16">
                    <a:pos x="T8" y="T9"/>
                  </a:cxn>
                  <a:cxn ang="T17">
                    <a:pos x="T10" y="T11"/>
                  </a:cxn>
                </a:cxnLst>
                <a:rect l="T18" t="T19" r="T20" b="T21"/>
                <a:pathLst>
                  <a:path w="38" h="6">
                    <a:moveTo>
                      <a:pt x="35" y="3"/>
                    </a:moveTo>
                    <a:lnTo>
                      <a:pt x="0" y="6"/>
                    </a:lnTo>
                    <a:lnTo>
                      <a:pt x="0" y="0"/>
                    </a:lnTo>
                    <a:lnTo>
                      <a:pt x="38" y="0"/>
                    </a:lnTo>
                    <a:lnTo>
                      <a:pt x="35" y="3"/>
                    </a:lnTo>
                    <a:close/>
                  </a:path>
                </a:pathLst>
              </a:custGeom>
              <a:solidFill>
                <a:srgbClr val="FFFFFF"/>
              </a:solidFill>
              <a:ln w="9525">
                <a:noFill/>
                <a:round/>
                <a:headEnd/>
                <a:tailEnd/>
              </a:ln>
            </p:spPr>
            <p:txBody>
              <a:bodyPr/>
              <a:lstStyle/>
              <a:p>
                <a:endParaRPr lang="de-AT"/>
              </a:p>
            </p:txBody>
          </p:sp>
          <p:sp>
            <p:nvSpPr>
              <p:cNvPr id="218" name="Freeform 233"/>
              <p:cNvSpPr>
                <a:spLocks/>
              </p:cNvSpPr>
              <p:nvPr/>
            </p:nvSpPr>
            <p:spPr bwMode="auto">
              <a:xfrm>
                <a:off x="1737" y="1466"/>
                <a:ext cx="7" cy="5"/>
              </a:xfrm>
              <a:custGeom>
                <a:avLst/>
                <a:gdLst>
                  <a:gd name="T0" fmla="*/ 4 w 14"/>
                  <a:gd name="T1" fmla="*/ 0 h 11"/>
                  <a:gd name="T2" fmla="*/ 4 w 14"/>
                  <a:gd name="T3" fmla="*/ 0 h 11"/>
                  <a:gd name="T4" fmla="*/ 1 w 14"/>
                  <a:gd name="T5" fmla="*/ 2 h 11"/>
                  <a:gd name="T6" fmla="*/ 0 w 14"/>
                  <a:gd name="T7" fmla="*/ 1 h 11"/>
                  <a:gd name="T8" fmla="*/ 4 w 14"/>
                  <a:gd name="T9" fmla="*/ 0 h 11"/>
                  <a:gd name="T10" fmla="*/ 4 w 14"/>
                  <a:gd name="T11" fmla="*/ 0 h 11"/>
                  <a:gd name="T12" fmla="*/ 0 60000 65536"/>
                  <a:gd name="T13" fmla="*/ 0 60000 65536"/>
                  <a:gd name="T14" fmla="*/ 0 60000 65536"/>
                  <a:gd name="T15" fmla="*/ 0 60000 65536"/>
                  <a:gd name="T16" fmla="*/ 0 60000 65536"/>
                  <a:gd name="T17" fmla="*/ 0 60000 65536"/>
                  <a:gd name="T18" fmla="*/ 0 w 14"/>
                  <a:gd name="T19" fmla="*/ 0 h 11"/>
                  <a:gd name="T20" fmla="*/ 14 w 14"/>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4" h="11">
                    <a:moveTo>
                      <a:pt x="13" y="0"/>
                    </a:moveTo>
                    <a:lnTo>
                      <a:pt x="14" y="3"/>
                    </a:lnTo>
                    <a:lnTo>
                      <a:pt x="4" y="11"/>
                    </a:lnTo>
                    <a:lnTo>
                      <a:pt x="0" y="6"/>
                    </a:lnTo>
                    <a:lnTo>
                      <a:pt x="13" y="0"/>
                    </a:lnTo>
                    <a:close/>
                  </a:path>
                </a:pathLst>
              </a:custGeom>
              <a:solidFill>
                <a:srgbClr val="FFFFFF"/>
              </a:solidFill>
              <a:ln w="9525">
                <a:noFill/>
                <a:round/>
                <a:headEnd/>
                <a:tailEnd/>
              </a:ln>
            </p:spPr>
            <p:txBody>
              <a:bodyPr/>
              <a:lstStyle/>
              <a:p>
                <a:endParaRPr lang="de-AT"/>
              </a:p>
            </p:txBody>
          </p:sp>
          <p:sp>
            <p:nvSpPr>
              <p:cNvPr id="219" name="Freeform 234"/>
              <p:cNvSpPr>
                <a:spLocks/>
              </p:cNvSpPr>
              <p:nvPr/>
            </p:nvSpPr>
            <p:spPr bwMode="auto">
              <a:xfrm>
                <a:off x="1741" y="1469"/>
                <a:ext cx="6" cy="5"/>
              </a:xfrm>
              <a:custGeom>
                <a:avLst/>
                <a:gdLst>
                  <a:gd name="T0" fmla="*/ 2 w 11"/>
                  <a:gd name="T1" fmla="*/ 0 h 9"/>
                  <a:gd name="T2" fmla="*/ 3 w 11"/>
                  <a:gd name="T3" fmla="*/ 1 h 9"/>
                  <a:gd name="T4" fmla="*/ 1 w 11"/>
                  <a:gd name="T5" fmla="*/ 3 h 9"/>
                  <a:gd name="T6" fmla="*/ 0 w 11"/>
                  <a:gd name="T7" fmla="*/ 2 h 9"/>
                  <a:gd name="T8" fmla="*/ 2 w 11"/>
                  <a:gd name="T9" fmla="*/ 0 h 9"/>
                  <a:gd name="T10" fmla="*/ 2 w 11"/>
                  <a:gd name="T11" fmla="*/ 0 h 9"/>
                  <a:gd name="T12" fmla="*/ 0 60000 65536"/>
                  <a:gd name="T13" fmla="*/ 0 60000 65536"/>
                  <a:gd name="T14" fmla="*/ 0 60000 65536"/>
                  <a:gd name="T15" fmla="*/ 0 60000 65536"/>
                  <a:gd name="T16" fmla="*/ 0 60000 65536"/>
                  <a:gd name="T17" fmla="*/ 0 60000 65536"/>
                  <a:gd name="T18" fmla="*/ 0 w 11"/>
                  <a:gd name="T19" fmla="*/ 0 h 9"/>
                  <a:gd name="T20" fmla="*/ 11 w 11"/>
                  <a:gd name="T21" fmla="*/ 9 h 9"/>
                </a:gdLst>
                <a:ahLst/>
                <a:cxnLst>
                  <a:cxn ang="T12">
                    <a:pos x="T0" y="T1"/>
                  </a:cxn>
                  <a:cxn ang="T13">
                    <a:pos x="T2" y="T3"/>
                  </a:cxn>
                  <a:cxn ang="T14">
                    <a:pos x="T4" y="T5"/>
                  </a:cxn>
                  <a:cxn ang="T15">
                    <a:pos x="T6" y="T7"/>
                  </a:cxn>
                  <a:cxn ang="T16">
                    <a:pos x="T8" y="T9"/>
                  </a:cxn>
                  <a:cxn ang="T17">
                    <a:pos x="T10" y="T11"/>
                  </a:cxn>
                </a:cxnLst>
                <a:rect l="T18" t="T19" r="T20" b="T21"/>
                <a:pathLst>
                  <a:path w="11" h="9">
                    <a:moveTo>
                      <a:pt x="8" y="0"/>
                    </a:moveTo>
                    <a:lnTo>
                      <a:pt x="11" y="3"/>
                    </a:lnTo>
                    <a:lnTo>
                      <a:pt x="3" y="9"/>
                    </a:lnTo>
                    <a:lnTo>
                      <a:pt x="0" y="6"/>
                    </a:lnTo>
                    <a:lnTo>
                      <a:pt x="8" y="0"/>
                    </a:lnTo>
                    <a:close/>
                  </a:path>
                </a:pathLst>
              </a:custGeom>
              <a:solidFill>
                <a:srgbClr val="FFFFFF"/>
              </a:solidFill>
              <a:ln w="9525">
                <a:noFill/>
                <a:round/>
                <a:headEnd/>
                <a:tailEnd/>
              </a:ln>
            </p:spPr>
            <p:txBody>
              <a:bodyPr/>
              <a:lstStyle/>
              <a:p>
                <a:endParaRPr lang="de-AT"/>
              </a:p>
            </p:txBody>
          </p:sp>
        </p:grpSp>
        <p:sp>
          <p:nvSpPr>
            <p:cNvPr id="12" name="Freeform 236"/>
            <p:cNvSpPr>
              <a:spLocks/>
            </p:cNvSpPr>
            <p:nvPr/>
          </p:nvSpPr>
          <p:spPr bwMode="auto">
            <a:xfrm>
              <a:off x="1582" y="977"/>
              <a:ext cx="9" cy="9"/>
            </a:xfrm>
            <a:custGeom>
              <a:avLst/>
              <a:gdLst>
                <a:gd name="T0" fmla="*/ 2 w 17"/>
                <a:gd name="T1" fmla="*/ 5 h 17"/>
                <a:gd name="T2" fmla="*/ 4 w 17"/>
                <a:gd name="T3" fmla="*/ 4 h 17"/>
                <a:gd name="T4" fmla="*/ 5 w 17"/>
                <a:gd name="T5" fmla="*/ 2 h 17"/>
                <a:gd name="T6" fmla="*/ 4 w 17"/>
                <a:gd name="T7" fmla="*/ 1 h 17"/>
                <a:gd name="T8" fmla="*/ 2 w 17"/>
                <a:gd name="T9" fmla="*/ 0 h 17"/>
                <a:gd name="T10" fmla="*/ 1 w 17"/>
                <a:gd name="T11" fmla="*/ 1 h 17"/>
                <a:gd name="T12" fmla="*/ 0 w 17"/>
                <a:gd name="T13" fmla="*/ 2 h 17"/>
                <a:gd name="T14" fmla="*/ 1 w 17"/>
                <a:gd name="T15" fmla="*/ 4 h 17"/>
                <a:gd name="T16" fmla="*/ 2 w 17"/>
                <a:gd name="T17" fmla="*/ 5 h 17"/>
                <a:gd name="T18" fmla="*/ 2 w 17"/>
                <a:gd name="T19" fmla="*/ 5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17"/>
                <a:gd name="T32" fmla="*/ 17 w 17"/>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17">
                  <a:moveTo>
                    <a:pt x="8" y="17"/>
                  </a:moveTo>
                  <a:lnTo>
                    <a:pt x="14" y="14"/>
                  </a:lnTo>
                  <a:lnTo>
                    <a:pt x="17" y="8"/>
                  </a:lnTo>
                  <a:lnTo>
                    <a:pt x="14" y="2"/>
                  </a:lnTo>
                  <a:lnTo>
                    <a:pt x="8" y="0"/>
                  </a:lnTo>
                  <a:lnTo>
                    <a:pt x="1" y="2"/>
                  </a:lnTo>
                  <a:lnTo>
                    <a:pt x="0" y="8"/>
                  </a:lnTo>
                  <a:lnTo>
                    <a:pt x="1" y="14"/>
                  </a:lnTo>
                  <a:lnTo>
                    <a:pt x="8" y="17"/>
                  </a:lnTo>
                  <a:close/>
                </a:path>
              </a:pathLst>
            </a:custGeom>
            <a:solidFill>
              <a:srgbClr val="FFFFFF"/>
            </a:solidFill>
            <a:ln w="9525">
              <a:noFill/>
              <a:round/>
              <a:headEnd/>
              <a:tailEnd/>
            </a:ln>
          </p:spPr>
          <p:txBody>
            <a:bodyPr/>
            <a:lstStyle/>
            <a:p>
              <a:endParaRPr lang="de-AT"/>
            </a:p>
          </p:txBody>
        </p:sp>
        <p:sp>
          <p:nvSpPr>
            <p:cNvPr id="13" name="Freeform 237"/>
            <p:cNvSpPr>
              <a:spLocks/>
            </p:cNvSpPr>
            <p:nvPr/>
          </p:nvSpPr>
          <p:spPr bwMode="auto">
            <a:xfrm>
              <a:off x="1609" y="714"/>
              <a:ext cx="114" cy="110"/>
            </a:xfrm>
            <a:custGeom>
              <a:avLst/>
              <a:gdLst>
                <a:gd name="T0" fmla="*/ 47 w 228"/>
                <a:gd name="T1" fmla="*/ 1 h 221"/>
                <a:gd name="T2" fmla="*/ 0 w 228"/>
                <a:gd name="T3" fmla="*/ 55 h 221"/>
                <a:gd name="T4" fmla="*/ 10 w 228"/>
                <a:gd name="T5" fmla="*/ 51 h 221"/>
                <a:gd name="T6" fmla="*/ 31 w 228"/>
                <a:gd name="T7" fmla="*/ 23 h 221"/>
                <a:gd name="T8" fmla="*/ 57 w 228"/>
                <a:gd name="T9" fmla="*/ 0 h 221"/>
                <a:gd name="T10" fmla="*/ 47 w 228"/>
                <a:gd name="T11" fmla="*/ 1 h 221"/>
                <a:gd name="T12" fmla="*/ 47 w 228"/>
                <a:gd name="T13" fmla="*/ 1 h 221"/>
                <a:gd name="T14" fmla="*/ 0 60000 65536"/>
                <a:gd name="T15" fmla="*/ 0 60000 65536"/>
                <a:gd name="T16" fmla="*/ 0 60000 65536"/>
                <a:gd name="T17" fmla="*/ 0 60000 65536"/>
                <a:gd name="T18" fmla="*/ 0 60000 65536"/>
                <a:gd name="T19" fmla="*/ 0 60000 65536"/>
                <a:gd name="T20" fmla="*/ 0 60000 65536"/>
                <a:gd name="T21" fmla="*/ 0 w 228"/>
                <a:gd name="T22" fmla="*/ 0 h 221"/>
                <a:gd name="T23" fmla="*/ 228 w 228"/>
                <a:gd name="T24" fmla="*/ 221 h 2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8" h="221">
                  <a:moveTo>
                    <a:pt x="186" y="7"/>
                  </a:moveTo>
                  <a:lnTo>
                    <a:pt x="0" y="221"/>
                  </a:lnTo>
                  <a:lnTo>
                    <a:pt x="38" y="205"/>
                  </a:lnTo>
                  <a:lnTo>
                    <a:pt x="124" y="93"/>
                  </a:lnTo>
                  <a:lnTo>
                    <a:pt x="228" y="0"/>
                  </a:lnTo>
                  <a:lnTo>
                    <a:pt x="186" y="7"/>
                  </a:lnTo>
                  <a:close/>
                </a:path>
              </a:pathLst>
            </a:custGeom>
            <a:solidFill>
              <a:srgbClr val="FF9C96"/>
            </a:solidFill>
            <a:ln w="9525">
              <a:noFill/>
              <a:round/>
              <a:headEnd/>
              <a:tailEnd/>
            </a:ln>
          </p:spPr>
          <p:txBody>
            <a:bodyPr/>
            <a:lstStyle/>
            <a:p>
              <a:endParaRPr lang="de-AT"/>
            </a:p>
          </p:txBody>
        </p:sp>
        <p:sp>
          <p:nvSpPr>
            <p:cNvPr id="14" name="Freeform 238"/>
            <p:cNvSpPr>
              <a:spLocks/>
            </p:cNvSpPr>
            <p:nvPr/>
          </p:nvSpPr>
          <p:spPr bwMode="auto">
            <a:xfrm>
              <a:off x="1748" y="707"/>
              <a:ext cx="40" cy="74"/>
            </a:xfrm>
            <a:custGeom>
              <a:avLst/>
              <a:gdLst>
                <a:gd name="T0" fmla="*/ 9 w 80"/>
                <a:gd name="T1" fmla="*/ 2 h 147"/>
                <a:gd name="T2" fmla="*/ 15 w 80"/>
                <a:gd name="T3" fmla="*/ 4 h 147"/>
                <a:gd name="T4" fmla="*/ 0 w 80"/>
                <a:gd name="T5" fmla="*/ 37 h 147"/>
                <a:gd name="T6" fmla="*/ 9 w 80"/>
                <a:gd name="T7" fmla="*/ 37 h 147"/>
                <a:gd name="T8" fmla="*/ 5 w 80"/>
                <a:gd name="T9" fmla="*/ 32 h 147"/>
                <a:gd name="T10" fmla="*/ 16 w 80"/>
                <a:gd name="T11" fmla="*/ 13 h 147"/>
                <a:gd name="T12" fmla="*/ 20 w 80"/>
                <a:gd name="T13" fmla="*/ 0 h 147"/>
                <a:gd name="T14" fmla="*/ 9 w 80"/>
                <a:gd name="T15" fmla="*/ 2 h 147"/>
                <a:gd name="T16" fmla="*/ 9 w 80"/>
                <a:gd name="T17" fmla="*/ 2 h 1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0"/>
                <a:gd name="T28" fmla="*/ 0 h 147"/>
                <a:gd name="T29" fmla="*/ 80 w 80"/>
                <a:gd name="T30" fmla="*/ 147 h 14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0" h="147">
                  <a:moveTo>
                    <a:pt x="34" y="5"/>
                  </a:moveTo>
                  <a:lnTo>
                    <a:pt x="62" y="14"/>
                  </a:lnTo>
                  <a:lnTo>
                    <a:pt x="0" y="147"/>
                  </a:lnTo>
                  <a:lnTo>
                    <a:pt x="33" y="146"/>
                  </a:lnTo>
                  <a:lnTo>
                    <a:pt x="23" y="125"/>
                  </a:lnTo>
                  <a:lnTo>
                    <a:pt x="64" y="49"/>
                  </a:lnTo>
                  <a:lnTo>
                    <a:pt x="80" y="0"/>
                  </a:lnTo>
                  <a:lnTo>
                    <a:pt x="34" y="5"/>
                  </a:lnTo>
                  <a:close/>
                </a:path>
              </a:pathLst>
            </a:custGeom>
            <a:solidFill>
              <a:srgbClr val="FF9C96"/>
            </a:solidFill>
            <a:ln w="9525">
              <a:noFill/>
              <a:round/>
              <a:headEnd/>
              <a:tailEnd/>
            </a:ln>
          </p:spPr>
          <p:txBody>
            <a:bodyPr/>
            <a:lstStyle/>
            <a:p>
              <a:endParaRPr lang="de-AT"/>
            </a:p>
          </p:txBody>
        </p:sp>
        <p:sp>
          <p:nvSpPr>
            <p:cNvPr id="15" name="Freeform 239"/>
            <p:cNvSpPr>
              <a:spLocks/>
            </p:cNvSpPr>
            <p:nvPr/>
          </p:nvSpPr>
          <p:spPr bwMode="auto">
            <a:xfrm>
              <a:off x="1795" y="702"/>
              <a:ext cx="26" cy="77"/>
            </a:xfrm>
            <a:custGeom>
              <a:avLst/>
              <a:gdLst>
                <a:gd name="T0" fmla="*/ 0 w 51"/>
                <a:gd name="T1" fmla="*/ 38 h 155"/>
                <a:gd name="T2" fmla="*/ 3 w 51"/>
                <a:gd name="T3" fmla="*/ 14 h 155"/>
                <a:gd name="T4" fmla="*/ 9 w 51"/>
                <a:gd name="T5" fmla="*/ 0 h 155"/>
                <a:gd name="T6" fmla="*/ 13 w 51"/>
                <a:gd name="T7" fmla="*/ 0 h 155"/>
                <a:gd name="T8" fmla="*/ 13 w 51"/>
                <a:gd name="T9" fmla="*/ 0 h 155"/>
                <a:gd name="T10" fmla="*/ 12 w 51"/>
                <a:gd name="T11" fmla="*/ 1 h 155"/>
                <a:gd name="T12" fmla="*/ 11 w 51"/>
                <a:gd name="T13" fmla="*/ 3 h 155"/>
                <a:gd name="T14" fmla="*/ 10 w 51"/>
                <a:gd name="T15" fmla="*/ 5 h 155"/>
                <a:gd name="T16" fmla="*/ 9 w 51"/>
                <a:gd name="T17" fmla="*/ 7 h 155"/>
                <a:gd name="T18" fmla="*/ 8 w 51"/>
                <a:gd name="T19" fmla="*/ 9 h 155"/>
                <a:gd name="T20" fmla="*/ 7 w 51"/>
                <a:gd name="T21" fmla="*/ 10 h 155"/>
                <a:gd name="T22" fmla="*/ 7 w 51"/>
                <a:gd name="T23" fmla="*/ 11 h 155"/>
                <a:gd name="T24" fmla="*/ 7 w 51"/>
                <a:gd name="T25" fmla="*/ 12 h 155"/>
                <a:gd name="T26" fmla="*/ 7 w 51"/>
                <a:gd name="T27" fmla="*/ 13 h 155"/>
                <a:gd name="T28" fmla="*/ 6 w 51"/>
                <a:gd name="T29" fmla="*/ 15 h 155"/>
                <a:gd name="T30" fmla="*/ 6 w 51"/>
                <a:gd name="T31" fmla="*/ 16 h 155"/>
                <a:gd name="T32" fmla="*/ 5 w 51"/>
                <a:gd name="T33" fmla="*/ 18 h 155"/>
                <a:gd name="T34" fmla="*/ 5 w 51"/>
                <a:gd name="T35" fmla="*/ 19 h 155"/>
                <a:gd name="T36" fmla="*/ 5 w 51"/>
                <a:gd name="T37" fmla="*/ 20 h 155"/>
                <a:gd name="T38" fmla="*/ 5 w 51"/>
                <a:gd name="T39" fmla="*/ 21 h 155"/>
                <a:gd name="T40" fmla="*/ 2 w 51"/>
                <a:gd name="T41" fmla="*/ 38 h 155"/>
                <a:gd name="T42" fmla="*/ 0 w 51"/>
                <a:gd name="T43" fmla="*/ 38 h 155"/>
                <a:gd name="T44" fmla="*/ 0 w 51"/>
                <a:gd name="T45" fmla="*/ 38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1"/>
                <a:gd name="T70" fmla="*/ 0 h 155"/>
                <a:gd name="T71" fmla="*/ 51 w 51"/>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1" h="155">
                  <a:moveTo>
                    <a:pt x="0" y="155"/>
                  </a:moveTo>
                  <a:lnTo>
                    <a:pt x="9" y="57"/>
                  </a:lnTo>
                  <a:lnTo>
                    <a:pt x="36" y="3"/>
                  </a:lnTo>
                  <a:lnTo>
                    <a:pt x="51" y="0"/>
                  </a:lnTo>
                  <a:lnTo>
                    <a:pt x="50" y="2"/>
                  </a:lnTo>
                  <a:lnTo>
                    <a:pt x="47" y="7"/>
                  </a:lnTo>
                  <a:lnTo>
                    <a:pt x="42" y="14"/>
                  </a:lnTo>
                  <a:lnTo>
                    <a:pt x="39" y="22"/>
                  </a:lnTo>
                  <a:lnTo>
                    <a:pt x="34" y="30"/>
                  </a:lnTo>
                  <a:lnTo>
                    <a:pt x="31" y="38"/>
                  </a:lnTo>
                  <a:lnTo>
                    <a:pt x="28" y="43"/>
                  </a:lnTo>
                  <a:lnTo>
                    <a:pt x="28" y="47"/>
                  </a:lnTo>
                  <a:lnTo>
                    <a:pt x="26" y="49"/>
                  </a:lnTo>
                  <a:lnTo>
                    <a:pt x="25" y="53"/>
                  </a:lnTo>
                  <a:lnTo>
                    <a:pt x="23" y="60"/>
                  </a:lnTo>
                  <a:lnTo>
                    <a:pt x="23" y="66"/>
                  </a:lnTo>
                  <a:lnTo>
                    <a:pt x="20" y="72"/>
                  </a:lnTo>
                  <a:lnTo>
                    <a:pt x="20" y="78"/>
                  </a:lnTo>
                  <a:lnTo>
                    <a:pt x="18" y="83"/>
                  </a:lnTo>
                  <a:lnTo>
                    <a:pt x="18" y="85"/>
                  </a:lnTo>
                  <a:lnTo>
                    <a:pt x="7" y="155"/>
                  </a:lnTo>
                  <a:lnTo>
                    <a:pt x="0" y="155"/>
                  </a:lnTo>
                  <a:close/>
                </a:path>
              </a:pathLst>
            </a:custGeom>
            <a:solidFill>
              <a:srgbClr val="FF9C96"/>
            </a:solidFill>
            <a:ln w="9525">
              <a:noFill/>
              <a:round/>
              <a:headEnd/>
              <a:tailEnd/>
            </a:ln>
          </p:spPr>
          <p:txBody>
            <a:bodyPr/>
            <a:lstStyle/>
            <a:p>
              <a:endParaRPr lang="de-AT"/>
            </a:p>
          </p:txBody>
        </p:sp>
        <p:sp>
          <p:nvSpPr>
            <p:cNvPr id="16" name="Freeform 240"/>
            <p:cNvSpPr>
              <a:spLocks/>
            </p:cNvSpPr>
            <p:nvPr/>
          </p:nvSpPr>
          <p:spPr bwMode="auto">
            <a:xfrm>
              <a:off x="1807" y="698"/>
              <a:ext cx="52" cy="81"/>
            </a:xfrm>
            <a:custGeom>
              <a:avLst/>
              <a:gdLst>
                <a:gd name="T0" fmla="*/ 20 w 103"/>
                <a:gd name="T1" fmla="*/ 1 h 162"/>
                <a:gd name="T2" fmla="*/ 9 w 103"/>
                <a:gd name="T3" fmla="*/ 24 h 162"/>
                <a:gd name="T4" fmla="*/ 6 w 103"/>
                <a:gd name="T5" fmla="*/ 37 h 162"/>
                <a:gd name="T6" fmla="*/ 0 w 103"/>
                <a:gd name="T7" fmla="*/ 41 h 162"/>
                <a:gd name="T8" fmla="*/ 9 w 103"/>
                <a:gd name="T9" fmla="*/ 40 h 162"/>
                <a:gd name="T10" fmla="*/ 13 w 103"/>
                <a:gd name="T11" fmla="*/ 22 h 162"/>
                <a:gd name="T12" fmla="*/ 26 w 103"/>
                <a:gd name="T13" fmla="*/ 0 h 162"/>
                <a:gd name="T14" fmla="*/ 20 w 103"/>
                <a:gd name="T15" fmla="*/ 1 h 162"/>
                <a:gd name="T16" fmla="*/ 20 w 103"/>
                <a:gd name="T17" fmla="*/ 1 h 1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3"/>
                <a:gd name="T28" fmla="*/ 0 h 162"/>
                <a:gd name="T29" fmla="*/ 103 w 103"/>
                <a:gd name="T30" fmla="*/ 162 h 1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3" h="162">
                  <a:moveTo>
                    <a:pt x="78" y="3"/>
                  </a:moveTo>
                  <a:lnTo>
                    <a:pt x="36" y="98"/>
                  </a:lnTo>
                  <a:lnTo>
                    <a:pt x="24" y="148"/>
                  </a:lnTo>
                  <a:lnTo>
                    <a:pt x="0" y="162"/>
                  </a:lnTo>
                  <a:lnTo>
                    <a:pt x="33" y="160"/>
                  </a:lnTo>
                  <a:lnTo>
                    <a:pt x="50" y="89"/>
                  </a:lnTo>
                  <a:lnTo>
                    <a:pt x="103" y="0"/>
                  </a:lnTo>
                  <a:lnTo>
                    <a:pt x="78" y="3"/>
                  </a:lnTo>
                  <a:close/>
                </a:path>
              </a:pathLst>
            </a:custGeom>
            <a:solidFill>
              <a:srgbClr val="FF9C96"/>
            </a:solidFill>
            <a:ln w="9525">
              <a:noFill/>
              <a:round/>
              <a:headEnd/>
              <a:tailEnd/>
            </a:ln>
          </p:spPr>
          <p:txBody>
            <a:bodyPr/>
            <a:lstStyle/>
            <a:p>
              <a:endParaRPr lang="de-AT"/>
            </a:p>
          </p:txBody>
        </p:sp>
        <p:sp>
          <p:nvSpPr>
            <p:cNvPr id="17" name="Freeform 241"/>
            <p:cNvSpPr>
              <a:spLocks/>
            </p:cNvSpPr>
            <p:nvPr/>
          </p:nvSpPr>
          <p:spPr bwMode="auto">
            <a:xfrm>
              <a:off x="1841" y="691"/>
              <a:ext cx="69" cy="87"/>
            </a:xfrm>
            <a:custGeom>
              <a:avLst/>
              <a:gdLst>
                <a:gd name="T0" fmla="*/ 22 w 139"/>
                <a:gd name="T1" fmla="*/ 2 h 175"/>
                <a:gd name="T2" fmla="*/ 0 w 139"/>
                <a:gd name="T3" fmla="*/ 43 h 175"/>
                <a:gd name="T4" fmla="*/ 2 w 139"/>
                <a:gd name="T5" fmla="*/ 43 h 175"/>
                <a:gd name="T6" fmla="*/ 17 w 139"/>
                <a:gd name="T7" fmla="*/ 21 h 175"/>
                <a:gd name="T8" fmla="*/ 24 w 139"/>
                <a:gd name="T9" fmla="*/ 5 h 175"/>
                <a:gd name="T10" fmla="*/ 34 w 139"/>
                <a:gd name="T11" fmla="*/ 0 h 175"/>
                <a:gd name="T12" fmla="*/ 22 w 139"/>
                <a:gd name="T13" fmla="*/ 2 h 175"/>
                <a:gd name="T14" fmla="*/ 22 w 139"/>
                <a:gd name="T15" fmla="*/ 2 h 175"/>
                <a:gd name="T16" fmla="*/ 0 60000 65536"/>
                <a:gd name="T17" fmla="*/ 0 60000 65536"/>
                <a:gd name="T18" fmla="*/ 0 60000 65536"/>
                <a:gd name="T19" fmla="*/ 0 60000 65536"/>
                <a:gd name="T20" fmla="*/ 0 60000 65536"/>
                <a:gd name="T21" fmla="*/ 0 60000 65536"/>
                <a:gd name="T22" fmla="*/ 0 60000 65536"/>
                <a:gd name="T23" fmla="*/ 0 60000 65536"/>
                <a:gd name="T24" fmla="*/ 0 w 139"/>
                <a:gd name="T25" fmla="*/ 0 h 175"/>
                <a:gd name="T26" fmla="*/ 139 w 139"/>
                <a:gd name="T27" fmla="*/ 175 h 1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9" h="175">
                  <a:moveTo>
                    <a:pt x="89" y="8"/>
                  </a:moveTo>
                  <a:lnTo>
                    <a:pt x="0" y="175"/>
                  </a:lnTo>
                  <a:lnTo>
                    <a:pt x="11" y="174"/>
                  </a:lnTo>
                  <a:lnTo>
                    <a:pt x="69" y="86"/>
                  </a:lnTo>
                  <a:lnTo>
                    <a:pt x="99" y="22"/>
                  </a:lnTo>
                  <a:lnTo>
                    <a:pt x="139" y="0"/>
                  </a:lnTo>
                  <a:lnTo>
                    <a:pt x="89" y="8"/>
                  </a:lnTo>
                  <a:close/>
                </a:path>
              </a:pathLst>
            </a:custGeom>
            <a:solidFill>
              <a:srgbClr val="FF9C96"/>
            </a:solidFill>
            <a:ln w="9525">
              <a:noFill/>
              <a:round/>
              <a:headEnd/>
              <a:tailEnd/>
            </a:ln>
          </p:spPr>
          <p:txBody>
            <a:bodyPr/>
            <a:lstStyle/>
            <a:p>
              <a:endParaRPr lang="de-AT"/>
            </a:p>
          </p:txBody>
        </p:sp>
        <p:sp>
          <p:nvSpPr>
            <p:cNvPr id="18" name="Freeform 242"/>
            <p:cNvSpPr>
              <a:spLocks/>
            </p:cNvSpPr>
            <p:nvPr/>
          </p:nvSpPr>
          <p:spPr bwMode="auto">
            <a:xfrm>
              <a:off x="1620" y="807"/>
              <a:ext cx="71" cy="40"/>
            </a:xfrm>
            <a:custGeom>
              <a:avLst/>
              <a:gdLst>
                <a:gd name="T0" fmla="*/ 0 w 143"/>
                <a:gd name="T1" fmla="*/ 6 h 80"/>
                <a:gd name="T2" fmla="*/ 0 w 143"/>
                <a:gd name="T3" fmla="*/ 6 h 80"/>
                <a:gd name="T4" fmla="*/ 1 w 143"/>
                <a:gd name="T5" fmla="*/ 6 h 80"/>
                <a:gd name="T6" fmla="*/ 2 w 143"/>
                <a:gd name="T7" fmla="*/ 6 h 80"/>
                <a:gd name="T8" fmla="*/ 3 w 143"/>
                <a:gd name="T9" fmla="*/ 6 h 80"/>
                <a:gd name="T10" fmla="*/ 4 w 143"/>
                <a:gd name="T11" fmla="*/ 6 h 80"/>
                <a:gd name="T12" fmla="*/ 6 w 143"/>
                <a:gd name="T13" fmla="*/ 6 h 80"/>
                <a:gd name="T14" fmla="*/ 7 w 143"/>
                <a:gd name="T15" fmla="*/ 6 h 80"/>
                <a:gd name="T16" fmla="*/ 8 w 143"/>
                <a:gd name="T17" fmla="*/ 6 h 80"/>
                <a:gd name="T18" fmla="*/ 10 w 143"/>
                <a:gd name="T19" fmla="*/ 6 h 80"/>
                <a:gd name="T20" fmla="*/ 11 w 143"/>
                <a:gd name="T21" fmla="*/ 7 h 80"/>
                <a:gd name="T22" fmla="*/ 13 w 143"/>
                <a:gd name="T23" fmla="*/ 7 h 80"/>
                <a:gd name="T24" fmla="*/ 14 w 143"/>
                <a:gd name="T25" fmla="*/ 9 h 80"/>
                <a:gd name="T26" fmla="*/ 16 w 143"/>
                <a:gd name="T27" fmla="*/ 9 h 80"/>
                <a:gd name="T28" fmla="*/ 17 w 143"/>
                <a:gd name="T29" fmla="*/ 10 h 80"/>
                <a:gd name="T30" fmla="*/ 19 w 143"/>
                <a:gd name="T31" fmla="*/ 11 h 80"/>
                <a:gd name="T32" fmla="*/ 20 w 143"/>
                <a:gd name="T33" fmla="*/ 13 h 80"/>
                <a:gd name="T34" fmla="*/ 21 w 143"/>
                <a:gd name="T35" fmla="*/ 15 h 80"/>
                <a:gd name="T36" fmla="*/ 22 w 143"/>
                <a:gd name="T37" fmla="*/ 17 h 80"/>
                <a:gd name="T38" fmla="*/ 23 w 143"/>
                <a:gd name="T39" fmla="*/ 18 h 80"/>
                <a:gd name="T40" fmla="*/ 23 w 143"/>
                <a:gd name="T41" fmla="*/ 19 h 80"/>
                <a:gd name="T42" fmla="*/ 24 w 143"/>
                <a:gd name="T43" fmla="*/ 20 h 80"/>
                <a:gd name="T44" fmla="*/ 24 w 143"/>
                <a:gd name="T45" fmla="*/ 20 h 80"/>
                <a:gd name="T46" fmla="*/ 25 w 143"/>
                <a:gd name="T47" fmla="*/ 11 h 80"/>
                <a:gd name="T48" fmla="*/ 32 w 143"/>
                <a:gd name="T49" fmla="*/ 15 h 80"/>
                <a:gd name="T50" fmla="*/ 30 w 143"/>
                <a:gd name="T51" fmla="*/ 9 h 80"/>
                <a:gd name="T52" fmla="*/ 35 w 143"/>
                <a:gd name="T53" fmla="*/ 10 h 80"/>
                <a:gd name="T54" fmla="*/ 35 w 143"/>
                <a:gd name="T55" fmla="*/ 9 h 80"/>
                <a:gd name="T56" fmla="*/ 34 w 143"/>
                <a:gd name="T57" fmla="*/ 8 h 80"/>
                <a:gd name="T58" fmla="*/ 33 w 143"/>
                <a:gd name="T59" fmla="*/ 6 h 80"/>
                <a:gd name="T60" fmla="*/ 31 w 143"/>
                <a:gd name="T61" fmla="*/ 5 h 80"/>
                <a:gd name="T62" fmla="*/ 29 w 143"/>
                <a:gd name="T63" fmla="*/ 4 h 80"/>
                <a:gd name="T64" fmla="*/ 28 w 143"/>
                <a:gd name="T65" fmla="*/ 3 h 80"/>
                <a:gd name="T66" fmla="*/ 27 w 143"/>
                <a:gd name="T67" fmla="*/ 3 h 80"/>
                <a:gd name="T68" fmla="*/ 26 w 143"/>
                <a:gd name="T69" fmla="*/ 2 h 80"/>
                <a:gd name="T70" fmla="*/ 24 w 143"/>
                <a:gd name="T71" fmla="*/ 1 h 80"/>
                <a:gd name="T72" fmla="*/ 22 w 143"/>
                <a:gd name="T73" fmla="*/ 1 h 80"/>
                <a:gd name="T74" fmla="*/ 20 w 143"/>
                <a:gd name="T75" fmla="*/ 1 h 80"/>
                <a:gd name="T76" fmla="*/ 19 w 143"/>
                <a:gd name="T77" fmla="*/ 1 h 80"/>
                <a:gd name="T78" fmla="*/ 17 w 143"/>
                <a:gd name="T79" fmla="*/ 0 h 80"/>
                <a:gd name="T80" fmla="*/ 15 w 143"/>
                <a:gd name="T81" fmla="*/ 1 h 80"/>
                <a:gd name="T82" fmla="*/ 13 w 143"/>
                <a:gd name="T83" fmla="*/ 1 h 80"/>
                <a:gd name="T84" fmla="*/ 11 w 143"/>
                <a:gd name="T85" fmla="*/ 1 h 80"/>
                <a:gd name="T86" fmla="*/ 10 w 143"/>
                <a:gd name="T87" fmla="*/ 1 h 80"/>
                <a:gd name="T88" fmla="*/ 8 w 143"/>
                <a:gd name="T89" fmla="*/ 1 h 80"/>
                <a:gd name="T90" fmla="*/ 6 w 143"/>
                <a:gd name="T91" fmla="*/ 3 h 80"/>
                <a:gd name="T92" fmla="*/ 5 w 143"/>
                <a:gd name="T93" fmla="*/ 3 h 80"/>
                <a:gd name="T94" fmla="*/ 4 w 143"/>
                <a:gd name="T95" fmla="*/ 3 h 80"/>
                <a:gd name="T96" fmla="*/ 3 w 143"/>
                <a:gd name="T97" fmla="*/ 4 h 80"/>
                <a:gd name="T98" fmla="*/ 2 w 143"/>
                <a:gd name="T99" fmla="*/ 5 h 80"/>
                <a:gd name="T100" fmla="*/ 1 w 143"/>
                <a:gd name="T101" fmla="*/ 5 h 80"/>
                <a:gd name="T102" fmla="*/ 0 w 143"/>
                <a:gd name="T103" fmla="*/ 6 h 80"/>
                <a:gd name="T104" fmla="*/ 0 w 143"/>
                <a:gd name="T105" fmla="*/ 6 h 80"/>
                <a:gd name="T106" fmla="*/ 0 w 143"/>
                <a:gd name="T107" fmla="*/ 6 h 8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43"/>
                <a:gd name="T163" fmla="*/ 0 h 80"/>
                <a:gd name="T164" fmla="*/ 143 w 143"/>
                <a:gd name="T165" fmla="*/ 80 h 8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43" h="80">
                  <a:moveTo>
                    <a:pt x="0" y="27"/>
                  </a:moveTo>
                  <a:lnTo>
                    <a:pt x="2" y="25"/>
                  </a:lnTo>
                  <a:lnTo>
                    <a:pt x="7" y="25"/>
                  </a:lnTo>
                  <a:lnTo>
                    <a:pt x="10" y="24"/>
                  </a:lnTo>
                  <a:lnTo>
                    <a:pt x="15" y="24"/>
                  </a:lnTo>
                  <a:lnTo>
                    <a:pt x="19" y="24"/>
                  </a:lnTo>
                  <a:lnTo>
                    <a:pt x="25" y="25"/>
                  </a:lnTo>
                  <a:lnTo>
                    <a:pt x="30" y="25"/>
                  </a:lnTo>
                  <a:lnTo>
                    <a:pt x="35" y="25"/>
                  </a:lnTo>
                  <a:lnTo>
                    <a:pt x="41" y="27"/>
                  </a:lnTo>
                  <a:lnTo>
                    <a:pt x="47" y="28"/>
                  </a:lnTo>
                  <a:lnTo>
                    <a:pt x="52" y="30"/>
                  </a:lnTo>
                  <a:lnTo>
                    <a:pt x="58" y="33"/>
                  </a:lnTo>
                  <a:lnTo>
                    <a:pt x="65" y="36"/>
                  </a:lnTo>
                  <a:lnTo>
                    <a:pt x="69" y="41"/>
                  </a:lnTo>
                  <a:lnTo>
                    <a:pt x="77" y="47"/>
                  </a:lnTo>
                  <a:lnTo>
                    <a:pt x="82" y="53"/>
                  </a:lnTo>
                  <a:lnTo>
                    <a:pt x="86" y="61"/>
                  </a:lnTo>
                  <a:lnTo>
                    <a:pt x="91" y="66"/>
                  </a:lnTo>
                  <a:lnTo>
                    <a:pt x="93" y="71"/>
                  </a:lnTo>
                  <a:lnTo>
                    <a:pt x="94" y="75"/>
                  </a:lnTo>
                  <a:lnTo>
                    <a:pt x="96" y="78"/>
                  </a:lnTo>
                  <a:lnTo>
                    <a:pt x="96" y="80"/>
                  </a:lnTo>
                  <a:lnTo>
                    <a:pt x="102" y="47"/>
                  </a:lnTo>
                  <a:lnTo>
                    <a:pt x="129" y="61"/>
                  </a:lnTo>
                  <a:lnTo>
                    <a:pt x="121" y="35"/>
                  </a:lnTo>
                  <a:lnTo>
                    <a:pt x="143" y="38"/>
                  </a:lnTo>
                  <a:lnTo>
                    <a:pt x="141" y="36"/>
                  </a:lnTo>
                  <a:lnTo>
                    <a:pt x="136" y="32"/>
                  </a:lnTo>
                  <a:lnTo>
                    <a:pt x="132" y="27"/>
                  </a:lnTo>
                  <a:lnTo>
                    <a:pt x="124" y="21"/>
                  </a:lnTo>
                  <a:lnTo>
                    <a:pt x="119" y="16"/>
                  </a:lnTo>
                  <a:lnTo>
                    <a:pt x="115" y="13"/>
                  </a:lnTo>
                  <a:lnTo>
                    <a:pt x="108" y="11"/>
                  </a:lnTo>
                  <a:lnTo>
                    <a:pt x="104" y="8"/>
                  </a:lnTo>
                  <a:lnTo>
                    <a:pt x="97" y="5"/>
                  </a:lnTo>
                  <a:lnTo>
                    <a:pt x="91" y="3"/>
                  </a:lnTo>
                  <a:lnTo>
                    <a:pt x="83" y="2"/>
                  </a:lnTo>
                  <a:lnTo>
                    <a:pt x="77" y="2"/>
                  </a:lnTo>
                  <a:lnTo>
                    <a:pt x="68" y="0"/>
                  </a:lnTo>
                  <a:lnTo>
                    <a:pt x="60" y="2"/>
                  </a:lnTo>
                  <a:lnTo>
                    <a:pt x="54" y="2"/>
                  </a:lnTo>
                  <a:lnTo>
                    <a:pt x="46" y="3"/>
                  </a:lnTo>
                  <a:lnTo>
                    <a:pt x="40" y="5"/>
                  </a:lnTo>
                  <a:lnTo>
                    <a:pt x="33" y="7"/>
                  </a:lnTo>
                  <a:lnTo>
                    <a:pt x="27" y="10"/>
                  </a:lnTo>
                  <a:lnTo>
                    <a:pt x="22" y="13"/>
                  </a:lnTo>
                  <a:lnTo>
                    <a:pt x="16" y="14"/>
                  </a:lnTo>
                  <a:lnTo>
                    <a:pt x="13" y="16"/>
                  </a:lnTo>
                  <a:lnTo>
                    <a:pt x="8" y="19"/>
                  </a:lnTo>
                  <a:lnTo>
                    <a:pt x="5" y="21"/>
                  </a:lnTo>
                  <a:lnTo>
                    <a:pt x="0" y="25"/>
                  </a:lnTo>
                  <a:lnTo>
                    <a:pt x="0" y="27"/>
                  </a:lnTo>
                  <a:close/>
                </a:path>
              </a:pathLst>
            </a:custGeom>
            <a:solidFill>
              <a:srgbClr val="000000"/>
            </a:solidFill>
            <a:ln w="9525">
              <a:noFill/>
              <a:round/>
              <a:headEnd/>
              <a:tailEnd/>
            </a:ln>
          </p:spPr>
          <p:txBody>
            <a:bodyPr/>
            <a:lstStyle/>
            <a:p>
              <a:endParaRPr lang="de-AT"/>
            </a:p>
          </p:txBody>
        </p:sp>
        <p:sp>
          <p:nvSpPr>
            <p:cNvPr id="19" name="Freeform 243"/>
            <p:cNvSpPr>
              <a:spLocks/>
            </p:cNvSpPr>
            <p:nvPr/>
          </p:nvSpPr>
          <p:spPr bwMode="auto">
            <a:xfrm>
              <a:off x="1616" y="772"/>
              <a:ext cx="119" cy="24"/>
            </a:xfrm>
            <a:custGeom>
              <a:avLst/>
              <a:gdLst>
                <a:gd name="T0" fmla="*/ 6 w 239"/>
                <a:gd name="T1" fmla="*/ 0 h 48"/>
                <a:gd name="T2" fmla="*/ 59 w 239"/>
                <a:gd name="T3" fmla="*/ 10 h 48"/>
                <a:gd name="T4" fmla="*/ 56 w 239"/>
                <a:gd name="T5" fmla="*/ 12 h 48"/>
                <a:gd name="T6" fmla="*/ 25 w 239"/>
                <a:gd name="T7" fmla="*/ 7 h 48"/>
                <a:gd name="T8" fmla="*/ 12 w 239"/>
                <a:gd name="T9" fmla="*/ 3 h 48"/>
                <a:gd name="T10" fmla="*/ 0 w 239"/>
                <a:gd name="T11" fmla="*/ 6 h 48"/>
                <a:gd name="T12" fmla="*/ 6 w 239"/>
                <a:gd name="T13" fmla="*/ 0 h 48"/>
                <a:gd name="T14" fmla="*/ 6 w 239"/>
                <a:gd name="T15" fmla="*/ 0 h 48"/>
                <a:gd name="T16" fmla="*/ 0 60000 65536"/>
                <a:gd name="T17" fmla="*/ 0 60000 65536"/>
                <a:gd name="T18" fmla="*/ 0 60000 65536"/>
                <a:gd name="T19" fmla="*/ 0 60000 65536"/>
                <a:gd name="T20" fmla="*/ 0 60000 65536"/>
                <a:gd name="T21" fmla="*/ 0 60000 65536"/>
                <a:gd name="T22" fmla="*/ 0 60000 65536"/>
                <a:gd name="T23" fmla="*/ 0 60000 65536"/>
                <a:gd name="T24" fmla="*/ 0 w 239"/>
                <a:gd name="T25" fmla="*/ 0 h 48"/>
                <a:gd name="T26" fmla="*/ 239 w 239"/>
                <a:gd name="T27" fmla="*/ 48 h 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9" h="48">
                  <a:moveTo>
                    <a:pt x="24" y="0"/>
                  </a:moveTo>
                  <a:lnTo>
                    <a:pt x="239" y="37"/>
                  </a:lnTo>
                  <a:lnTo>
                    <a:pt x="224" y="48"/>
                  </a:lnTo>
                  <a:lnTo>
                    <a:pt x="100" y="31"/>
                  </a:lnTo>
                  <a:lnTo>
                    <a:pt x="49" y="14"/>
                  </a:lnTo>
                  <a:lnTo>
                    <a:pt x="0" y="25"/>
                  </a:lnTo>
                  <a:lnTo>
                    <a:pt x="24" y="0"/>
                  </a:lnTo>
                  <a:close/>
                </a:path>
              </a:pathLst>
            </a:custGeom>
            <a:solidFill>
              <a:srgbClr val="FF9C96"/>
            </a:solidFill>
            <a:ln w="9525">
              <a:noFill/>
              <a:round/>
              <a:headEnd/>
              <a:tailEnd/>
            </a:ln>
          </p:spPr>
          <p:txBody>
            <a:bodyPr/>
            <a:lstStyle/>
            <a:p>
              <a:endParaRPr lang="de-AT"/>
            </a:p>
          </p:txBody>
        </p:sp>
      </p:grpSp>
      <p:pic>
        <p:nvPicPr>
          <p:cNvPr id="220" name="Picture 8" descr="j0301252"/>
          <p:cNvPicPr>
            <a:picLocks noChangeAspect="1" noChangeArrowheads="1"/>
          </p:cNvPicPr>
          <p:nvPr/>
        </p:nvPicPr>
        <p:blipFill>
          <a:blip r:embed="rId3" cstate="print"/>
          <a:srcRect/>
          <a:stretch>
            <a:fillRect/>
          </a:stretch>
        </p:blipFill>
        <p:spPr bwMode="auto">
          <a:xfrm>
            <a:off x="6804248" y="1844824"/>
            <a:ext cx="1566862" cy="1339850"/>
          </a:xfrm>
          <a:prstGeom prst="rect">
            <a:avLst/>
          </a:prstGeom>
          <a:noFill/>
          <a:ln w="9525">
            <a:noFill/>
            <a:miter lim="800000"/>
            <a:headEnd/>
            <a:tailEnd/>
          </a:ln>
        </p:spPr>
      </p:pic>
      <p:grpSp>
        <p:nvGrpSpPr>
          <p:cNvPr id="221" name="Group 247"/>
          <p:cNvGrpSpPr>
            <a:grpSpLocks/>
          </p:cNvGrpSpPr>
          <p:nvPr/>
        </p:nvGrpSpPr>
        <p:grpSpPr bwMode="auto">
          <a:xfrm>
            <a:off x="277813" y="4192588"/>
            <a:ext cx="3554412" cy="1658937"/>
            <a:chOff x="175" y="2641"/>
            <a:chExt cx="2239" cy="1045"/>
          </a:xfrm>
        </p:grpSpPr>
        <p:grpSp>
          <p:nvGrpSpPr>
            <p:cNvPr id="222" name="Group 30"/>
            <p:cNvGrpSpPr>
              <a:grpSpLocks/>
            </p:cNvGrpSpPr>
            <p:nvPr/>
          </p:nvGrpSpPr>
          <p:grpSpPr bwMode="auto">
            <a:xfrm>
              <a:off x="783" y="2641"/>
              <a:ext cx="1631" cy="763"/>
              <a:chOff x="482" y="2771"/>
              <a:chExt cx="1339" cy="634"/>
            </a:xfrm>
          </p:grpSpPr>
          <p:sp>
            <p:nvSpPr>
              <p:cNvPr id="227" name="AutoShape 11"/>
              <p:cNvSpPr>
                <a:spLocks noChangeAspect="1" noChangeArrowheads="1" noTextEdit="1"/>
              </p:cNvSpPr>
              <p:nvPr/>
            </p:nvSpPr>
            <p:spPr bwMode="auto">
              <a:xfrm>
                <a:off x="482" y="2771"/>
                <a:ext cx="1339" cy="634"/>
              </a:xfrm>
              <a:prstGeom prst="rect">
                <a:avLst/>
              </a:prstGeom>
              <a:noFill/>
              <a:ln w="9525">
                <a:noFill/>
                <a:miter lim="800000"/>
                <a:headEnd/>
                <a:tailEnd/>
              </a:ln>
            </p:spPr>
            <p:txBody>
              <a:bodyPr/>
              <a:lstStyle/>
              <a:p>
                <a:endParaRPr lang="de-AT"/>
              </a:p>
            </p:txBody>
          </p:sp>
          <p:sp>
            <p:nvSpPr>
              <p:cNvPr id="228" name="Freeform 13"/>
              <p:cNvSpPr>
                <a:spLocks/>
              </p:cNvSpPr>
              <p:nvPr/>
            </p:nvSpPr>
            <p:spPr bwMode="auto">
              <a:xfrm>
                <a:off x="482" y="2771"/>
                <a:ext cx="1339" cy="634"/>
              </a:xfrm>
              <a:custGeom>
                <a:avLst/>
                <a:gdLst>
                  <a:gd name="T0" fmla="*/ 670 w 2678"/>
                  <a:gd name="T1" fmla="*/ 126 h 1268"/>
                  <a:gd name="T2" fmla="*/ 536 w 2678"/>
                  <a:gd name="T3" fmla="*/ 0 h 1268"/>
                  <a:gd name="T4" fmla="*/ 385 w 2678"/>
                  <a:gd name="T5" fmla="*/ 0 h 1268"/>
                  <a:gd name="T6" fmla="*/ 329 w 2678"/>
                  <a:gd name="T7" fmla="*/ 49 h 1268"/>
                  <a:gd name="T8" fmla="*/ 251 w 2678"/>
                  <a:gd name="T9" fmla="*/ 49 h 1268"/>
                  <a:gd name="T10" fmla="*/ 251 w 2678"/>
                  <a:gd name="T11" fmla="*/ 32 h 1268"/>
                  <a:gd name="T12" fmla="*/ 175 w 2678"/>
                  <a:gd name="T13" fmla="*/ 32 h 1268"/>
                  <a:gd name="T14" fmla="*/ 175 w 2678"/>
                  <a:gd name="T15" fmla="*/ 49 h 1268"/>
                  <a:gd name="T16" fmla="*/ 109 w 2678"/>
                  <a:gd name="T17" fmla="*/ 49 h 1268"/>
                  <a:gd name="T18" fmla="*/ 0 w 2678"/>
                  <a:gd name="T19" fmla="*/ 126 h 1268"/>
                  <a:gd name="T20" fmla="*/ 42 w 2678"/>
                  <a:gd name="T21" fmla="*/ 126 h 1268"/>
                  <a:gd name="T22" fmla="*/ 42 w 2678"/>
                  <a:gd name="T23" fmla="*/ 264 h 1268"/>
                  <a:gd name="T24" fmla="*/ 282 w 2678"/>
                  <a:gd name="T25" fmla="*/ 264 h 1268"/>
                  <a:gd name="T26" fmla="*/ 166 w 2678"/>
                  <a:gd name="T27" fmla="*/ 317 h 1268"/>
                  <a:gd name="T28" fmla="*/ 407 w 2678"/>
                  <a:gd name="T29" fmla="*/ 317 h 1268"/>
                  <a:gd name="T30" fmla="*/ 489 w 2678"/>
                  <a:gd name="T31" fmla="*/ 264 h 1268"/>
                  <a:gd name="T32" fmla="*/ 628 w 2678"/>
                  <a:gd name="T33" fmla="*/ 263 h 1268"/>
                  <a:gd name="T34" fmla="*/ 628 w 2678"/>
                  <a:gd name="T35" fmla="*/ 126 h 1268"/>
                  <a:gd name="T36" fmla="*/ 670 w 2678"/>
                  <a:gd name="T37" fmla="*/ 126 h 126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678"/>
                  <a:gd name="T58" fmla="*/ 0 h 1268"/>
                  <a:gd name="T59" fmla="*/ 2678 w 2678"/>
                  <a:gd name="T60" fmla="*/ 1268 h 126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678" h="1268">
                    <a:moveTo>
                      <a:pt x="2678" y="507"/>
                    </a:moveTo>
                    <a:lnTo>
                      <a:pt x="2143" y="0"/>
                    </a:lnTo>
                    <a:lnTo>
                      <a:pt x="1543" y="0"/>
                    </a:lnTo>
                    <a:lnTo>
                      <a:pt x="1313" y="199"/>
                    </a:lnTo>
                    <a:lnTo>
                      <a:pt x="1006" y="199"/>
                    </a:lnTo>
                    <a:lnTo>
                      <a:pt x="1006" y="128"/>
                    </a:lnTo>
                    <a:lnTo>
                      <a:pt x="703" y="128"/>
                    </a:lnTo>
                    <a:lnTo>
                      <a:pt x="703" y="199"/>
                    </a:lnTo>
                    <a:lnTo>
                      <a:pt x="438" y="198"/>
                    </a:lnTo>
                    <a:lnTo>
                      <a:pt x="0" y="505"/>
                    </a:lnTo>
                    <a:lnTo>
                      <a:pt x="171" y="505"/>
                    </a:lnTo>
                    <a:lnTo>
                      <a:pt x="171" y="1054"/>
                    </a:lnTo>
                    <a:lnTo>
                      <a:pt x="1125" y="1054"/>
                    </a:lnTo>
                    <a:lnTo>
                      <a:pt x="664" y="1268"/>
                    </a:lnTo>
                    <a:lnTo>
                      <a:pt x="1628" y="1268"/>
                    </a:lnTo>
                    <a:lnTo>
                      <a:pt x="1959" y="1054"/>
                    </a:lnTo>
                    <a:lnTo>
                      <a:pt x="2512" y="1052"/>
                    </a:lnTo>
                    <a:lnTo>
                      <a:pt x="2512" y="507"/>
                    </a:lnTo>
                    <a:lnTo>
                      <a:pt x="2678" y="507"/>
                    </a:lnTo>
                    <a:close/>
                  </a:path>
                </a:pathLst>
              </a:custGeom>
              <a:solidFill>
                <a:srgbClr val="000000"/>
              </a:solidFill>
              <a:ln w="9525">
                <a:noFill/>
                <a:round/>
                <a:headEnd/>
                <a:tailEnd/>
              </a:ln>
            </p:spPr>
            <p:txBody>
              <a:bodyPr/>
              <a:lstStyle/>
              <a:p>
                <a:endParaRPr lang="de-AT"/>
              </a:p>
            </p:txBody>
          </p:sp>
          <p:sp>
            <p:nvSpPr>
              <p:cNvPr id="229" name="Freeform 14"/>
              <p:cNvSpPr>
                <a:spLocks/>
              </p:cNvSpPr>
              <p:nvPr/>
            </p:nvSpPr>
            <p:spPr bwMode="auto">
              <a:xfrm>
                <a:off x="1282" y="2789"/>
                <a:ext cx="491" cy="218"/>
              </a:xfrm>
              <a:custGeom>
                <a:avLst/>
                <a:gdLst>
                  <a:gd name="T0" fmla="*/ 245 w 983"/>
                  <a:gd name="T1" fmla="*/ 110 h 434"/>
                  <a:gd name="T2" fmla="*/ 117 w 983"/>
                  <a:gd name="T3" fmla="*/ 110 h 434"/>
                  <a:gd name="T4" fmla="*/ 0 w 983"/>
                  <a:gd name="T5" fmla="*/ 0 h 434"/>
                  <a:gd name="T6" fmla="*/ 131 w 983"/>
                  <a:gd name="T7" fmla="*/ 0 h 434"/>
                  <a:gd name="T8" fmla="*/ 245 w 983"/>
                  <a:gd name="T9" fmla="*/ 110 h 434"/>
                  <a:gd name="T10" fmla="*/ 0 60000 65536"/>
                  <a:gd name="T11" fmla="*/ 0 60000 65536"/>
                  <a:gd name="T12" fmla="*/ 0 60000 65536"/>
                  <a:gd name="T13" fmla="*/ 0 60000 65536"/>
                  <a:gd name="T14" fmla="*/ 0 60000 65536"/>
                  <a:gd name="T15" fmla="*/ 0 w 983"/>
                  <a:gd name="T16" fmla="*/ 0 h 434"/>
                  <a:gd name="T17" fmla="*/ 983 w 983"/>
                  <a:gd name="T18" fmla="*/ 434 h 434"/>
                </a:gdLst>
                <a:ahLst/>
                <a:cxnLst>
                  <a:cxn ang="T10">
                    <a:pos x="T0" y="T1"/>
                  </a:cxn>
                  <a:cxn ang="T11">
                    <a:pos x="T2" y="T3"/>
                  </a:cxn>
                  <a:cxn ang="T12">
                    <a:pos x="T4" y="T5"/>
                  </a:cxn>
                  <a:cxn ang="T13">
                    <a:pos x="T6" y="T7"/>
                  </a:cxn>
                  <a:cxn ang="T14">
                    <a:pos x="T8" y="T9"/>
                  </a:cxn>
                </a:cxnLst>
                <a:rect l="T15" t="T16" r="T17" b="T18"/>
                <a:pathLst>
                  <a:path w="983" h="434">
                    <a:moveTo>
                      <a:pt x="983" y="434"/>
                    </a:moveTo>
                    <a:lnTo>
                      <a:pt x="470" y="434"/>
                    </a:lnTo>
                    <a:lnTo>
                      <a:pt x="0" y="0"/>
                    </a:lnTo>
                    <a:lnTo>
                      <a:pt x="525" y="0"/>
                    </a:lnTo>
                    <a:lnTo>
                      <a:pt x="983" y="434"/>
                    </a:lnTo>
                    <a:close/>
                  </a:path>
                </a:pathLst>
              </a:custGeom>
              <a:solidFill>
                <a:srgbClr val="DA1616"/>
              </a:solidFill>
              <a:ln w="9525">
                <a:noFill/>
                <a:round/>
                <a:headEnd/>
                <a:tailEnd/>
              </a:ln>
            </p:spPr>
            <p:txBody>
              <a:bodyPr/>
              <a:lstStyle/>
              <a:p>
                <a:endParaRPr lang="de-AT"/>
              </a:p>
            </p:txBody>
          </p:sp>
          <p:sp>
            <p:nvSpPr>
              <p:cNvPr id="230" name="Freeform 15"/>
              <p:cNvSpPr>
                <a:spLocks/>
              </p:cNvSpPr>
              <p:nvPr/>
            </p:nvSpPr>
            <p:spPr bwMode="auto">
              <a:xfrm>
                <a:off x="541" y="2853"/>
                <a:ext cx="577" cy="153"/>
              </a:xfrm>
              <a:custGeom>
                <a:avLst/>
                <a:gdLst>
                  <a:gd name="T0" fmla="*/ 84 w 1153"/>
                  <a:gd name="T1" fmla="*/ 18 h 304"/>
                  <a:gd name="T2" fmla="*/ 157 w 1153"/>
                  <a:gd name="T3" fmla="*/ 18 h 304"/>
                  <a:gd name="T4" fmla="*/ 157 w 1153"/>
                  <a:gd name="T5" fmla="*/ 0 h 304"/>
                  <a:gd name="T6" fmla="*/ 212 w 1153"/>
                  <a:gd name="T7" fmla="*/ 0 h 304"/>
                  <a:gd name="T8" fmla="*/ 212 w 1153"/>
                  <a:gd name="T9" fmla="*/ 18 h 304"/>
                  <a:gd name="T10" fmla="*/ 289 w 1153"/>
                  <a:gd name="T11" fmla="*/ 18 h 304"/>
                  <a:gd name="T12" fmla="*/ 222 w 1153"/>
                  <a:gd name="T13" fmla="*/ 77 h 304"/>
                  <a:gd name="T14" fmla="*/ 0 w 1153"/>
                  <a:gd name="T15" fmla="*/ 77 h 304"/>
                  <a:gd name="T16" fmla="*/ 84 w 1153"/>
                  <a:gd name="T17" fmla="*/ 18 h 3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53"/>
                  <a:gd name="T28" fmla="*/ 0 h 304"/>
                  <a:gd name="T29" fmla="*/ 1153 w 1153"/>
                  <a:gd name="T30" fmla="*/ 304 h 30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53" h="304">
                    <a:moveTo>
                      <a:pt x="335" y="70"/>
                    </a:moveTo>
                    <a:lnTo>
                      <a:pt x="627" y="70"/>
                    </a:lnTo>
                    <a:lnTo>
                      <a:pt x="627" y="0"/>
                    </a:lnTo>
                    <a:lnTo>
                      <a:pt x="847" y="0"/>
                    </a:lnTo>
                    <a:lnTo>
                      <a:pt x="847" y="70"/>
                    </a:lnTo>
                    <a:lnTo>
                      <a:pt x="1153" y="71"/>
                    </a:lnTo>
                    <a:lnTo>
                      <a:pt x="887" y="304"/>
                    </a:lnTo>
                    <a:lnTo>
                      <a:pt x="0" y="304"/>
                    </a:lnTo>
                    <a:lnTo>
                      <a:pt x="335" y="70"/>
                    </a:lnTo>
                    <a:close/>
                  </a:path>
                </a:pathLst>
              </a:custGeom>
              <a:solidFill>
                <a:srgbClr val="DA1616"/>
              </a:solidFill>
              <a:ln w="9525">
                <a:noFill/>
                <a:round/>
                <a:headEnd/>
                <a:tailEnd/>
              </a:ln>
            </p:spPr>
            <p:txBody>
              <a:bodyPr/>
              <a:lstStyle/>
              <a:p>
                <a:endParaRPr lang="de-AT"/>
              </a:p>
            </p:txBody>
          </p:sp>
          <p:sp>
            <p:nvSpPr>
              <p:cNvPr id="231" name="Freeform 16"/>
              <p:cNvSpPr>
                <a:spLocks/>
              </p:cNvSpPr>
              <p:nvPr/>
            </p:nvSpPr>
            <p:spPr bwMode="auto">
              <a:xfrm>
                <a:off x="897" y="3298"/>
                <a:ext cx="529" cy="89"/>
              </a:xfrm>
              <a:custGeom>
                <a:avLst/>
                <a:gdLst>
                  <a:gd name="T0" fmla="*/ 196 w 1060"/>
                  <a:gd name="T1" fmla="*/ 44 h 178"/>
                  <a:gd name="T2" fmla="*/ 0 w 1060"/>
                  <a:gd name="T3" fmla="*/ 45 h 178"/>
                  <a:gd name="T4" fmla="*/ 95 w 1060"/>
                  <a:gd name="T5" fmla="*/ 0 h 178"/>
                  <a:gd name="T6" fmla="*/ 264 w 1060"/>
                  <a:gd name="T7" fmla="*/ 0 h 178"/>
                  <a:gd name="T8" fmla="*/ 196 w 1060"/>
                  <a:gd name="T9" fmla="*/ 44 h 178"/>
                  <a:gd name="T10" fmla="*/ 0 60000 65536"/>
                  <a:gd name="T11" fmla="*/ 0 60000 65536"/>
                  <a:gd name="T12" fmla="*/ 0 60000 65536"/>
                  <a:gd name="T13" fmla="*/ 0 60000 65536"/>
                  <a:gd name="T14" fmla="*/ 0 60000 65536"/>
                  <a:gd name="T15" fmla="*/ 0 w 1060"/>
                  <a:gd name="T16" fmla="*/ 0 h 178"/>
                  <a:gd name="T17" fmla="*/ 1060 w 1060"/>
                  <a:gd name="T18" fmla="*/ 178 h 178"/>
                </a:gdLst>
                <a:ahLst/>
                <a:cxnLst>
                  <a:cxn ang="T10">
                    <a:pos x="T0" y="T1"/>
                  </a:cxn>
                  <a:cxn ang="T11">
                    <a:pos x="T2" y="T3"/>
                  </a:cxn>
                  <a:cxn ang="T12">
                    <a:pos x="T4" y="T5"/>
                  </a:cxn>
                  <a:cxn ang="T13">
                    <a:pos x="T6" y="T7"/>
                  </a:cxn>
                  <a:cxn ang="T14">
                    <a:pos x="T8" y="T9"/>
                  </a:cxn>
                </a:cxnLst>
                <a:rect l="T15" t="T16" r="T17" b="T18"/>
                <a:pathLst>
                  <a:path w="1060" h="178">
                    <a:moveTo>
                      <a:pt x="787" y="176"/>
                    </a:moveTo>
                    <a:lnTo>
                      <a:pt x="0" y="178"/>
                    </a:lnTo>
                    <a:lnTo>
                      <a:pt x="383" y="0"/>
                    </a:lnTo>
                    <a:lnTo>
                      <a:pt x="1060" y="0"/>
                    </a:lnTo>
                    <a:lnTo>
                      <a:pt x="787" y="176"/>
                    </a:lnTo>
                    <a:close/>
                  </a:path>
                </a:pathLst>
              </a:custGeom>
              <a:solidFill>
                <a:srgbClr val="3FB2E2"/>
              </a:solidFill>
              <a:ln w="9525">
                <a:noFill/>
                <a:round/>
                <a:headEnd/>
                <a:tailEnd/>
              </a:ln>
            </p:spPr>
            <p:txBody>
              <a:bodyPr/>
              <a:lstStyle/>
              <a:p>
                <a:endParaRPr lang="de-AT"/>
              </a:p>
            </p:txBody>
          </p:sp>
          <p:sp>
            <p:nvSpPr>
              <p:cNvPr id="232" name="Freeform 17"/>
              <p:cNvSpPr>
                <a:spLocks/>
              </p:cNvSpPr>
              <p:nvPr/>
            </p:nvSpPr>
            <p:spPr bwMode="auto">
              <a:xfrm>
                <a:off x="589" y="2798"/>
                <a:ext cx="1125" cy="479"/>
              </a:xfrm>
              <a:custGeom>
                <a:avLst/>
                <a:gdLst>
                  <a:gd name="T0" fmla="*/ 562 w 2251"/>
                  <a:gd name="T1" fmla="*/ 239 h 959"/>
                  <a:gd name="T2" fmla="*/ 436 w 2251"/>
                  <a:gd name="T3" fmla="*/ 239 h 959"/>
                  <a:gd name="T4" fmla="*/ 436 w 2251"/>
                  <a:gd name="T5" fmla="*/ 150 h 959"/>
                  <a:gd name="T6" fmla="*/ 244 w 2251"/>
                  <a:gd name="T7" fmla="*/ 150 h 959"/>
                  <a:gd name="T8" fmla="*/ 244 w 2251"/>
                  <a:gd name="T9" fmla="*/ 239 h 959"/>
                  <a:gd name="T10" fmla="*/ 0 w 2251"/>
                  <a:gd name="T11" fmla="*/ 239 h 959"/>
                  <a:gd name="T12" fmla="*/ 0 w 2251"/>
                  <a:gd name="T13" fmla="*/ 113 h 959"/>
                  <a:gd name="T14" fmla="*/ 205 w 2251"/>
                  <a:gd name="T15" fmla="*/ 113 h 959"/>
                  <a:gd name="T16" fmla="*/ 333 w 2251"/>
                  <a:gd name="T17" fmla="*/ 0 h 959"/>
                  <a:gd name="T18" fmla="*/ 457 w 2251"/>
                  <a:gd name="T19" fmla="*/ 114 h 959"/>
                  <a:gd name="T20" fmla="*/ 562 w 2251"/>
                  <a:gd name="T21" fmla="*/ 114 h 959"/>
                  <a:gd name="T22" fmla="*/ 562 w 2251"/>
                  <a:gd name="T23" fmla="*/ 239 h 95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51"/>
                  <a:gd name="T37" fmla="*/ 0 h 959"/>
                  <a:gd name="T38" fmla="*/ 2251 w 2251"/>
                  <a:gd name="T39" fmla="*/ 959 h 95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51" h="959">
                    <a:moveTo>
                      <a:pt x="2251" y="959"/>
                    </a:moveTo>
                    <a:lnTo>
                      <a:pt x="1747" y="959"/>
                    </a:lnTo>
                    <a:lnTo>
                      <a:pt x="1747" y="603"/>
                    </a:lnTo>
                    <a:lnTo>
                      <a:pt x="978" y="603"/>
                    </a:lnTo>
                    <a:lnTo>
                      <a:pt x="978" y="956"/>
                    </a:lnTo>
                    <a:lnTo>
                      <a:pt x="0" y="956"/>
                    </a:lnTo>
                    <a:lnTo>
                      <a:pt x="0" y="452"/>
                    </a:lnTo>
                    <a:lnTo>
                      <a:pt x="821" y="452"/>
                    </a:lnTo>
                    <a:lnTo>
                      <a:pt x="1332" y="0"/>
                    </a:lnTo>
                    <a:lnTo>
                      <a:pt x="1831" y="459"/>
                    </a:lnTo>
                    <a:lnTo>
                      <a:pt x="2251" y="459"/>
                    </a:lnTo>
                    <a:lnTo>
                      <a:pt x="2251" y="959"/>
                    </a:lnTo>
                    <a:close/>
                  </a:path>
                </a:pathLst>
              </a:custGeom>
              <a:solidFill>
                <a:srgbClr val="FFFFCC"/>
              </a:solidFill>
              <a:ln w="9525">
                <a:noFill/>
                <a:round/>
                <a:headEnd/>
                <a:tailEnd/>
              </a:ln>
            </p:spPr>
            <p:txBody>
              <a:bodyPr/>
              <a:lstStyle/>
              <a:p>
                <a:endParaRPr lang="de-AT"/>
              </a:p>
            </p:txBody>
          </p:sp>
          <p:sp>
            <p:nvSpPr>
              <p:cNvPr id="233" name="Rectangle 18"/>
              <p:cNvSpPr>
                <a:spLocks noChangeArrowheads="1"/>
              </p:cNvSpPr>
              <p:nvPr/>
            </p:nvSpPr>
            <p:spPr bwMode="auto">
              <a:xfrm>
                <a:off x="1539" y="3103"/>
                <a:ext cx="45" cy="82"/>
              </a:xfrm>
              <a:prstGeom prst="rect">
                <a:avLst/>
              </a:prstGeom>
              <a:solidFill>
                <a:srgbClr val="000000"/>
              </a:solidFill>
              <a:ln w="9525">
                <a:noFill/>
                <a:miter lim="800000"/>
                <a:headEnd/>
                <a:tailEnd/>
              </a:ln>
            </p:spPr>
            <p:txBody>
              <a:bodyPr/>
              <a:lstStyle/>
              <a:p>
                <a:endParaRPr lang="de-AT"/>
              </a:p>
            </p:txBody>
          </p:sp>
          <p:sp>
            <p:nvSpPr>
              <p:cNvPr id="234" name="Rectangle 19"/>
              <p:cNvSpPr>
                <a:spLocks noChangeArrowheads="1"/>
              </p:cNvSpPr>
              <p:nvPr/>
            </p:nvSpPr>
            <p:spPr bwMode="auto">
              <a:xfrm>
                <a:off x="1628" y="3103"/>
                <a:ext cx="45" cy="82"/>
              </a:xfrm>
              <a:prstGeom prst="rect">
                <a:avLst/>
              </a:prstGeom>
              <a:solidFill>
                <a:srgbClr val="000000"/>
              </a:solidFill>
              <a:ln w="9525">
                <a:noFill/>
                <a:miter lim="800000"/>
                <a:headEnd/>
                <a:tailEnd/>
              </a:ln>
            </p:spPr>
            <p:txBody>
              <a:bodyPr/>
              <a:lstStyle/>
              <a:p>
                <a:endParaRPr lang="de-AT"/>
              </a:p>
            </p:txBody>
          </p:sp>
          <p:sp>
            <p:nvSpPr>
              <p:cNvPr id="235" name="Rectangle 20"/>
              <p:cNvSpPr>
                <a:spLocks noChangeArrowheads="1"/>
              </p:cNvSpPr>
              <p:nvPr/>
            </p:nvSpPr>
            <p:spPr bwMode="auto">
              <a:xfrm>
                <a:off x="629" y="3086"/>
                <a:ext cx="62" cy="122"/>
              </a:xfrm>
              <a:prstGeom prst="rect">
                <a:avLst/>
              </a:prstGeom>
              <a:solidFill>
                <a:srgbClr val="000000"/>
              </a:solidFill>
              <a:ln w="9525">
                <a:noFill/>
                <a:miter lim="800000"/>
                <a:headEnd/>
                <a:tailEnd/>
              </a:ln>
            </p:spPr>
            <p:txBody>
              <a:bodyPr/>
              <a:lstStyle/>
              <a:p>
                <a:endParaRPr lang="de-AT"/>
              </a:p>
            </p:txBody>
          </p:sp>
          <p:sp>
            <p:nvSpPr>
              <p:cNvPr id="236" name="Rectangle 21"/>
              <p:cNvSpPr>
                <a:spLocks noChangeArrowheads="1"/>
              </p:cNvSpPr>
              <p:nvPr/>
            </p:nvSpPr>
            <p:spPr bwMode="auto">
              <a:xfrm>
                <a:off x="716" y="3086"/>
                <a:ext cx="61" cy="122"/>
              </a:xfrm>
              <a:prstGeom prst="rect">
                <a:avLst/>
              </a:prstGeom>
              <a:solidFill>
                <a:srgbClr val="000000"/>
              </a:solidFill>
              <a:ln w="9525">
                <a:noFill/>
                <a:miter lim="800000"/>
                <a:headEnd/>
                <a:tailEnd/>
              </a:ln>
            </p:spPr>
            <p:txBody>
              <a:bodyPr/>
              <a:lstStyle/>
              <a:p>
                <a:endParaRPr lang="de-AT"/>
              </a:p>
            </p:txBody>
          </p:sp>
          <p:sp>
            <p:nvSpPr>
              <p:cNvPr id="237" name="Rectangle 22"/>
              <p:cNvSpPr>
                <a:spLocks noChangeArrowheads="1"/>
              </p:cNvSpPr>
              <p:nvPr/>
            </p:nvSpPr>
            <p:spPr bwMode="auto">
              <a:xfrm>
                <a:off x="802" y="3086"/>
                <a:ext cx="62" cy="122"/>
              </a:xfrm>
              <a:prstGeom prst="rect">
                <a:avLst/>
              </a:prstGeom>
              <a:solidFill>
                <a:srgbClr val="000000"/>
              </a:solidFill>
              <a:ln w="9525">
                <a:noFill/>
                <a:miter lim="800000"/>
                <a:headEnd/>
                <a:tailEnd/>
              </a:ln>
            </p:spPr>
            <p:txBody>
              <a:bodyPr/>
              <a:lstStyle/>
              <a:p>
                <a:endParaRPr lang="de-AT"/>
              </a:p>
            </p:txBody>
          </p:sp>
          <p:sp>
            <p:nvSpPr>
              <p:cNvPr id="238" name="Rectangle 23"/>
              <p:cNvSpPr>
                <a:spLocks noChangeArrowheads="1"/>
              </p:cNvSpPr>
              <p:nvPr/>
            </p:nvSpPr>
            <p:spPr bwMode="auto">
              <a:xfrm>
                <a:off x="909" y="3129"/>
                <a:ext cx="91" cy="154"/>
              </a:xfrm>
              <a:prstGeom prst="rect">
                <a:avLst/>
              </a:prstGeom>
              <a:solidFill>
                <a:srgbClr val="000000"/>
              </a:solidFill>
              <a:ln w="9525">
                <a:noFill/>
                <a:miter lim="800000"/>
                <a:headEnd/>
                <a:tailEnd/>
              </a:ln>
            </p:spPr>
            <p:txBody>
              <a:bodyPr/>
              <a:lstStyle/>
              <a:p>
                <a:endParaRPr lang="de-AT"/>
              </a:p>
            </p:txBody>
          </p:sp>
          <p:sp>
            <p:nvSpPr>
              <p:cNvPr id="239" name="Rectangle 24"/>
              <p:cNvSpPr>
                <a:spLocks noChangeArrowheads="1"/>
              </p:cNvSpPr>
              <p:nvPr/>
            </p:nvSpPr>
            <p:spPr bwMode="auto">
              <a:xfrm>
                <a:off x="1140" y="2952"/>
                <a:ext cx="86" cy="103"/>
              </a:xfrm>
              <a:prstGeom prst="rect">
                <a:avLst/>
              </a:prstGeom>
              <a:solidFill>
                <a:srgbClr val="000000"/>
              </a:solidFill>
              <a:ln w="9525">
                <a:noFill/>
                <a:miter lim="800000"/>
                <a:headEnd/>
                <a:tailEnd/>
              </a:ln>
            </p:spPr>
            <p:txBody>
              <a:bodyPr/>
              <a:lstStyle/>
              <a:p>
                <a:endParaRPr lang="de-AT"/>
              </a:p>
            </p:txBody>
          </p:sp>
          <p:sp>
            <p:nvSpPr>
              <p:cNvPr id="240" name="Rectangle 25"/>
              <p:cNvSpPr>
                <a:spLocks noChangeArrowheads="1"/>
              </p:cNvSpPr>
              <p:nvPr/>
            </p:nvSpPr>
            <p:spPr bwMode="auto">
              <a:xfrm>
                <a:off x="1295" y="2952"/>
                <a:ext cx="85" cy="103"/>
              </a:xfrm>
              <a:prstGeom prst="rect">
                <a:avLst/>
              </a:prstGeom>
              <a:solidFill>
                <a:srgbClr val="000000"/>
              </a:solidFill>
              <a:ln w="9525">
                <a:noFill/>
                <a:miter lim="800000"/>
                <a:headEnd/>
                <a:tailEnd/>
              </a:ln>
            </p:spPr>
            <p:txBody>
              <a:bodyPr/>
              <a:lstStyle/>
              <a:p>
                <a:endParaRPr lang="de-AT"/>
              </a:p>
            </p:txBody>
          </p:sp>
          <p:sp>
            <p:nvSpPr>
              <p:cNvPr id="241" name="Rectangle 26"/>
              <p:cNvSpPr>
                <a:spLocks noChangeArrowheads="1"/>
              </p:cNvSpPr>
              <p:nvPr/>
            </p:nvSpPr>
            <p:spPr bwMode="auto">
              <a:xfrm>
                <a:off x="1155" y="3150"/>
                <a:ext cx="60" cy="33"/>
              </a:xfrm>
              <a:prstGeom prst="rect">
                <a:avLst/>
              </a:prstGeom>
              <a:solidFill>
                <a:srgbClr val="3FB2E2"/>
              </a:solidFill>
              <a:ln w="9525">
                <a:noFill/>
                <a:miter lim="800000"/>
                <a:headEnd/>
                <a:tailEnd/>
              </a:ln>
            </p:spPr>
            <p:txBody>
              <a:bodyPr/>
              <a:lstStyle/>
              <a:p>
                <a:endParaRPr lang="de-AT"/>
              </a:p>
            </p:txBody>
          </p:sp>
          <p:sp>
            <p:nvSpPr>
              <p:cNvPr id="242" name="Rectangle 27"/>
              <p:cNvSpPr>
                <a:spLocks noChangeArrowheads="1"/>
              </p:cNvSpPr>
              <p:nvPr/>
            </p:nvSpPr>
            <p:spPr bwMode="auto">
              <a:xfrm>
                <a:off x="1241" y="3150"/>
                <a:ext cx="60" cy="33"/>
              </a:xfrm>
              <a:prstGeom prst="rect">
                <a:avLst/>
              </a:prstGeom>
              <a:solidFill>
                <a:srgbClr val="3FB2E2"/>
              </a:solidFill>
              <a:ln w="9525">
                <a:noFill/>
                <a:miter lim="800000"/>
                <a:headEnd/>
                <a:tailEnd/>
              </a:ln>
            </p:spPr>
            <p:txBody>
              <a:bodyPr/>
              <a:lstStyle/>
              <a:p>
                <a:endParaRPr lang="de-AT"/>
              </a:p>
            </p:txBody>
          </p:sp>
          <p:sp>
            <p:nvSpPr>
              <p:cNvPr id="243" name="Rectangle 28"/>
              <p:cNvSpPr>
                <a:spLocks noChangeArrowheads="1"/>
              </p:cNvSpPr>
              <p:nvPr/>
            </p:nvSpPr>
            <p:spPr bwMode="auto">
              <a:xfrm>
                <a:off x="1327" y="3150"/>
                <a:ext cx="61" cy="33"/>
              </a:xfrm>
              <a:prstGeom prst="rect">
                <a:avLst/>
              </a:prstGeom>
              <a:solidFill>
                <a:srgbClr val="3FB2E2"/>
              </a:solidFill>
              <a:ln w="9525">
                <a:noFill/>
                <a:miter lim="800000"/>
                <a:headEnd/>
                <a:tailEnd/>
              </a:ln>
            </p:spPr>
            <p:txBody>
              <a:bodyPr/>
              <a:lstStyle/>
              <a:p>
                <a:endParaRPr lang="de-AT"/>
              </a:p>
            </p:txBody>
          </p:sp>
        </p:grpSp>
        <p:grpSp>
          <p:nvGrpSpPr>
            <p:cNvPr id="223" name="Group 245"/>
            <p:cNvGrpSpPr>
              <a:grpSpLocks/>
            </p:cNvGrpSpPr>
            <p:nvPr/>
          </p:nvGrpSpPr>
          <p:grpSpPr bwMode="auto">
            <a:xfrm>
              <a:off x="175" y="3046"/>
              <a:ext cx="1051" cy="640"/>
              <a:chOff x="175" y="3046"/>
              <a:chExt cx="1051" cy="640"/>
            </a:xfrm>
          </p:grpSpPr>
          <p:pic>
            <p:nvPicPr>
              <p:cNvPr id="224" name="Picture 29" descr="logo_BauAk"/>
              <p:cNvPicPr>
                <a:picLocks noChangeAspect="1" noChangeArrowheads="1"/>
              </p:cNvPicPr>
              <p:nvPr/>
            </p:nvPicPr>
            <p:blipFill>
              <a:blip r:embed="rId4" cstate="print"/>
              <a:srcRect/>
              <a:stretch>
                <a:fillRect/>
              </a:stretch>
            </p:blipFill>
            <p:spPr bwMode="auto">
              <a:xfrm>
                <a:off x="175" y="3046"/>
                <a:ext cx="1051" cy="453"/>
              </a:xfrm>
              <a:prstGeom prst="rect">
                <a:avLst/>
              </a:prstGeom>
              <a:noFill/>
              <a:ln w="25400">
                <a:solidFill>
                  <a:schemeClr val="tx1"/>
                </a:solidFill>
                <a:miter lim="800000"/>
                <a:headEnd/>
                <a:tailEnd/>
              </a:ln>
            </p:spPr>
          </p:pic>
          <p:sp>
            <p:nvSpPr>
              <p:cNvPr id="225" name="Line 31"/>
              <p:cNvSpPr>
                <a:spLocks noChangeShapeType="1"/>
              </p:cNvSpPr>
              <p:nvPr/>
            </p:nvSpPr>
            <p:spPr bwMode="auto">
              <a:xfrm>
                <a:off x="382" y="3505"/>
                <a:ext cx="0" cy="181"/>
              </a:xfrm>
              <a:prstGeom prst="line">
                <a:avLst/>
              </a:prstGeom>
              <a:noFill/>
              <a:ln w="38100">
                <a:solidFill>
                  <a:schemeClr val="tx1"/>
                </a:solidFill>
                <a:round/>
                <a:headEnd/>
                <a:tailEnd/>
              </a:ln>
            </p:spPr>
            <p:txBody>
              <a:bodyPr lIns="90000" tIns="46800" rIns="90000" bIns="46800" anchor="ctr"/>
              <a:lstStyle/>
              <a:p>
                <a:endParaRPr lang="de-AT"/>
              </a:p>
            </p:txBody>
          </p:sp>
          <p:sp>
            <p:nvSpPr>
              <p:cNvPr id="226" name="Line 32"/>
              <p:cNvSpPr>
                <a:spLocks noChangeShapeType="1"/>
              </p:cNvSpPr>
              <p:nvPr/>
            </p:nvSpPr>
            <p:spPr bwMode="auto">
              <a:xfrm>
                <a:off x="1014" y="3505"/>
                <a:ext cx="0" cy="181"/>
              </a:xfrm>
              <a:prstGeom prst="line">
                <a:avLst/>
              </a:prstGeom>
              <a:noFill/>
              <a:ln w="38100">
                <a:solidFill>
                  <a:schemeClr val="tx1"/>
                </a:solidFill>
                <a:round/>
                <a:headEnd/>
                <a:tailEnd/>
              </a:ln>
            </p:spPr>
            <p:txBody>
              <a:bodyPr lIns="90000" tIns="46800" rIns="90000" bIns="46800" anchor="ctr"/>
              <a:lstStyle/>
              <a:p>
                <a:endParaRPr lang="de-AT"/>
              </a:p>
            </p:txBody>
          </p:sp>
        </p:gr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3" presetClass="entr" presetSubtype="16" fill="hold" nodeType="afterEffect">
                                  <p:stCondLst>
                                    <p:cond delay="0"/>
                                  </p:stCondLst>
                                  <p:childTnLst>
                                    <p:set>
                                      <p:cBhvr>
                                        <p:cTn id="11" dur="1" fill="hold">
                                          <p:stCondLst>
                                            <p:cond delay="0"/>
                                          </p:stCondLst>
                                        </p:cTn>
                                        <p:tgtEl>
                                          <p:spTgt spid="220"/>
                                        </p:tgtEl>
                                        <p:attrNameLst>
                                          <p:attrName>style.visibility</p:attrName>
                                        </p:attrNameLst>
                                      </p:cBhvr>
                                      <p:to>
                                        <p:strVal val="visible"/>
                                      </p:to>
                                    </p:set>
                                    <p:anim calcmode="lin" valueType="num">
                                      <p:cBhvr>
                                        <p:cTn id="12" dur="1000" fill="hold"/>
                                        <p:tgtEl>
                                          <p:spTgt spid="220"/>
                                        </p:tgtEl>
                                        <p:attrNameLst>
                                          <p:attrName>ppt_w</p:attrName>
                                        </p:attrNameLst>
                                      </p:cBhvr>
                                      <p:tavLst>
                                        <p:tav tm="0">
                                          <p:val>
                                            <p:fltVal val="0"/>
                                          </p:val>
                                        </p:tav>
                                        <p:tav tm="100000">
                                          <p:val>
                                            <p:strVal val="#ppt_w"/>
                                          </p:val>
                                        </p:tav>
                                      </p:tavLst>
                                    </p:anim>
                                    <p:anim calcmode="lin" valueType="num">
                                      <p:cBhvr>
                                        <p:cTn id="13" dur="1000" fill="hold"/>
                                        <p:tgtEl>
                                          <p:spTgt spid="220"/>
                                        </p:tgtEl>
                                        <p:attrNameLst>
                                          <p:attrName>ppt_h</p:attrName>
                                        </p:attrNameLst>
                                      </p:cBhvr>
                                      <p:tavLst>
                                        <p:tav tm="0">
                                          <p:val>
                                            <p:fltVal val="0"/>
                                          </p:val>
                                        </p:tav>
                                        <p:tav tm="100000">
                                          <p:val>
                                            <p:strVal val="#ppt_h"/>
                                          </p:val>
                                        </p:tav>
                                      </p:tavLst>
                                    </p:anim>
                                  </p:childTnLst>
                                </p:cTn>
                              </p:par>
                            </p:childTnLst>
                          </p:cTn>
                        </p:par>
                        <p:par>
                          <p:cTn id="14" fill="hold">
                            <p:stCondLst>
                              <p:cond delay="2000"/>
                            </p:stCondLst>
                            <p:childTnLst>
                              <p:par>
                                <p:cTn id="15" presetID="23" presetClass="entr" presetSubtype="16" fill="hold" nodeType="afterEffect">
                                  <p:stCondLst>
                                    <p:cond delay="0"/>
                                  </p:stCondLst>
                                  <p:childTnLst>
                                    <p:set>
                                      <p:cBhvr>
                                        <p:cTn id="16" dur="1" fill="hold">
                                          <p:stCondLst>
                                            <p:cond delay="0"/>
                                          </p:stCondLst>
                                        </p:cTn>
                                        <p:tgtEl>
                                          <p:spTgt spid="221"/>
                                        </p:tgtEl>
                                        <p:attrNameLst>
                                          <p:attrName>style.visibility</p:attrName>
                                        </p:attrNameLst>
                                      </p:cBhvr>
                                      <p:to>
                                        <p:strVal val="visible"/>
                                      </p:to>
                                    </p:set>
                                    <p:anim calcmode="lin" valueType="num">
                                      <p:cBhvr>
                                        <p:cTn id="17" dur="1000" fill="hold"/>
                                        <p:tgtEl>
                                          <p:spTgt spid="221"/>
                                        </p:tgtEl>
                                        <p:attrNameLst>
                                          <p:attrName>ppt_w</p:attrName>
                                        </p:attrNameLst>
                                      </p:cBhvr>
                                      <p:tavLst>
                                        <p:tav tm="0">
                                          <p:val>
                                            <p:fltVal val="0"/>
                                          </p:val>
                                        </p:tav>
                                        <p:tav tm="100000">
                                          <p:val>
                                            <p:strVal val="#ppt_w"/>
                                          </p:val>
                                        </p:tav>
                                      </p:tavLst>
                                    </p:anim>
                                    <p:anim calcmode="lin" valueType="num">
                                      <p:cBhvr>
                                        <p:cTn id="18" dur="1000" fill="hold"/>
                                        <p:tgtEl>
                                          <p:spTgt spid="22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hr-HR" dirty="0" smtClean="0"/>
              <a:t>Promidžbene kampanje</a:t>
            </a:r>
            <a:endParaRPr lang="de-DE" dirty="0" smtClean="0"/>
          </a:p>
        </p:txBody>
      </p:sp>
      <p:sp>
        <p:nvSpPr>
          <p:cNvPr id="73731" name="Rectangle 3"/>
          <p:cNvSpPr>
            <a:spLocks noGrp="1" noChangeArrowheads="1"/>
          </p:cNvSpPr>
          <p:nvPr>
            <p:ph idx="1"/>
          </p:nvPr>
        </p:nvSpPr>
        <p:spPr/>
        <p:txBody>
          <a:bodyPr>
            <a:normAutofit/>
          </a:bodyPr>
          <a:lstStyle/>
          <a:p>
            <a:r>
              <a:rPr lang="de-DE" b="1" dirty="0" smtClean="0"/>
              <a:t>Bonus </a:t>
            </a:r>
            <a:r>
              <a:rPr lang="hr-HR" b="1" dirty="0" smtClean="0"/>
              <a:t>za uzimanje mladih praktikanata</a:t>
            </a:r>
            <a:endParaRPr lang="de-DE" dirty="0" smtClean="0"/>
          </a:p>
          <a:p>
            <a:pPr lvl="1"/>
            <a:r>
              <a:rPr lang="hr-HR" dirty="0"/>
              <a:t>N</a:t>
            </a:r>
            <a:r>
              <a:rPr lang="hr-HR" dirty="0" smtClean="0"/>
              <a:t>aknade za tvrtke članice da promoviraju strukovno obrazovanje</a:t>
            </a:r>
            <a:endParaRPr lang="de-DE" dirty="0" smtClean="0"/>
          </a:p>
          <a:p>
            <a:r>
              <a:rPr lang="hr-HR" b="1" dirty="0" smtClean="0"/>
              <a:t>Promidžbene kampanje za praksu</a:t>
            </a:r>
            <a:endParaRPr lang="de-DE" b="1" dirty="0" smtClean="0"/>
          </a:p>
          <a:p>
            <a:pPr lvl="1"/>
            <a:r>
              <a:rPr lang="hr-HR" dirty="0" smtClean="0"/>
              <a:t>Kampanje za bolji image</a:t>
            </a:r>
            <a:r>
              <a:rPr lang="de-DE" dirty="0" smtClean="0"/>
              <a:t>, </a:t>
            </a:r>
            <a:r>
              <a:rPr lang="hr-HR" dirty="0" smtClean="0"/>
              <a:t>p</a:t>
            </a:r>
            <a:r>
              <a:rPr lang="de-DE" dirty="0" smtClean="0"/>
              <a:t>romo</a:t>
            </a:r>
            <a:r>
              <a:rPr lang="hr-HR" dirty="0" err="1" smtClean="0"/>
              <a:t>ciju</a:t>
            </a:r>
            <a:r>
              <a:rPr lang="hr-HR" dirty="0" smtClean="0"/>
              <a:t> i savjetovanje</a:t>
            </a:r>
            <a:r>
              <a:rPr lang="de-DE" dirty="0" smtClean="0"/>
              <a:t> </a:t>
            </a:r>
            <a:r>
              <a:rPr lang="hr-HR" dirty="0" smtClean="0"/>
              <a:t>za tvrtke i mlade ljude</a:t>
            </a:r>
            <a:r>
              <a:rPr lang="de-DE" dirty="0" smtClean="0"/>
              <a:t> </a:t>
            </a:r>
            <a:br>
              <a:rPr lang="de-DE" dirty="0" smtClean="0"/>
            </a:br>
            <a:endParaRPr lang="de-DE" b="1" dirty="0" smtClean="0"/>
          </a:p>
        </p:txBody>
      </p:sp>
      <p:pic>
        <p:nvPicPr>
          <p:cNvPr id="73732" name="Picture 4"/>
          <p:cNvPicPr>
            <a:picLocks noChangeAspect="1" noChangeArrowheads="1"/>
          </p:cNvPicPr>
          <p:nvPr/>
        </p:nvPicPr>
        <p:blipFill>
          <a:blip r:embed="rId2" cstate="print"/>
          <a:srcRect/>
          <a:stretch>
            <a:fillRect/>
          </a:stretch>
        </p:blipFill>
        <p:spPr bwMode="auto">
          <a:xfrm>
            <a:off x="6156176" y="4365104"/>
            <a:ext cx="2339975" cy="1657350"/>
          </a:xfrm>
          <a:prstGeom prst="rect">
            <a:avLst/>
          </a:prstGeom>
          <a:noFill/>
          <a:ln w="25400">
            <a:noFill/>
            <a:miter lim="800000"/>
            <a:headEnd/>
            <a:tailEnd/>
          </a:ln>
          <a:effectLst/>
        </p:spPr>
      </p:pic>
      <p:pic>
        <p:nvPicPr>
          <p:cNvPr id="5" name="Picture 2" descr="C:\Users\tgracic.HUP\Desktop\So-DI-CO\Logo\sodic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6165304"/>
            <a:ext cx="1656184" cy="37776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3731">
                                            <p:txEl>
                                              <p:pRg st="0" end="0"/>
                                            </p:txEl>
                                          </p:spTgt>
                                        </p:tgtEl>
                                        <p:attrNameLst>
                                          <p:attrName>style.visibility</p:attrName>
                                        </p:attrNameLst>
                                      </p:cBhvr>
                                      <p:to>
                                        <p:strVal val="visible"/>
                                      </p:to>
                                    </p:set>
                                    <p:animEffect transition="in" filter="wipe(left)">
                                      <p:cBhvr>
                                        <p:cTn id="7" dur="1000"/>
                                        <p:tgtEl>
                                          <p:spTgt spid="7373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3731">
                                            <p:txEl>
                                              <p:pRg st="1" end="1"/>
                                            </p:txEl>
                                          </p:spTgt>
                                        </p:tgtEl>
                                        <p:attrNameLst>
                                          <p:attrName>style.visibility</p:attrName>
                                        </p:attrNameLst>
                                      </p:cBhvr>
                                      <p:to>
                                        <p:strVal val="visible"/>
                                      </p:to>
                                    </p:set>
                                    <p:animEffect transition="in" filter="wipe(left)">
                                      <p:cBhvr>
                                        <p:cTn id="10" dur="1000"/>
                                        <p:tgtEl>
                                          <p:spTgt spid="73731">
                                            <p:txEl>
                                              <p:pRg st="1" end="1"/>
                                            </p:txEl>
                                          </p:spTgt>
                                        </p:tgtEl>
                                      </p:cBhvr>
                                    </p:animEffect>
                                  </p:childTnLst>
                                </p:cTn>
                              </p:par>
                            </p:childTnLst>
                          </p:cTn>
                        </p:par>
                        <p:par>
                          <p:cTn id="11" fill="hold">
                            <p:stCondLst>
                              <p:cond delay="1000"/>
                            </p:stCondLst>
                            <p:childTnLst>
                              <p:par>
                                <p:cTn id="12" presetID="22" presetClass="entr" presetSubtype="4" fill="hold" nodeType="afterEffect">
                                  <p:stCondLst>
                                    <p:cond delay="0"/>
                                  </p:stCondLst>
                                  <p:childTnLst>
                                    <p:set>
                                      <p:cBhvr>
                                        <p:cTn id="13" dur="1" fill="hold">
                                          <p:stCondLst>
                                            <p:cond delay="0"/>
                                          </p:stCondLst>
                                        </p:cTn>
                                        <p:tgtEl>
                                          <p:spTgt spid="73732"/>
                                        </p:tgtEl>
                                        <p:attrNameLst>
                                          <p:attrName>style.visibility</p:attrName>
                                        </p:attrNameLst>
                                      </p:cBhvr>
                                      <p:to>
                                        <p:strVal val="visible"/>
                                      </p:to>
                                    </p:set>
                                    <p:animEffect transition="in" filter="wipe(down)">
                                      <p:cBhvr>
                                        <p:cTn id="14" dur="1000"/>
                                        <p:tgtEl>
                                          <p:spTgt spid="7373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73731">
                                            <p:txEl>
                                              <p:pRg st="2" end="2"/>
                                            </p:txEl>
                                          </p:spTgt>
                                        </p:tgtEl>
                                        <p:attrNameLst>
                                          <p:attrName>style.visibility</p:attrName>
                                        </p:attrNameLst>
                                      </p:cBhvr>
                                      <p:to>
                                        <p:strVal val="visible"/>
                                      </p:to>
                                    </p:set>
                                    <p:animEffect transition="in" filter="wipe(left)">
                                      <p:cBhvr>
                                        <p:cTn id="19" dur="1000"/>
                                        <p:tgtEl>
                                          <p:spTgt spid="73731">
                                            <p:txEl>
                                              <p:pRg st="2" end="2"/>
                                            </p:txEl>
                                          </p:spTgt>
                                        </p:tgtEl>
                                      </p:cBhvr>
                                    </p:animEffect>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73731">
                                            <p:txEl>
                                              <p:pRg st="3" end="3"/>
                                            </p:txEl>
                                          </p:spTgt>
                                        </p:tgtEl>
                                        <p:attrNameLst>
                                          <p:attrName>style.visibility</p:attrName>
                                        </p:attrNameLst>
                                      </p:cBhvr>
                                      <p:to>
                                        <p:strVal val="visible"/>
                                      </p:to>
                                    </p:set>
                                    <p:animEffect transition="in" filter="wipe(left)">
                                      <p:cBhvr>
                                        <p:cTn id="23" dur="1000"/>
                                        <p:tgtEl>
                                          <p:spTgt spid="7373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1" grpId="0" build="p" bldLvl="2"/>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de-DE" dirty="0" smtClean="0"/>
              <a:t>Ini</a:t>
            </a:r>
            <a:r>
              <a:rPr lang="hr-HR" dirty="0" err="1" smtClean="0"/>
              <a:t>cijalna</a:t>
            </a:r>
            <a:r>
              <a:rPr lang="hr-HR" dirty="0" smtClean="0"/>
              <a:t> situacija</a:t>
            </a:r>
            <a:endParaRPr lang="de-DE" dirty="0" smtClean="0"/>
          </a:p>
        </p:txBody>
      </p:sp>
      <p:sp>
        <p:nvSpPr>
          <p:cNvPr id="77827" name="Rectangle 3"/>
          <p:cNvSpPr>
            <a:spLocks noGrp="1" noChangeArrowheads="1"/>
          </p:cNvSpPr>
          <p:nvPr>
            <p:ph idx="1"/>
          </p:nvPr>
        </p:nvSpPr>
        <p:spPr/>
        <p:txBody>
          <a:bodyPr/>
          <a:lstStyle/>
          <a:p>
            <a:r>
              <a:rPr lang="hr-HR" dirty="0" smtClean="0"/>
              <a:t>Smanjenje broja učenika na praksi od </a:t>
            </a:r>
            <a:r>
              <a:rPr lang="de-DE" dirty="0" smtClean="0"/>
              <a:t> 2003</a:t>
            </a:r>
          </a:p>
        </p:txBody>
      </p:sp>
      <p:graphicFrame>
        <p:nvGraphicFramePr>
          <p:cNvPr id="77828" name="Object 4"/>
          <p:cNvGraphicFramePr>
            <a:graphicFrameLocks noChangeAspect="1"/>
          </p:cNvGraphicFramePr>
          <p:nvPr/>
        </p:nvGraphicFramePr>
        <p:xfrm>
          <a:off x="1514475" y="2063750"/>
          <a:ext cx="5862638" cy="3910013"/>
        </p:xfrm>
        <a:graphic>
          <a:graphicData uri="http://schemas.openxmlformats.org/presentationml/2006/ole">
            <mc:AlternateContent xmlns:mc="http://schemas.openxmlformats.org/markup-compatibility/2006">
              <mc:Choice xmlns:v="urn:schemas-microsoft-com:vml" Requires="v">
                <p:oleObj spid="_x0000_s1037" name="Diagramm" r:id="rId3" imgW="6096090" imgH="4067280" progId="MSGraph.Chart.8">
                  <p:embed followColorScheme="full"/>
                </p:oleObj>
              </mc:Choice>
              <mc:Fallback>
                <p:oleObj name="Diagramm" r:id="rId3" imgW="6096090" imgH="4067280" progId="MSGraph.Chart.8">
                  <p:embed followColorScheme="full"/>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4475" y="2063750"/>
                        <a:ext cx="5862638" cy="39100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 name="Picture 2" descr="C:\Users\tgracic.HUP\Desktop\So-DI-CO\Logo\sodic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7544" y="6165304"/>
            <a:ext cx="1656184" cy="37776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77828"/>
                                        </p:tgtEl>
                                        <p:attrNameLst>
                                          <p:attrName>style.visibility</p:attrName>
                                        </p:attrNameLst>
                                      </p:cBhvr>
                                      <p:to>
                                        <p:strVal val="visible"/>
                                      </p:to>
                                    </p:set>
                                    <p:animEffect transition="in" filter="wipe(down)">
                                      <p:cBhvr>
                                        <p:cTn id="7" dur="1000"/>
                                        <p:tgtEl>
                                          <p:spTgt spid="7782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77828"/>
                                        </p:tgtEl>
                                        <p:attrNameLst>
                                          <p:attrName>style.visibility</p:attrName>
                                        </p:attrNameLst>
                                      </p:cBhvr>
                                      <p:to>
                                        <p:strVal val="visible"/>
                                      </p:to>
                                    </p:set>
                                    <p:animEffect transition="in" filter="wipe(down)">
                                      <p:cBhvr>
                                        <p:cTn id="11" dur="1000"/>
                                        <p:tgtEl>
                                          <p:spTgt spid="77828"/>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77828"/>
                                        </p:tgtEl>
                                        <p:attrNameLst>
                                          <p:attrName>style.visibility</p:attrName>
                                        </p:attrNameLst>
                                      </p:cBhvr>
                                      <p:to>
                                        <p:strVal val="visible"/>
                                      </p:to>
                                    </p:set>
                                    <p:animEffect transition="in" filter="wipe(down)">
                                      <p:cBhvr>
                                        <p:cTn id="15" dur="1000"/>
                                        <p:tgtEl>
                                          <p:spTgt spid="77828"/>
                                        </p:tgtEl>
                                      </p:cBhvr>
                                    </p:animEffect>
                                  </p:childTnLst>
                                </p:cTn>
                              </p:par>
                            </p:childTnLst>
                          </p:cTn>
                        </p:par>
                        <p:par>
                          <p:cTn id="16" fill="hold">
                            <p:stCondLst>
                              <p:cond delay="3000"/>
                            </p:stCondLst>
                            <p:childTnLst>
                              <p:par>
                                <p:cTn id="17" presetID="22" presetClass="entr" presetSubtype="4" fill="hold" grpId="0" nodeType="afterEffect">
                                  <p:stCondLst>
                                    <p:cond delay="0"/>
                                  </p:stCondLst>
                                  <p:childTnLst>
                                    <p:set>
                                      <p:cBhvr>
                                        <p:cTn id="18" dur="1" fill="hold">
                                          <p:stCondLst>
                                            <p:cond delay="0"/>
                                          </p:stCondLst>
                                        </p:cTn>
                                        <p:tgtEl>
                                          <p:spTgt spid="77828"/>
                                        </p:tgtEl>
                                        <p:attrNameLst>
                                          <p:attrName>style.visibility</p:attrName>
                                        </p:attrNameLst>
                                      </p:cBhvr>
                                      <p:to>
                                        <p:strVal val="visible"/>
                                      </p:to>
                                    </p:set>
                                    <p:animEffect transition="in" filter="wipe(down)">
                                      <p:cBhvr>
                                        <p:cTn id="19" dur="1000"/>
                                        <p:tgtEl>
                                          <p:spTgt spid="77828"/>
                                        </p:tgtEl>
                                      </p:cBhvr>
                                    </p:animEffect>
                                  </p:childTnLst>
                                </p:cTn>
                              </p:par>
                            </p:childTnLst>
                          </p:cTn>
                        </p:par>
                        <p:par>
                          <p:cTn id="20" fill="hold">
                            <p:stCondLst>
                              <p:cond delay="4000"/>
                            </p:stCondLst>
                            <p:childTnLst>
                              <p:par>
                                <p:cTn id="21" presetID="22" presetClass="entr" presetSubtype="4" fill="hold" grpId="0" nodeType="afterEffect">
                                  <p:stCondLst>
                                    <p:cond delay="0"/>
                                  </p:stCondLst>
                                  <p:childTnLst>
                                    <p:set>
                                      <p:cBhvr>
                                        <p:cTn id="22" dur="1" fill="hold">
                                          <p:stCondLst>
                                            <p:cond delay="0"/>
                                          </p:stCondLst>
                                        </p:cTn>
                                        <p:tgtEl>
                                          <p:spTgt spid="77828"/>
                                        </p:tgtEl>
                                        <p:attrNameLst>
                                          <p:attrName>style.visibility</p:attrName>
                                        </p:attrNameLst>
                                      </p:cBhvr>
                                      <p:to>
                                        <p:strVal val="visible"/>
                                      </p:to>
                                    </p:set>
                                    <p:animEffect transition="in" filter="wipe(down)">
                                      <p:cBhvr>
                                        <p:cTn id="23" dur="1000"/>
                                        <p:tgtEl>
                                          <p:spTgt spid="77828"/>
                                        </p:tgtEl>
                                      </p:cBhvr>
                                    </p:animEffect>
                                  </p:childTnLst>
                                </p:cTn>
                              </p:par>
                            </p:childTnLst>
                          </p:cTn>
                        </p:par>
                        <p:par>
                          <p:cTn id="24" fill="hold">
                            <p:stCondLst>
                              <p:cond delay="5000"/>
                            </p:stCondLst>
                            <p:childTnLst>
                              <p:par>
                                <p:cTn id="25" presetID="22" presetClass="entr" presetSubtype="4" fill="hold" grpId="0" nodeType="afterEffect">
                                  <p:stCondLst>
                                    <p:cond delay="0"/>
                                  </p:stCondLst>
                                  <p:childTnLst>
                                    <p:set>
                                      <p:cBhvr>
                                        <p:cTn id="26" dur="1" fill="hold">
                                          <p:stCondLst>
                                            <p:cond delay="0"/>
                                          </p:stCondLst>
                                        </p:cTn>
                                        <p:tgtEl>
                                          <p:spTgt spid="77828"/>
                                        </p:tgtEl>
                                        <p:attrNameLst>
                                          <p:attrName>style.visibility</p:attrName>
                                        </p:attrNameLst>
                                      </p:cBhvr>
                                      <p:to>
                                        <p:strVal val="visible"/>
                                      </p:to>
                                    </p:set>
                                    <p:animEffect transition="in" filter="wipe(down)">
                                      <p:cBhvr>
                                        <p:cTn id="27" dur="1000"/>
                                        <p:tgtEl>
                                          <p:spTgt spid="778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77828" grpId="0" bld="category"/>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 name="Diagramm 70"/>
          <p:cNvGraphicFramePr>
            <a:graphicFrameLocks noGrp="1"/>
          </p:cNvGraphicFramePr>
          <p:nvPr/>
        </p:nvGraphicFramePr>
        <p:xfrm>
          <a:off x="3933825" y="2047875"/>
          <a:ext cx="5048250" cy="3690936"/>
        </p:xfrm>
        <a:graphic>
          <a:graphicData uri="http://schemas.openxmlformats.org/drawingml/2006/chart">
            <c:chart xmlns:c="http://schemas.openxmlformats.org/drawingml/2006/chart" xmlns:r="http://schemas.openxmlformats.org/officeDocument/2006/relationships" r:id="rId2"/>
          </a:graphicData>
        </a:graphic>
      </p:graphicFrame>
      <p:sp>
        <p:nvSpPr>
          <p:cNvPr id="39943" name="Rectangle 60"/>
          <p:cNvSpPr>
            <a:spLocks noGrp="1" noChangeArrowheads="1"/>
          </p:cNvSpPr>
          <p:nvPr>
            <p:ph type="title"/>
          </p:nvPr>
        </p:nvSpPr>
        <p:spPr>
          <a:ln algn="ctr"/>
        </p:spPr>
        <p:txBody>
          <a:bodyPr/>
          <a:lstStyle/>
          <a:p>
            <a:pPr>
              <a:defRPr/>
            </a:pPr>
            <a:r>
              <a:rPr lang="hr-HR" dirty="0" smtClean="0"/>
              <a:t>Učenici u graditeljskoj struci</a:t>
            </a:r>
            <a:endParaRPr lang="de-DE" kern="1200" dirty="0" smtClean="0"/>
          </a:p>
        </p:txBody>
      </p:sp>
      <p:sp>
        <p:nvSpPr>
          <p:cNvPr id="39944" name="Rectangle 61"/>
          <p:cNvSpPr>
            <a:spLocks noGrp="1" noChangeArrowheads="1"/>
          </p:cNvSpPr>
          <p:nvPr>
            <p:ph idx="1"/>
          </p:nvPr>
        </p:nvSpPr>
        <p:spPr>
          <a:xfrm>
            <a:off x="304800" y="1228725"/>
            <a:ext cx="8572500" cy="876300"/>
          </a:xfrm>
        </p:spPr>
        <p:txBody>
          <a:bodyPr/>
          <a:lstStyle/>
          <a:p>
            <a:pPr algn="ctr">
              <a:buFontTx/>
              <a:buNone/>
            </a:pPr>
            <a:r>
              <a:rPr lang="hr-HR" sz="1800" dirty="0" smtClean="0"/>
              <a:t>Učenici u graditeljstvu, osnovna zanimanja</a:t>
            </a:r>
            <a:r>
              <a:rPr lang="de-DE" sz="1800" dirty="0" smtClean="0"/>
              <a:t/>
            </a:r>
            <a:br>
              <a:rPr lang="de-DE" sz="1800" dirty="0" smtClean="0"/>
            </a:br>
            <a:r>
              <a:rPr lang="de-DE" sz="1800" dirty="0" smtClean="0"/>
              <a:t>(Maurer, Schalungsbauer, Tiefbauer)</a:t>
            </a:r>
          </a:p>
        </p:txBody>
      </p:sp>
      <p:sp>
        <p:nvSpPr>
          <p:cNvPr id="39945" name="Rectangle 62"/>
          <p:cNvSpPr>
            <a:spLocks noChangeArrowheads="1"/>
          </p:cNvSpPr>
          <p:nvPr/>
        </p:nvSpPr>
        <p:spPr bwMode="auto">
          <a:xfrm>
            <a:off x="458788" y="5538788"/>
            <a:ext cx="3284537" cy="420687"/>
          </a:xfrm>
          <a:prstGeom prst="rect">
            <a:avLst/>
          </a:prstGeom>
          <a:noFill/>
          <a:ln w="9525">
            <a:noFill/>
            <a:miter lim="800000"/>
            <a:headEnd/>
            <a:tailEnd/>
          </a:ln>
        </p:spPr>
        <p:txBody>
          <a:bodyPr>
            <a:spAutoFit/>
          </a:bodyPr>
          <a:lstStyle/>
          <a:p>
            <a:pPr eaLnBrk="1" hangingPunct="1">
              <a:lnSpc>
                <a:spcPct val="80000"/>
              </a:lnSpc>
              <a:spcBef>
                <a:spcPct val="20000"/>
              </a:spcBef>
            </a:pPr>
            <a:r>
              <a:rPr lang="de-DE" sz="1200" b="0" dirty="0">
                <a:solidFill>
                  <a:schemeClr val="tx1"/>
                </a:solidFill>
                <a:latin typeface="Arial" charset="0"/>
              </a:rPr>
              <a:t>*) Daten Österreich: Stichtag </a:t>
            </a:r>
            <a:r>
              <a:rPr lang="de-DE" sz="1200" b="0" dirty="0" smtClean="0">
                <a:solidFill>
                  <a:schemeClr val="tx1"/>
                </a:solidFill>
                <a:latin typeface="Arial" charset="0"/>
              </a:rPr>
              <a:t>31.12.2011</a:t>
            </a:r>
            <a:endParaRPr lang="de-DE" sz="1200" b="0" dirty="0">
              <a:solidFill>
                <a:schemeClr val="tx1"/>
              </a:solidFill>
              <a:latin typeface="Arial" charset="0"/>
            </a:endParaRPr>
          </a:p>
          <a:p>
            <a:pPr eaLnBrk="1" hangingPunct="1">
              <a:lnSpc>
                <a:spcPct val="80000"/>
              </a:lnSpc>
              <a:spcBef>
                <a:spcPct val="20000"/>
              </a:spcBef>
            </a:pPr>
            <a:r>
              <a:rPr lang="de-DE" sz="1200" b="0" dirty="0">
                <a:solidFill>
                  <a:schemeClr val="tx1"/>
                </a:solidFill>
                <a:latin typeface="Arial" charset="0"/>
              </a:rPr>
              <a:t>   (Quelle: Lehrlingsstatistik WKO)</a:t>
            </a:r>
          </a:p>
        </p:txBody>
      </p:sp>
      <p:pic>
        <p:nvPicPr>
          <p:cNvPr id="39987" name="Picture 103" descr="Bau_deine_Zukunt_logo_WKO GS Bau"/>
          <p:cNvPicPr>
            <a:picLocks noChangeAspect="1" noChangeArrowheads="1"/>
          </p:cNvPicPr>
          <p:nvPr/>
        </p:nvPicPr>
        <p:blipFill>
          <a:blip r:embed="rId3" cstate="print"/>
          <a:srcRect/>
          <a:stretch>
            <a:fillRect/>
          </a:stretch>
        </p:blipFill>
        <p:spPr bwMode="auto">
          <a:xfrm>
            <a:off x="7092950" y="3738563"/>
            <a:ext cx="1368425" cy="1041400"/>
          </a:xfrm>
          <a:prstGeom prst="rect">
            <a:avLst/>
          </a:prstGeom>
          <a:noFill/>
          <a:ln w="9525">
            <a:noFill/>
            <a:miter lim="800000"/>
            <a:headEnd/>
            <a:tailEnd/>
          </a:ln>
        </p:spPr>
      </p:pic>
      <p:sp>
        <p:nvSpPr>
          <p:cNvPr id="39988" name="Line 104"/>
          <p:cNvSpPr>
            <a:spLocks noChangeShapeType="1"/>
          </p:cNvSpPr>
          <p:nvPr/>
        </p:nvSpPr>
        <p:spPr bwMode="auto">
          <a:xfrm>
            <a:off x="5829300" y="5143500"/>
            <a:ext cx="1943100" cy="0"/>
          </a:xfrm>
          <a:prstGeom prst="line">
            <a:avLst/>
          </a:prstGeom>
          <a:noFill/>
          <a:ln w="9525">
            <a:solidFill>
              <a:schemeClr val="tx1"/>
            </a:solidFill>
            <a:round/>
            <a:headEnd/>
            <a:tailEnd type="triangle" w="med" len="med"/>
          </a:ln>
        </p:spPr>
        <p:txBody>
          <a:bodyPr/>
          <a:lstStyle/>
          <a:p>
            <a:endParaRPr lang="de-AT"/>
          </a:p>
        </p:txBody>
      </p:sp>
      <p:sp>
        <p:nvSpPr>
          <p:cNvPr id="39989" name="Line 105"/>
          <p:cNvSpPr>
            <a:spLocks noChangeShapeType="1"/>
          </p:cNvSpPr>
          <p:nvPr/>
        </p:nvSpPr>
        <p:spPr bwMode="auto">
          <a:xfrm>
            <a:off x="5508104" y="2708920"/>
            <a:ext cx="0" cy="2376487"/>
          </a:xfrm>
          <a:prstGeom prst="line">
            <a:avLst/>
          </a:prstGeom>
          <a:noFill/>
          <a:ln w="9525">
            <a:solidFill>
              <a:schemeClr val="tx1"/>
            </a:solidFill>
            <a:prstDash val="lgDash"/>
            <a:round/>
            <a:headEnd/>
            <a:tailEnd/>
          </a:ln>
        </p:spPr>
        <p:txBody>
          <a:bodyPr/>
          <a:lstStyle/>
          <a:p>
            <a:endParaRPr lang="de-AT"/>
          </a:p>
        </p:txBody>
      </p:sp>
      <p:sp>
        <p:nvSpPr>
          <p:cNvPr id="39990" name="Text Box 106"/>
          <p:cNvSpPr txBox="1">
            <a:spLocks noChangeArrowheads="1"/>
          </p:cNvSpPr>
          <p:nvPr/>
        </p:nvSpPr>
        <p:spPr bwMode="auto">
          <a:xfrm>
            <a:off x="5580112" y="4797152"/>
            <a:ext cx="1117614" cy="338554"/>
          </a:xfrm>
          <a:prstGeom prst="rect">
            <a:avLst/>
          </a:prstGeom>
          <a:noFill/>
          <a:ln w="9525">
            <a:noFill/>
            <a:miter lim="800000"/>
            <a:headEnd/>
            <a:tailEnd/>
          </a:ln>
        </p:spPr>
        <p:txBody>
          <a:bodyPr wrap="none">
            <a:spAutoFit/>
          </a:bodyPr>
          <a:lstStyle/>
          <a:p>
            <a:pPr eaLnBrk="1" hangingPunct="1"/>
            <a:r>
              <a:rPr lang="de-DE" sz="1600" dirty="0" err="1" smtClean="0">
                <a:solidFill>
                  <a:schemeClr val="tx1"/>
                </a:solidFill>
                <a:latin typeface="Arial" charset="0"/>
              </a:rPr>
              <a:t>Campaign</a:t>
            </a:r>
            <a:endParaRPr lang="de-AT" sz="1600" dirty="0">
              <a:solidFill>
                <a:schemeClr val="tx1"/>
              </a:solidFill>
              <a:latin typeface="Arial" charset="0"/>
            </a:endParaRPr>
          </a:p>
        </p:txBody>
      </p:sp>
      <p:pic>
        <p:nvPicPr>
          <p:cNvPr id="68" name="Picture 2" descr="C:\Users\tgracic.HUP\Desktop\So-DI-CO\Logo\sodic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544" y="6165304"/>
            <a:ext cx="1656184" cy="37776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9" name="Group 63"/>
          <p:cNvGraphicFramePr>
            <a:graphicFrameLocks noGrp="1"/>
          </p:cNvGraphicFramePr>
          <p:nvPr>
            <p:extLst>
              <p:ext uri="{D42A27DB-BD31-4B8C-83A1-F6EECF244321}">
                <p14:modId xmlns:p14="http://schemas.microsoft.com/office/powerpoint/2010/main" val="2343495678"/>
              </p:ext>
            </p:extLst>
          </p:nvPr>
        </p:nvGraphicFramePr>
        <p:xfrm>
          <a:off x="539750" y="1990725"/>
          <a:ext cx="2984501" cy="3486152"/>
        </p:xfrm>
        <a:graphic>
          <a:graphicData uri="http://schemas.openxmlformats.org/drawingml/2006/table">
            <a:tbl>
              <a:tblPr/>
              <a:tblGrid>
                <a:gridCol w="977600"/>
                <a:gridCol w="1004234"/>
                <a:gridCol w="1002667"/>
              </a:tblGrid>
              <a:tr h="306208">
                <a:tc>
                  <a:txBody>
                    <a:bodyPr/>
                    <a:lstStyle/>
                    <a:p>
                      <a:pPr marL="0" marR="0" lvl="0" indent="0" algn="l" defTabSz="914400" rtl="0" eaLnBrk="0" fontAlgn="b" latinLnBrk="0" hangingPunct="0">
                        <a:lnSpc>
                          <a:spcPct val="100000"/>
                        </a:lnSpc>
                        <a:spcBef>
                          <a:spcPct val="0"/>
                        </a:spcBef>
                        <a:spcAft>
                          <a:spcPct val="0"/>
                        </a:spcAft>
                        <a:buClr>
                          <a:srgbClr val="DA1616"/>
                        </a:buClr>
                        <a:buSzPct val="80000"/>
                        <a:buFontTx/>
                        <a:buNone/>
                        <a:tabLst/>
                      </a:pPr>
                      <a:r>
                        <a:rPr kumimoji="0" lang="hr-HR" sz="1400" b="0" i="0" u="none" strike="noStrike" cap="none" normalizeH="0" baseline="0" dirty="0" smtClean="0">
                          <a:ln>
                            <a:noFill/>
                          </a:ln>
                          <a:solidFill>
                            <a:schemeClr val="tx1"/>
                          </a:solidFill>
                          <a:effectLst/>
                          <a:latin typeface="Trebuchet MS" pitchFamily="34" charset="0"/>
                        </a:rPr>
                        <a:t>Godina</a:t>
                      </a:r>
                      <a:endParaRPr kumimoji="0" lang="de-AT" sz="1400" b="0" i="0" u="none" strike="noStrike" cap="none" normalizeH="0" baseline="0" dirty="0" smtClean="0">
                        <a:ln>
                          <a:noFill/>
                        </a:ln>
                        <a:solidFill>
                          <a:schemeClr val="tx1"/>
                        </a:solidFill>
                        <a:effectLst/>
                        <a:latin typeface="Trebuchet MS" pitchFamily="34" charset="0"/>
                      </a:endParaRPr>
                    </a:p>
                  </a:txBody>
                  <a:tcPr anchor="b" horzOverflow="overflow">
                    <a:lnL cap="flat">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DA1616"/>
                        </a:buClr>
                        <a:buSzPct val="80000"/>
                        <a:buFontTx/>
                        <a:buNone/>
                        <a:tabLst/>
                      </a:pPr>
                      <a:r>
                        <a:rPr kumimoji="0" lang="hr-HR" sz="1400" b="0" i="0" u="none" strike="noStrike" cap="none" normalizeH="0" baseline="0" dirty="0" smtClean="0">
                          <a:ln>
                            <a:noFill/>
                          </a:ln>
                          <a:solidFill>
                            <a:schemeClr val="tx1"/>
                          </a:solidFill>
                          <a:effectLst/>
                          <a:latin typeface="Trebuchet MS" pitchFamily="34" charset="0"/>
                        </a:rPr>
                        <a:t>Učenici</a:t>
                      </a:r>
                      <a:endParaRPr kumimoji="0" lang="de-AT" sz="1400" b="0" i="0" u="none" strike="noStrike" cap="none" normalizeH="0" baseline="0" dirty="0" smtClean="0">
                        <a:ln>
                          <a:noFill/>
                        </a:ln>
                        <a:solidFill>
                          <a:schemeClr val="tx1"/>
                        </a:solidFill>
                        <a:effectLst/>
                        <a:latin typeface="Trebuchet MS" pitchFamily="34" charset="0"/>
                      </a:endParaRPr>
                    </a:p>
                  </a:txBody>
                  <a:tcPr anchor="b" horzOverflow="overflow">
                    <a:lnL>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DA1616"/>
                        </a:buClr>
                        <a:buSzPct val="80000"/>
                        <a:buFontTx/>
                        <a:buNone/>
                        <a:tabLst/>
                      </a:pPr>
                      <a:r>
                        <a:rPr kumimoji="0" lang="hr-HR" sz="1400" b="0" i="0" u="none" strike="noStrike" cap="none" normalizeH="0" baseline="0" dirty="0" smtClean="0">
                          <a:ln>
                            <a:noFill/>
                          </a:ln>
                          <a:solidFill>
                            <a:schemeClr val="tx1"/>
                          </a:solidFill>
                          <a:effectLst/>
                          <a:latin typeface="Trebuchet MS" pitchFamily="34" charset="0"/>
                        </a:rPr>
                        <a:t>Promjena</a:t>
                      </a:r>
                      <a:endParaRPr kumimoji="0" lang="de-AT" sz="1400" b="0" i="0" u="none" strike="noStrike" cap="none" normalizeH="0" baseline="0" dirty="0" smtClean="0">
                        <a:ln>
                          <a:noFill/>
                        </a:ln>
                        <a:solidFill>
                          <a:schemeClr val="tx1"/>
                        </a:solidFill>
                        <a:effectLst/>
                        <a:latin typeface="Trebuchet MS" pitchFamily="34" charset="0"/>
                      </a:endParaRPr>
                    </a:p>
                  </a:txBody>
                  <a:tcPr anchor="b" horzOverflow="overflow">
                    <a:lnL>
                      <a:noFill/>
                    </a:lnL>
                    <a:lnR cap="flat">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r>
              <a:tr h="327006">
                <a:tc>
                  <a:txBody>
                    <a:bodyPr/>
                    <a:lstStyle/>
                    <a:p>
                      <a:pPr marL="0" marR="0" lvl="0" indent="0" algn="l" defTabSz="914400" rtl="0" eaLnBrk="0" fontAlgn="b" latinLnBrk="0" hangingPunct="0">
                        <a:lnSpc>
                          <a:spcPct val="100000"/>
                        </a:lnSpc>
                        <a:spcBef>
                          <a:spcPct val="0"/>
                        </a:spcBef>
                        <a:spcAft>
                          <a:spcPct val="0"/>
                        </a:spcAft>
                        <a:buClr>
                          <a:srgbClr val="DA1616"/>
                        </a:buClr>
                        <a:buSzPct val="80000"/>
                        <a:buFontTx/>
                        <a:buNone/>
                        <a:tabLst/>
                      </a:pPr>
                      <a:r>
                        <a:rPr kumimoji="0" lang="de-DE" sz="1400" b="1" i="0" u="none" strike="noStrike" cap="none" normalizeH="0" baseline="0" dirty="0" smtClean="0">
                          <a:ln>
                            <a:noFill/>
                          </a:ln>
                          <a:solidFill>
                            <a:schemeClr val="tx1"/>
                          </a:solidFill>
                          <a:effectLst/>
                          <a:latin typeface="Trebuchet MS" pitchFamily="34" charset="0"/>
                        </a:rPr>
                        <a:t>2002</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DA1616"/>
                        </a:buClr>
                        <a:buSzPct val="80000"/>
                        <a:buFontTx/>
                        <a:buNone/>
                        <a:tabLst/>
                      </a:pPr>
                      <a:r>
                        <a:rPr kumimoji="0" lang="de-DE" sz="1400" b="0" i="0" u="none" strike="noStrike" cap="none" normalizeH="0" baseline="0" smtClean="0">
                          <a:ln>
                            <a:noFill/>
                          </a:ln>
                          <a:solidFill>
                            <a:schemeClr val="tx1"/>
                          </a:solidFill>
                          <a:effectLst/>
                          <a:latin typeface="Trebuchet MS" pitchFamily="34" charset="0"/>
                        </a:rPr>
                        <a:t>3.420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DA1616"/>
                        </a:buClr>
                        <a:buSzPct val="80000"/>
                        <a:buFontTx/>
                        <a:buNone/>
                        <a:tabLst/>
                      </a:pPr>
                      <a:r>
                        <a:rPr kumimoji="0" lang="de-DE" sz="1400" b="1" i="0" u="none" strike="noStrike" cap="none" normalizeH="0" baseline="0" dirty="0" smtClean="0">
                          <a:ln>
                            <a:noFill/>
                          </a:ln>
                          <a:solidFill>
                            <a:schemeClr val="tx1"/>
                          </a:solidFill>
                          <a:effectLst/>
                          <a:latin typeface="Trebuchet MS" pitchFamily="34" charset="0"/>
                        </a:rPr>
                        <a:t>-16,4%</a:t>
                      </a:r>
                    </a:p>
                  </a:txBody>
                  <a:tcPr anchor="b"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5853">
                <a:tc>
                  <a:txBody>
                    <a:bodyPr/>
                    <a:lstStyle/>
                    <a:p>
                      <a:pPr marL="0" marR="0" lvl="0" indent="0" algn="l" defTabSz="914400" rtl="0" eaLnBrk="0" fontAlgn="b" latinLnBrk="0" hangingPunct="0">
                        <a:lnSpc>
                          <a:spcPct val="100000"/>
                        </a:lnSpc>
                        <a:spcBef>
                          <a:spcPct val="0"/>
                        </a:spcBef>
                        <a:spcAft>
                          <a:spcPct val="0"/>
                        </a:spcAft>
                        <a:buClr>
                          <a:srgbClr val="DA1616"/>
                        </a:buClr>
                        <a:buSzPct val="80000"/>
                        <a:buFontTx/>
                        <a:buNone/>
                        <a:tabLst/>
                      </a:pPr>
                      <a:r>
                        <a:rPr kumimoji="0" lang="de-DE" sz="1400" b="1" i="0" u="none" strike="noStrike" cap="none" normalizeH="0" baseline="0" dirty="0" smtClean="0">
                          <a:ln>
                            <a:noFill/>
                          </a:ln>
                          <a:solidFill>
                            <a:schemeClr val="tx1"/>
                          </a:solidFill>
                          <a:effectLst/>
                          <a:latin typeface="Trebuchet MS" pitchFamily="34" charset="0"/>
                        </a:rPr>
                        <a:t>2003</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DA1616"/>
                        </a:buClr>
                        <a:buSzPct val="80000"/>
                        <a:buFontTx/>
                        <a:buNone/>
                        <a:tabLst/>
                      </a:pPr>
                      <a:r>
                        <a:rPr kumimoji="0" lang="de-DE" sz="1400" b="0" i="0" u="none" strike="noStrike" cap="none" normalizeH="0" baseline="0" smtClean="0">
                          <a:ln>
                            <a:noFill/>
                          </a:ln>
                          <a:solidFill>
                            <a:schemeClr val="tx1"/>
                          </a:solidFill>
                          <a:effectLst/>
                          <a:latin typeface="Trebuchet MS" pitchFamily="34" charset="0"/>
                        </a:rPr>
                        <a:t>3.280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DA1616"/>
                        </a:buClr>
                        <a:buSzPct val="80000"/>
                        <a:buFontTx/>
                        <a:buNone/>
                        <a:tabLst/>
                      </a:pPr>
                      <a:r>
                        <a:rPr kumimoji="0" lang="de-DE" sz="1400" b="1" i="0" u="none" strike="noStrike" cap="none" normalizeH="0" baseline="0" smtClean="0">
                          <a:ln>
                            <a:noFill/>
                          </a:ln>
                          <a:solidFill>
                            <a:schemeClr val="tx1"/>
                          </a:solidFill>
                          <a:effectLst/>
                          <a:latin typeface="Trebuchet MS" pitchFamily="34" charset="0"/>
                        </a:rPr>
                        <a:t>-  4,1%</a:t>
                      </a:r>
                    </a:p>
                  </a:txBody>
                  <a:tcPr anchor="b"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5853">
                <a:tc>
                  <a:txBody>
                    <a:bodyPr/>
                    <a:lstStyle/>
                    <a:p>
                      <a:pPr marL="0" marR="0" lvl="0" indent="0" algn="l" defTabSz="914400" rtl="0" eaLnBrk="0" fontAlgn="b" latinLnBrk="0" hangingPunct="0">
                        <a:lnSpc>
                          <a:spcPct val="100000"/>
                        </a:lnSpc>
                        <a:spcBef>
                          <a:spcPct val="0"/>
                        </a:spcBef>
                        <a:spcAft>
                          <a:spcPct val="0"/>
                        </a:spcAft>
                        <a:buClr>
                          <a:srgbClr val="DA1616"/>
                        </a:buClr>
                        <a:buSzPct val="80000"/>
                        <a:buFontTx/>
                        <a:buNone/>
                        <a:tabLst/>
                      </a:pPr>
                      <a:r>
                        <a:rPr kumimoji="0" lang="de-DE" sz="1400" b="1" i="0" u="none" strike="noStrike" cap="none" normalizeH="0" baseline="0" smtClean="0">
                          <a:ln>
                            <a:noFill/>
                          </a:ln>
                          <a:solidFill>
                            <a:schemeClr val="tx1"/>
                          </a:solidFill>
                          <a:effectLst/>
                          <a:latin typeface="Trebuchet MS" pitchFamily="34" charset="0"/>
                        </a:rPr>
                        <a:t>2004</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DA1616"/>
                        </a:buClr>
                        <a:buSzPct val="80000"/>
                        <a:buFontTx/>
                        <a:buNone/>
                        <a:tabLst/>
                      </a:pPr>
                      <a:r>
                        <a:rPr kumimoji="0" lang="de-DE" sz="1400" b="0" i="0" u="none" strike="noStrike" cap="none" normalizeH="0" baseline="0" dirty="0" smtClean="0">
                          <a:ln>
                            <a:noFill/>
                          </a:ln>
                          <a:solidFill>
                            <a:schemeClr val="tx1"/>
                          </a:solidFill>
                          <a:effectLst/>
                          <a:latin typeface="Trebuchet MS" pitchFamily="34" charset="0"/>
                        </a:rPr>
                        <a:t>3.384</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DA1616"/>
                        </a:buClr>
                        <a:buSzPct val="80000"/>
                        <a:buFontTx/>
                        <a:buNone/>
                        <a:tabLst/>
                      </a:pPr>
                      <a:r>
                        <a:rPr kumimoji="0" lang="de-DE" sz="1400" b="1" i="0" u="none" strike="noStrike" cap="none" normalizeH="0" baseline="0" dirty="0" smtClean="0">
                          <a:ln>
                            <a:noFill/>
                          </a:ln>
                          <a:solidFill>
                            <a:schemeClr val="tx1"/>
                          </a:solidFill>
                          <a:effectLst/>
                          <a:latin typeface="Trebuchet MS" pitchFamily="34" charset="0"/>
                        </a:rPr>
                        <a:t>+ 3,2%</a:t>
                      </a:r>
                    </a:p>
                  </a:txBody>
                  <a:tcPr anchor="b"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3541">
                <a:tc>
                  <a:txBody>
                    <a:bodyPr/>
                    <a:lstStyle/>
                    <a:p>
                      <a:pPr marL="0" marR="0" lvl="0" indent="0" algn="l" defTabSz="914400" rtl="0" eaLnBrk="0" fontAlgn="b" latinLnBrk="0" hangingPunct="0">
                        <a:lnSpc>
                          <a:spcPct val="100000"/>
                        </a:lnSpc>
                        <a:spcBef>
                          <a:spcPct val="0"/>
                        </a:spcBef>
                        <a:spcAft>
                          <a:spcPct val="0"/>
                        </a:spcAft>
                        <a:buClr>
                          <a:srgbClr val="DA1616"/>
                        </a:buClr>
                        <a:buSzPct val="80000"/>
                        <a:buFontTx/>
                        <a:buNone/>
                        <a:tabLst/>
                      </a:pPr>
                      <a:r>
                        <a:rPr kumimoji="0" lang="de-DE" sz="1400" b="1" i="0" u="none" strike="noStrike" cap="none" normalizeH="0" baseline="0" dirty="0" smtClean="0">
                          <a:ln>
                            <a:noFill/>
                          </a:ln>
                          <a:solidFill>
                            <a:schemeClr val="tx1"/>
                          </a:solidFill>
                          <a:effectLst/>
                          <a:latin typeface="Trebuchet MS" pitchFamily="34" charset="0"/>
                        </a:rPr>
                        <a:t>2005</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DA1616"/>
                        </a:buClr>
                        <a:buSzPct val="80000"/>
                        <a:buFontTx/>
                        <a:buNone/>
                        <a:tabLst/>
                      </a:pPr>
                      <a:r>
                        <a:rPr kumimoji="0" lang="de-DE" sz="1400" b="0" i="0" u="none" strike="noStrike" cap="none" normalizeH="0" baseline="0" smtClean="0">
                          <a:ln>
                            <a:noFill/>
                          </a:ln>
                          <a:solidFill>
                            <a:schemeClr val="tx1"/>
                          </a:solidFill>
                          <a:effectLst/>
                          <a:latin typeface="Trebuchet MS" pitchFamily="34" charset="0"/>
                        </a:rPr>
                        <a:t>3.504</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70000"/>
                        </a:spcBef>
                        <a:spcAft>
                          <a:spcPct val="0"/>
                        </a:spcAft>
                        <a:buClr>
                          <a:srgbClr val="DA1616"/>
                        </a:buClr>
                        <a:buSzPct val="80000"/>
                        <a:buFontTx/>
                        <a:buNone/>
                        <a:tabLst/>
                      </a:pPr>
                      <a:r>
                        <a:rPr kumimoji="0" lang="de-DE" sz="1400" b="1" i="0" u="none" strike="noStrike" cap="none" normalizeH="0" baseline="0" dirty="0" smtClean="0">
                          <a:ln>
                            <a:noFill/>
                          </a:ln>
                          <a:solidFill>
                            <a:schemeClr val="tx1"/>
                          </a:solidFill>
                          <a:effectLst/>
                          <a:latin typeface="Trebuchet MS" pitchFamily="34" charset="0"/>
                        </a:rPr>
                        <a:t>+ 3,5%</a:t>
                      </a:r>
                      <a:endParaRPr kumimoji="0" lang="de-AT" sz="1400" b="1" i="0" u="none" strike="noStrike" cap="none" normalizeH="0" baseline="0" dirty="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7006">
                <a:tc>
                  <a:txBody>
                    <a:bodyPr/>
                    <a:lstStyle/>
                    <a:p>
                      <a:pPr marL="0" marR="0" lvl="0" indent="0" algn="l" defTabSz="914400" rtl="0" eaLnBrk="0" fontAlgn="b" latinLnBrk="0" hangingPunct="0">
                        <a:lnSpc>
                          <a:spcPct val="100000"/>
                        </a:lnSpc>
                        <a:spcBef>
                          <a:spcPct val="0"/>
                        </a:spcBef>
                        <a:spcAft>
                          <a:spcPct val="0"/>
                        </a:spcAft>
                        <a:buClr>
                          <a:srgbClr val="DA1616"/>
                        </a:buClr>
                        <a:buSzPct val="80000"/>
                        <a:buFontTx/>
                        <a:buNone/>
                        <a:tabLst/>
                      </a:pPr>
                      <a:r>
                        <a:rPr kumimoji="0" lang="de-DE" sz="1400" b="1" i="0" u="none" strike="noStrike" cap="none" normalizeH="0" baseline="0" smtClean="0">
                          <a:ln>
                            <a:noFill/>
                          </a:ln>
                          <a:solidFill>
                            <a:schemeClr val="tx1"/>
                          </a:solidFill>
                          <a:effectLst/>
                          <a:latin typeface="Trebuchet MS" pitchFamily="34" charset="0"/>
                        </a:rPr>
                        <a:t>2006</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DA1616"/>
                        </a:buClr>
                        <a:buSzPct val="80000"/>
                        <a:buFontTx/>
                        <a:buNone/>
                        <a:tabLst/>
                      </a:pPr>
                      <a:r>
                        <a:rPr kumimoji="0" lang="de-DE" sz="1400" b="0" i="0" u="none" strike="noStrike" cap="none" normalizeH="0" baseline="0" dirty="0" smtClean="0">
                          <a:ln>
                            <a:noFill/>
                          </a:ln>
                          <a:solidFill>
                            <a:schemeClr val="tx1"/>
                          </a:solidFill>
                          <a:effectLst/>
                          <a:latin typeface="Trebuchet MS" pitchFamily="34" charset="0"/>
                        </a:rPr>
                        <a:t>3.616</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70000"/>
                        </a:spcBef>
                        <a:spcAft>
                          <a:spcPct val="0"/>
                        </a:spcAft>
                        <a:buClr>
                          <a:srgbClr val="DA1616"/>
                        </a:buClr>
                        <a:buSzPct val="80000"/>
                        <a:buFontTx/>
                        <a:buNone/>
                        <a:tabLst/>
                      </a:pPr>
                      <a:r>
                        <a:rPr kumimoji="0" lang="de-DE" sz="1400" b="1" i="0" u="none" strike="noStrike" cap="none" normalizeH="0" baseline="0" dirty="0" smtClean="0">
                          <a:ln>
                            <a:noFill/>
                          </a:ln>
                          <a:solidFill>
                            <a:schemeClr val="tx1"/>
                          </a:solidFill>
                          <a:effectLst/>
                          <a:latin typeface="Trebuchet MS" pitchFamily="34" charset="0"/>
                        </a:rPr>
                        <a:t>+ 3,2%</a:t>
                      </a:r>
                      <a:endParaRPr kumimoji="0" lang="de-AT" sz="1400" b="1" i="0" u="none" strike="noStrike" cap="none" normalizeH="0" baseline="0" dirty="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5853">
                <a:tc>
                  <a:txBody>
                    <a:bodyPr/>
                    <a:lstStyle/>
                    <a:p>
                      <a:pPr marL="0" marR="0" lvl="0" indent="0" algn="l" defTabSz="914400" rtl="0" eaLnBrk="0" fontAlgn="b" latinLnBrk="0" hangingPunct="0">
                        <a:lnSpc>
                          <a:spcPct val="100000"/>
                        </a:lnSpc>
                        <a:spcBef>
                          <a:spcPct val="0"/>
                        </a:spcBef>
                        <a:spcAft>
                          <a:spcPct val="0"/>
                        </a:spcAft>
                        <a:buClr>
                          <a:srgbClr val="DA1616"/>
                        </a:buClr>
                        <a:buSzPct val="80000"/>
                        <a:buFontTx/>
                        <a:buNone/>
                        <a:tabLst/>
                      </a:pPr>
                      <a:r>
                        <a:rPr kumimoji="0" lang="de-DE" sz="1400" b="1" i="0" u="none" strike="noStrike" cap="none" normalizeH="0" baseline="0" dirty="0" smtClean="0">
                          <a:ln>
                            <a:noFill/>
                          </a:ln>
                          <a:solidFill>
                            <a:schemeClr val="tx1"/>
                          </a:solidFill>
                          <a:effectLst/>
                          <a:latin typeface="Trebuchet MS" pitchFamily="34" charset="0"/>
                        </a:rPr>
                        <a:t>2007</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DA1616"/>
                        </a:buClr>
                        <a:buSzPct val="80000"/>
                        <a:buFontTx/>
                        <a:buNone/>
                        <a:tabLst/>
                      </a:pPr>
                      <a:r>
                        <a:rPr kumimoji="0" lang="de-DE" sz="1400" b="0" i="0" u="none" strike="noStrike" cap="none" normalizeH="0" baseline="0" smtClean="0">
                          <a:ln>
                            <a:noFill/>
                          </a:ln>
                          <a:solidFill>
                            <a:schemeClr val="tx1"/>
                          </a:solidFill>
                          <a:effectLst/>
                          <a:latin typeface="Trebuchet MS" pitchFamily="34" charset="0"/>
                        </a:rPr>
                        <a:t>3.738</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70000"/>
                        </a:spcBef>
                        <a:spcAft>
                          <a:spcPct val="0"/>
                        </a:spcAft>
                        <a:buClr>
                          <a:srgbClr val="DA1616"/>
                        </a:buClr>
                        <a:buSzPct val="80000"/>
                        <a:buFontTx/>
                        <a:buNone/>
                        <a:tabLst/>
                      </a:pPr>
                      <a:r>
                        <a:rPr kumimoji="0" lang="de-DE" sz="1400" b="1" i="0" u="none" strike="noStrike" cap="none" normalizeH="0" baseline="0" dirty="0" smtClean="0">
                          <a:ln>
                            <a:noFill/>
                          </a:ln>
                          <a:solidFill>
                            <a:schemeClr val="tx1"/>
                          </a:solidFill>
                          <a:effectLst/>
                          <a:latin typeface="Trebuchet MS" pitchFamily="34" charset="0"/>
                        </a:rPr>
                        <a:t>+ 3,4%</a:t>
                      </a:r>
                      <a:endParaRPr kumimoji="0" lang="de-AT" sz="1400" b="1" i="0" u="none" strike="noStrike" cap="none" normalizeH="0" baseline="0" dirty="0" smtClean="0">
                        <a:ln>
                          <a:noFill/>
                        </a:ln>
                        <a:solidFill>
                          <a:schemeClr val="tx1"/>
                        </a:solidFill>
                        <a:effectLst/>
                        <a:latin typeface="Trebuchet M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6208">
                <a:tc>
                  <a:txBody>
                    <a:bodyPr/>
                    <a:lstStyle/>
                    <a:p>
                      <a:pPr marL="0" marR="0" lvl="0" indent="0" algn="l" defTabSz="914400" rtl="0" eaLnBrk="0" fontAlgn="b" latinLnBrk="0" hangingPunct="0">
                        <a:lnSpc>
                          <a:spcPct val="100000"/>
                        </a:lnSpc>
                        <a:spcBef>
                          <a:spcPct val="0"/>
                        </a:spcBef>
                        <a:spcAft>
                          <a:spcPct val="0"/>
                        </a:spcAft>
                        <a:buClr>
                          <a:srgbClr val="DA1616"/>
                        </a:buClr>
                        <a:buSzPct val="80000"/>
                        <a:buFontTx/>
                        <a:buNone/>
                        <a:tabLst/>
                      </a:pPr>
                      <a:r>
                        <a:rPr kumimoji="0" lang="de-DE" sz="1400" b="1" i="0" u="none" strike="noStrike" cap="none" normalizeH="0" baseline="0" dirty="0" smtClean="0">
                          <a:ln>
                            <a:noFill/>
                          </a:ln>
                          <a:solidFill>
                            <a:schemeClr val="tx1"/>
                          </a:solidFill>
                          <a:effectLst/>
                          <a:latin typeface="Trebuchet MS" pitchFamily="34" charset="0"/>
                        </a:rPr>
                        <a:t>2008</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DA1616"/>
                        </a:buClr>
                        <a:buSzPct val="80000"/>
                        <a:buFontTx/>
                        <a:buNone/>
                        <a:tabLst/>
                      </a:pPr>
                      <a:r>
                        <a:rPr kumimoji="0" lang="de-DE" sz="1400" b="1" i="0" u="none" strike="noStrike" cap="none" normalizeH="0" baseline="0" dirty="0" smtClean="0">
                          <a:ln>
                            <a:noFill/>
                          </a:ln>
                          <a:solidFill>
                            <a:schemeClr val="tx1"/>
                          </a:solidFill>
                          <a:effectLst/>
                          <a:latin typeface="Trebuchet MS" pitchFamily="34" charset="0"/>
                        </a:rPr>
                        <a:t>3.794</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70000"/>
                        </a:spcBef>
                        <a:spcAft>
                          <a:spcPct val="0"/>
                        </a:spcAft>
                        <a:buClr>
                          <a:srgbClr val="DA1616"/>
                        </a:buClr>
                        <a:buSzPct val="80000"/>
                        <a:buFontTx/>
                        <a:buNone/>
                        <a:tabLst/>
                      </a:pPr>
                      <a:r>
                        <a:rPr kumimoji="0" lang="de-DE" sz="1400" b="1" i="0" u="none" strike="noStrike" cap="none" normalizeH="0" baseline="0" dirty="0" smtClean="0">
                          <a:ln>
                            <a:noFill/>
                          </a:ln>
                          <a:solidFill>
                            <a:schemeClr val="tx1"/>
                          </a:solidFill>
                          <a:effectLst/>
                          <a:latin typeface="Trebuchet MS" pitchFamily="34" charset="0"/>
                        </a:rPr>
                        <a:t>+ 1,5%</a:t>
                      </a:r>
                    </a:p>
                  </a:txBody>
                  <a:tcPr anchor="b"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6208">
                <a:tc>
                  <a:txBody>
                    <a:bodyPr/>
                    <a:lstStyle/>
                    <a:p>
                      <a:pPr marL="0" marR="0" lvl="0" indent="0" algn="l" defTabSz="914400" rtl="0" eaLnBrk="0" fontAlgn="b" latinLnBrk="0" hangingPunct="0">
                        <a:lnSpc>
                          <a:spcPct val="100000"/>
                        </a:lnSpc>
                        <a:spcBef>
                          <a:spcPct val="0"/>
                        </a:spcBef>
                        <a:spcAft>
                          <a:spcPct val="0"/>
                        </a:spcAft>
                        <a:buClr>
                          <a:srgbClr val="DA1616"/>
                        </a:buClr>
                        <a:buSzPct val="80000"/>
                        <a:buFontTx/>
                        <a:buNone/>
                        <a:tabLst/>
                      </a:pPr>
                      <a:r>
                        <a:rPr kumimoji="0" lang="de-DE" sz="1400" b="1" i="0" u="none" strike="noStrike" cap="none" normalizeH="0" baseline="0" dirty="0" smtClean="0">
                          <a:ln>
                            <a:noFill/>
                          </a:ln>
                          <a:solidFill>
                            <a:schemeClr val="tx1"/>
                          </a:solidFill>
                          <a:effectLst/>
                          <a:latin typeface="Trebuchet MS" pitchFamily="34" charset="0"/>
                        </a:rPr>
                        <a:t>2009</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DA1616"/>
                        </a:buClr>
                        <a:buSzPct val="80000"/>
                        <a:buFontTx/>
                        <a:buNone/>
                        <a:tabLst/>
                      </a:pPr>
                      <a:r>
                        <a:rPr kumimoji="0" lang="de-DE" sz="1400" b="1" i="0" u="none" strike="noStrike" cap="none" normalizeH="0" baseline="0" dirty="0" smtClean="0">
                          <a:ln>
                            <a:noFill/>
                          </a:ln>
                          <a:solidFill>
                            <a:schemeClr val="tx1"/>
                          </a:solidFill>
                          <a:effectLst/>
                          <a:latin typeface="Trebuchet MS" pitchFamily="34" charset="0"/>
                        </a:rPr>
                        <a:t>3.737</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70000"/>
                        </a:spcBef>
                        <a:spcAft>
                          <a:spcPct val="0"/>
                        </a:spcAft>
                        <a:buClr>
                          <a:srgbClr val="DA1616"/>
                        </a:buClr>
                        <a:buSzPct val="80000"/>
                        <a:buFontTx/>
                        <a:buNone/>
                        <a:tabLst/>
                      </a:pPr>
                      <a:r>
                        <a:rPr kumimoji="0" lang="de-DE" sz="800" b="1" i="0" u="none" strike="noStrike" cap="none" normalizeH="0" baseline="0" dirty="0" smtClean="0">
                          <a:ln>
                            <a:noFill/>
                          </a:ln>
                          <a:solidFill>
                            <a:schemeClr val="tx1"/>
                          </a:solidFill>
                          <a:effectLst/>
                          <a:latin typeface="Trebuchet MS" pitchFamily="34" charset="0"/>
                        </a:rPr>
                        <a:t> </a:t>
                      </a:r>
                      <a:r>
                        <a:rPr kumimoji="0" lang="de-DE" sz="1400" b="1" i="0" u="none" strike="noStrike" cap="none" normalizeH="0" baseline="0" dirty="0" smtClean="0">
                          <a:ln>
                            <a:noFill/>
                          </a:ln>
                          <a:solidFill>
                            <a:schemeClr val="tx1"/>
                          </a:solidFill>
                          <a:effectLst/>
                          <a:latin typeface="Trebuchet MS" pitchFamily="34" charset="0"/>
                        </a:rPr>
                        <a:t>- 1,5%</a:t>
                      </a:r>
                    </a:p>
                  </a:txBody>
                  <a:tcPr anchor="b"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6208">
                <a:tc>
                  <a:txBody>
                    <a:bodyPr/>
                    <a:lstStyle/>
                    <a:p>
                      <a:pPr marL="0" marR="0" lvl="0" indent="0" algn="l" defTabSz="914400" rtl="0" eaLnBrk="0" fontAlgn="b" latinLnBrk="0" hangingPunct="0">
                        <a:lnSpc>
                          <a:spcPct val="100000"/>
                        </a:lnSpc>
                        <a:spcBef>
                          <a:spcPct val="0"/>
                        </a:spcBef>
                        <a:spcAft>
                          <a:spcPct val="0"/>
                        </a:spcAft>
                        <a:buClr>
                          <a:srgbClr val="DA1616"/>
                        </a:buClr>
                        <a:buSzPct val="80000"/>
                        <a:buFontTx/>
                        <a:buNone/>
                        <a:tabLst/>
                      </a:pPr>
                      <a:r>
                        <a:rPr kumimoji="0" lang="de-DE" sz="1400" b="1" i="0" u="none" strike="noStrike" cap="none" normalizeH="0" baseline="0" dirty="0" smtClean="0">
                          <a:ln>
                            <a:noFill/>
                          </a:ln>
                          <a:solidFill>
                            <a:schemeClr val="tx1"/>
                          </a:solidFill>
                          <a:effectLst/>
                          <a:latin typeface="Trebuchet MS" pitchFamily="34" charset="0"/>
                        </a:rPr>
                        <a:t>2010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DA1616"/>
                        </a:buClr>
                        <a:buSzPct val="80000"/>
                        <a:buFontTx/>
                        <a:buNone/>
                        <a:tabLst/>
                      </a:pPr>
                      <a:r>
                        <a:rPr kumimoji="0" lang="de-DE" sz="1400" b="1" i="0" u="none" strike="noStrike" cap="none" normalizeH="0" baseline="0" dirty="0" smtClean="0">
                          <a:ln>
                            <a:noFill/>
                          </a:ln>
                          <a:solidFill>
                            <a:schemeClr val="tx1"/>
                          </a:solidFill>
                          <a:effectLst/>
                          <a:latin typeface="Trebuchet MS" pitchFamily="34" charset="0"/>
                        </a:rPr>
                        <a:t>3.794</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70000"/>
                        </a:spcBef>
                        <a:spcAft>
                          <a:spcPct val="0"/>
                        </a:spcAft>
                        <a:buClr>
                          <a:srgbClr val="DA1616"/>
                        </a:buClr>
                        <a:buSzPct val="80000"/>
                        <a:buFontTx/>
                        <a:buNone/>
                        <a:tabLst/>
                      </a:pPr>
                      <a:r>
                        <a:rPr kumimoji="0" lang="de-DE" sz="1400" b="1" i="0" u="none" strike="noStrike" cap="none" normalizeH="0" baseline="0" dirty="0" smtClean="0">
                          <a:ln>
                            <a:noFill/>
                          </a:ln>
                          <a:solidFill>
                            <a:schemeClr val="tx1"/>
                          </a:solidFill>
                          <a:effectLst/>
                          <a:latin typeface="Trebuchet MS" pitchFamily="34" charset="0"/>
                        </a:rPr>
                        <a:t>+ 1,5%</a:t>
                      </a:r>
                    </a:p>
                  </a:txBody>
                  <a:tcPr anchor="b"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6208">
                <a:tc>
                  <a:txBody>
                    <a:bodyPr/>
                    <a:lstStyle/>
                    <a:p>
                      <a:pPr marL="0" marR="0" lvl="0" indent="0" algn="l" defTabSz="914400" rtl="0" eaLnBrk="0" fontAlgn="b" latinLnBrk="0" hangingPunct="0">
                        <a:lnSpc>
                          <a:spcPct val="100000"/>
                        </a:lnSpc>
                        <a:spcBef>
                          <a:spcPct val="0"/>
                        </a:spcBef>
                        <a:spcAft>
                          <a:spcPct val="0"/>
                        </a:spcAft>
                        <a:buClr>
                          <a:srgbClr val="DA1616"/>
                        </a:buClr>
                        <a:buSzPct val="80000"/>
                        <a:buFontTx/>
                        <a:buNone/>
                        <a:tabLst/>
                      </a:pPr>
                      <a:r>
                        <a:rPr kumimoji="0" lang="de-DE" sz="1400" b="1" i="0" u="none" strike="noStrike" cap="none" normalizeH="0" baseline="0" dirty="0" smtClean="0">
                          <a:ln>
                            <a:noFill/>
                          </a:ln>
                          <a:solidFill>
                            <a:schemeClr val="tx1"/>
                          </a:solidFill>
                          <a:effectLst/>
                          <a:latin typeface="Trebuchet MS" pitchFamily="34" charset="0"/>
                        </a:rPr>
                        <a:t>2011</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rgbClr val="DA1616"/>
                        </a:buClr>
                        <a:buSzPct val="80000"/>
                        <a:buFontTx/>
                        <a:buNone/>
                        <a:tabLst/>
                      </a:pPr>
                      <a:r>
                        <a:rPr kumimoji="0" lang="de-DE" sz="1400" b="1" i="0" u="none" strike="noStrike" cap="none" normalizeH="0" baseline="0" dirty="0" smtClean="0">
                          <a:ln>
                            <a:noFill/>
                          </a:ln>
                          <a:solidFill>
                            <a:schemeClr val="tx1"/>
                          </a:solidFill>
                          <a:effectLst/>
                          <a:latin typeface="Trebuchet MS" pitchFamily="34" charset="0"/>
                        </a:rPr>
                        <a:t>3.737</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70000"/>
                        </a:spcBef>
                        <a:spcAft>
                          <a:spcPct val="0"/>
                        </a:spcAft>
                        <a:buClr>
                          <a:srgbClr val="DA1616"/>
                        </a:buClr>
                        <a:buSzPct val="80000"/>
                        <a:buFontTx/>
                        <a:buChar char="-"/>
                        <a:tabLst/>
                      </a:pPr>
                      <a:r>
                        <a:rPr kumimoji="0" lang="de-DE" sz="1400" b="1" i="0" u="none" strike="noStrike" cap="none" normalizeH="0" baseline="0" dirty="0" smtClean="0">
                          <a:ln>
                            <a:noFill/>
                          </a:ln>
                          <a:solidFill>
                            <a:schemeClr val="tx1"/>
                          </a:solidFill>
                          <a:effectLst/>
                          <a:latin typeface="Trebuchet MS" pitchFamily="34" charset="0"/>
                        </a:rPr>
                        <a:t>1,5%</a:t>
                      </a:r>
                    </a:p>
                  </a:txBody>
                  <a:tcPr anchor="b"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000000"/>
    </a:dk2>
    <a:lt2>
      <a:srgbClr val="808080"/>
    </a:lt2>
    <a:accent1>
      <a:srgbClr val="CC0000"/>
    </a:accent1>
    <a:accent2>
      <a:srgbClr val="0000FF"/>
    </a:accent2>
    <a:accent3>
      <a:srgbClr val="FFFFFF"/>
    </a:accent3>
    <a:accent4>
      <a:srgbClr val="000000"/>
    </a:accent4>
    <a:accent5>
      <a:srgbClr val="E2AAAA"/>
    </a:accent5>
    <a:accent6>
      <a:srgbClr val="0000E7"/>
    </a:accent6>
    <a:hlink>
      <a:srgbClr val="0099FF"/>
    </a:hlink>
    <a:folHlink>
      <a:srgbClr val="081A54"/>
    </a:folHlink>
  </a:clrScheme>
  <a:fontScheme name="1_Euro RSCG Style Guide draft 2">
    <a:majorFont>
      <a:latin typeface="Trebuchet MS"/>
      <a:ea typeface=""/>
      <a:cs typeface=""/>
    </a:majorFont>
    <a:minorFont>
      <a:latin typeface="Trebuchet M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54</TotalTime>
  <Words>910</Words>
  <Application>Microsoft Office PowerPoint</Application>
  <PresentationFormat>On-screen Show (4:3)</PresentationFormat>
  <Paragraphs>203</Paragraphs>
  <Slides>24</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26" baseType="lpstr">
      <vt:lpstr>Larissa-Design</vt:lpstr>
      <vt:lpstr>Diagramm</vt:lpstr>
      <vt:lpstr>Suradnja socijalnih partnera u graditeljstvu Zagreb, 14.03.2013. Matthias Wohlgemuth, WKO- Bau</vt:lpstr>
      <vt:lpstr>PowerPoint Presentation</vt:lpstr>
      <vt:lpstr>PowerPoint Presentation</vt:lpstr>
      <vt:lpstr>BAUAkademien</vt:lpstr>
      <vt:lpstr>Strukovno obrazovanje i napredno dopunsko obrazovanje</vt:lpstr>
      <vt:lpstr>„Triale Ausbildung“ (tripartitno obučavanje)</vt:lpstr>
      <vt:lpstr>Promidžbene kampanje</vt:lpstr>
      <vt:lpstr>Inicijalna situacija</vt:lpstr>
      <vt:lpstr>Učenici u graditeljskoj struci</vt:lpstr>
      <vt:lpstr>Kampanja za promidžbu boljeg imagea</vt:lpstr>
      <vt:lpstr>PowerPoint Presentation</vt:lpstr>
      <vt:lpstr>Promidžbeni darovi</vt:lpstr>
      <vt:lpstr>Naljepnice</vt:lpstr>
      <vt:lpstr>Časopisi</vt:lpstr>
      <vt:lpstr>PowerPoint Presentation</vt:lpstr>
      <vt:lpstr>BUAK</vt:lpstr>
      <vt:lpstr>Naknade</vt:lpstr>
      <vt:lpstr>Korištenje</vt:lpstr>
      <vt:lpstr>Naknade za praznike i blagdane</vt:lpstr>
      <vt:lpstr>Plaćanje otpremnina</vt:lpstr>
      <vt:lpstr>Naknada za zimske praznike</vt:lpstr>
      <vt:lpstr>Naknada za loše vrijeme</vt:lpstr>
      <vt:lpstr>Zaključci</vt:lpstr>
      <vt:lpstr>Hvala na pozornosti!</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BUAK – Bauarbeiter-Urlaubs- und Abfertigungskasse</dc:title>
  <dc:creator>Wohlgemuth</dc:creator>
  <cp:lastModifiedBy>Tatjana Gračić</cp:lastModifiedBy>
  <cp:revision>91</cp:revision>
  <cp:lastPrinted>2013-03-13T10:17:52Z</cp:lastPrinted>
  <dcterms:created xsi:type="dcterms:W3CDTF">2012-09-10T14:13:14Z</dcterms:created>
  <dcterms:modified xsi:type="dcterms:W3CDTF">2013-03-13T10:19:15Z</dcterms:modified>
</cp:coreProperties>
</file>